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8" r:id="rId2"/>
    <p:sldId id="279" r:id="rId3"/>
    <p:sldId id="280" r:id="rId4"/>
    <p:sldId id="281" r:id="rId5"/>
    <p:sldId id="282" r:id="rId6"/>
    <p:sldId id="302" r:id="rId7"/>
    <p:sldId id="286" r:id="rId8"/>
    <p:sldId id="299" r:id="rId9"/>
    <p:sldId id="303" r:id="rId10"/>
    <p:sldId id="304" r:id="rId11"/>
    <p:sldId id="305" r:id="rId12"/>
    <p:sldId id="306" r:id="rId13"/>
    <p:sldId id="307" r:id="rId14"/>
    <p:sldId id="308" r:id="rId15"/>
    <p:sldId id="288" r:id="rId16"/>
    <p:sldId id="300" r:id="rId17"/>
    <p:sldId id="296" r:id="rId18"/>
    <p:sldId id="301" r:id="rId19"/>
    <p:sldId id="291" r:id="rId20"/>
    <p:sldId id="292" r:id="rId21"/>
    <p:sldId id="293" r:id="rId22"/>
    <p:sldId id="294" r:id="rId23"/>
    <p:sldId id="311" r:id="rId24"/>
    <p:sldId id="310" r:id="rId25"/>
  </p:sldIdLst>
  <p:sldSz cx="12161838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87011" autoAdjust="0"/>
  </p:normalViewPr>
  <p:slideViewPr>
    <p:cSldViewPr>
      <p:cViewPr varScale="1">
        <p:scale>
          <a:sx n="65" d="100"/>
          <a:sy n="65" d="100"/>
        </p:scale>
        <p:origin x="300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F0DB-371A-48ED-9107-118BCFC741B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3D7A-9E42-4548-990C-7D2596BB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tiên để đi đến câu hỏi.</a:t>
            </a:r>
          </a:p>
          <a:p>
            <a:r>
              <a:rPr lang="en-US" baseline="0" smtClean="0"/>
              <a:t>Tại slide câu hỏi, click vào tiên để quay về đây</a:t>
            </a:r>
          </a:p>
          <a:p>
            <a:r>
              <a:rPr lang="en-US" baseline="0" smtClean="0"/>
              <a:t>Click vào cây nấm để đi đến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92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6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Câu</a:t>
            </a:r>
            <a:r>
              <a:rPr lang="en-US" baseline="0" smtClean="0"/>
              <a:t> hỏi ô dưới, câu trả lời ô trên. Muốn viết câu hỏi thì thầy cô kéo ô trên ra một bên nhé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t>8</a:t>
            </a:fld>
            <a:endParaRPr/>
          </a:p>
        </p:txBody>
      </p:sp>
      <p:sp>
        <p:nvSpPr>
          <p:cNvPr id="93" name="Google Shape;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738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t>14</a:t>
            </a:fld>
            <a:endParaRPr/>
          </a:p>
        </p:txBody>
      </p:sp>
      <p:sp>
        <p:nvSpPr>
          <p:cNvPr id="93" name="Google Shape;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204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t>16</a:t>
            </a:fld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95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t>18</a:t>
            </a:fld>
            <a:endParaRPr/>
          </a:p>
        </p:txBody>
      </p:sp>
      <p:sp>
        <p:nvSpPr>
          <p:cNvPr id="197" name="Google Shape;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503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t>23</a:t>
            </a:fld>
            <a:endParaRPr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92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10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6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9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3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34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39"/>
            <a:ext cx="10945654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DD160-3A1A-4222-95A1-A1CB5FBBE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70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39"/>
            <a:ext cx="10945654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DD160-3A1A-4222-95A1-A1CB5FBBE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307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，一项大型内容和两项小型内容" type="objAndTwoObj">
  <p:cSld name="标题，一项大型内容和两项小型内容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607574" y="274596"/>
            <a:ext cx="10946690" cy="114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607574" y="1600468"/>
            <a:ext cx="5417535" cy="452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body" idx="2"/>
          </p:nvPr>
        </p:nvSpPr>
        <p:spPr>
          <a:xfrm>
            <a:off x="6135578" y="1600469"/>
            <a:ext cx="5418686" cy="220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3"/>
          </p:nvPr>
        </p:nvSpPr>
        <p:spPr>
          <a:xfrm>
            <a:off x="6135578" y="3917873"/>
            <a:ext cx="5418686" cy="220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285262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，一项大型内容和两项小型内容" type="objAndTwoObj">
  <p:cSld name="1_标题，一项大型内容和两项小型内容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1"/>
          <p:cNvSpPr txBox="1">
            <a:spLocks noGrp="1"/>
          </p:cNvSpPr>
          <p:nvPr>
            <p:ph type="title"/>
          </p:nvPr>
        </p:nvSpPr>
        <p:spPr>
          <a:xfrm>
            <a:off x="607574" y="274596"/>
            <a:ext cx="10946690" cy="1143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1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body" idx="1"/>
          </p:nvPr>
        </p:nvSpPr>
        <p:spPr>
          <a:xfrm>
            <a:off x="607574" y="1600468"/>
            <a:ext cx="5417535" cy="452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body" idx="2"/>
          </p:nvPr>
        </p:nvSpPr>
        <p:spPr>
          <a:xfrm>
            <a:off x="6135578" y="1600469"/>
            <a:ext cx="5418686" cy="220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3"/>
          </p:nvPr>
        </p:nvSpPr>
        <p:spPr>
          <a:xfrm>
            <a:off x="6135578" y="3917873"/>
            <a:ext cx="5418686" cy="220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30876" marR="0" lvl="0" indent="-404404" algn="l" rtl="0">
              <a:spcBef>
                <a:spcPts val="753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Char char="•"/>
              <a:defRPr sz="37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61751" marR="0" lvl="1" indent="-376831" algn="l" rtl="0">
              <a:spcBef>
                <a:spcPts val="666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Char char="–"/>
              <a:defRPr sz="33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92627" marR="0" lvl="2" indent="-344662" algn="l" rtl="0">
              <a:spcBef>
                <a:spcPts val="564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282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23503" marR="0" lvl="3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–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54378" marR="0" lvl="4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985254" marR="0" lvl="5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316129" marR="0" lvl="6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647005" marR="0" lvl="7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77881" marR="0" lvl="8" indent="-317089" algn="l" rtl="0">
              <a:spcBef>
                <a:spcPts val="478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Char char="»"/>
              <a:defRPr sz="238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448218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"/>
            <a:ext cx="12161838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686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8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7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3" r:id="rId9"/>
    <p:sldLayoutId id="2147483662" r:id="rId10"/>
    <p:sldLayoutId id="2147483661" r:id="rId11"/>
    <p:sldLayoutId id="2147483660" r:id="rId12"/>
    <p:sldLayoutId id="2147483656" r:id="rId13"/>
    <p:sldLayoutId id="2147483657" r:id="rId14"/>
    <p:sldLayoutId id="2147483658" r:id="rId15"/>
    <p:sldLayoutId id="2147483659" r:id="rId16"/>
    <p:sldLayoutId id="2147483664" r:id="rId17"/>
    <p:sldLayoutId id="2147483666" r:id="rId18"/>
    <p:sldLayoutId id="2147483667" r:id="rId19"/>
    <p:sldLayoutId id="2147483669" r:id="rId20"/>
    <p:sldLayoutId id="2147483668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4.xml"/><Relationship Id="rId18" Type="http://schemas.openxmlformats.org/officeDocument/2006/relationships/slide" Target="slide6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17" Type="http://schemas.openxmlformats.org/officeDocument/2006/relationships/image" Target="../media/image9.gif"/><Relationship Id="rId2" Type="http://schemas.openxmlformats.org/officeDocument/2006/relationships/audio" Target="../media/media1.mp3"/><Relationship Id="rId16" Type="http://schemas.openxmlformats.org/officeDocument/2006/relationships/image" Target="../media/image8.gif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slide" Target="slide2.xml"/><Relationship Id="rId11" Type="http://schemas.openxmlformats.org/officeDocument/2006/relationships/slide" Target="slide3.xml"/><Relationship Id="rId5" Type="http://schemas.openxmlformats.org/officeDocument/2006/relationships/image" Target="../media/image2.jpg"/><Relationship Id="rId15" Type="http://schemas.openxmlformats.org/officeDocument/2006/relationships/image" Target="../media/image7.gif"/><Relationship Id="rId10" Type="http://schemas.openxmlformats.org/officeDocument/2006/relationships/image" Target="../media/image4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slide" Target="slide12.xml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slide" Target="slide13.xml"/><Relationship Id="rId10" Type="http://schemas.openxmlformats.org/officeDocument/2006/relationships/image" Target="../media/image29.png"/><Relationship Id="rId4" Type="http://schemas.openxmlformats.org/officeDocument/2006/relationships/image" Target="../media/image24.gif"/><Relationship Id="rId9" Type="http://schemas.openxmlformats.org/officeDocument/2006/relationships/image" Target="../media/image28.png"/><Relationship Id="rId1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10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10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10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hyperlink" Target="file:///E:\ClipArt\Anhdong\Vuicuoi\HEART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hyperlink" Target="file:///E:\ClipArt\Anhdong\kyhieu\BALBLINK.GIF" TargetMode="Externa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2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10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2728119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4709319" y="4648200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9509919" y="1676400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442119" y="3352798"/>
            <a:ext cx="1509485" cy="20610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914400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61" y="471486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92" y="3416917"/>
            <a:ext cx="1202254" cy="1202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19" y="2419350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61" y="242887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19" y="5413826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43719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69" y="-79828"/>
            <a:ext cx="59928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0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5094" numSld="999">
                <p:cTn id="7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69" y="2928939"/>
            <a:ext cx="9181964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361950"/>
            <a:ext cx="9201014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69" y="-400050"/>
            <a:ext cx="9144000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8919" y="-1162051"/>
            <a:ext cx="9201014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7209" y="1947710"/>
            <a:ext cx="6589713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Untitled (a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8" y="2000251"/>
            <a:ext cx="3240087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\Desktop\Untitled (a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66" y="2147582"/>
            <a:ext cx="4724400" cy="21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ADMIN\Desktop\Untitlead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56" y="1143001"/>
            <a:ext cx="1123950" cy="13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ADMIN\Desktop\Untitlead (6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69" y="1095376"/>
            <a:ext cx="927100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C:\Users\ADMIN\Desktop\Untitlead (7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56" y="1563842"/>
            <a:ext cx="1143343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C:\Users\ADMIN\Desktop\Untitlead (3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30" y="1527713"/>
            <a:ext cx="1165225" cy="11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14" action="ppaction://hlinksldjump"/>
          </p:cNvPr>
          <p:cNvSpPr/>
          <p:nvPr/>
        </p:nvSpPr>
        <p:spPr>
          <a:xfrm>
            <a:off x="4117456" y="658468"/>
            <a:ext cx="1144315" cy="35947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ounded Rectangle 96">
            <a:hlinkClick r:id="rId15" action="ppaction://hlinksldjump"/>
          </p:cNvPr>
          <p:cNvSpPr/>
          <p:nvPr/>
        </p:nvSpPr>
        <p:spPr>
          <a:xfrm>
            <a:off x="6787825" y="710236"/>
            <a:ext cx="1144315" cy="38390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Rounded Rectangle 123">
            <a:hlinkClick r:id="rId16" action="ppaction://hlinksldjump"/>
          </p:cNvPr>
          <p:cNvSpPr/>
          <p:nvPr/>
        </p:nvSpPr>
        <p:spPr>
          <a:xfrm>
            <a:off x="5484976" y="660401"/>
            <a:ext cx="1144315" cy="368301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474" tIns="49237" rIns="98474" bIns="49237" rtlCol="0" anchor="ctr"/>
          <a:lstStyle/>
          <a:p>
            <a:pPr algn="ctr"/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1502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2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endParaRPr lang="en-US" sz="1502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4" descr="C:\Users\ADMIN\Desktop\Untitlead (3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69" y="1181101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Untitlead (3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69" y="1343026"/>
            <a:ext cx="13525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52653" y="5860408"/>
            <a:ext cx="457677" cy="4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6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 numSld="23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97" grpId="0" animBg="1"/>
      <p:bldP spid="1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97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20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0" y="405350"/>
            <a:ext cx="6477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3" y="2819404"/>
            <a:ext cx="6489699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721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6919" y="838204"/>
            <a:ext cx="4800600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x 11 = ?</a:t>
            </a:r>
            <a:endParaRPr lang="en-US" sz="428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3003" y="3414731"/>
            <a:ext cx="5575302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  <a:endParaRPr lang="en-US" sz="428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97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20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0" y="405350"/>
            <a:ext cx="6477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3" y="2819404"/>
            <a:ext cx="6489699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721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6919" y="838204"/>
            <a:ext cx="4800600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x 95 = ?</a:t>
            </a:r>
            <a:endParaRPr lang="en-US" sz="428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07422" y="3357522"/>
            <a:ext cx="5280843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1045</a:t>
            </a:r>
            <a:endParaRPr lang="en-US" sz="428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3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97" y="2971801"/>
            <a:ext cx="1699743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20" y="658404"/>
            <a:ext cx="1741018" cy="171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0" y="405350"/>
            <a:ext cx="6477000" cy="21092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3" y="2819404"/>
            <a:ext cx="6489699" cy="2057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721" y="5104255"/>
            <a:ext cx="1781175" cy="14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6919" y="838204"/>
            <a:ext cx="4800600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x 11 = ?</a:t>
            </a:r>
            <a:endParaRPr lang="en-US" sz="428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5793" y="3414731"/>
            <a:ext cx="5562601" cy="758078"/>
          </a:xfrm>
          <a:prstGeom prst="rect">
            <a:avLst/>
          </a:prstGeom>
          <a:noFill/>
        </p:spPr>
        <p:txBody>
          <a:bodyPr wrap="square" lIns="98474" tIns="49237" rIns="98474" bIns="49237" rtlCol="0">
            <a:spAutoFit/>
          </a:bodyPr>
          <a:lstStyle/>
          <a:p>
            <a:pPr algn="ctr"/>
            <a:r>
              <a:rPr lang="en-US" sz="428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902</a:t>
            </a:r>
            <a:endParaRPr lang="en-US" sz="428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1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" descr="1-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4" y="4132723"/>
            <a:ext cx="12140807" cy="278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 descr="1-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855" y="2050851"/>
            <a:ext cx="11359532" cy="487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 descr="1-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059" y="95361"/>
            <a:ext cx="3180255" cy="687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 descr="1-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37324" y="458425"/>
            <a:ext cx="1412042" cy="6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 descr="1-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3664" y="1292553"/>
            <a:ext cx="1412042" cy="6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 descr="1-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8174" y="3659361"/>
            <a:ext cx="3419234" cy="319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 descr="1-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66" y="4193617"/>
            <a:ext cx="3163021" cy="266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 descr="1-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21549" y="1619099"/>
            <a:ext cx="5769957" cy="101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 descr="1-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7026" y="2544721"/>
            <a:ext cx="5769957" cy="101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 descr="1-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10950" y="3859230"/>
            <a:ext cx="5769957" cy="101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5;p4" descr="1-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2874" y="5017404"/>
            <a:ext cx="5769957" cy="10191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19381" y="1812717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43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1337" y="2758952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x 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4220" y="4036077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x 95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7102" y="5208711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 x 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56793" y="2758165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3</a:t>
            </a:r>
            <a:r>
              <a:rPr lang="en-US" sz="434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28552" y="4034502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10</a:t>
            </a:r>
            <a:r>
              <a:rPr lang="en-US" sz="434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00310" y="5206346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9</a:t>
            </a:r>
            <a:r>
              <a:rPr lang="en-US" sz="434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5441813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50;p9" descr="1-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6927" y="-609600"/>
            <a:ext cx="13177246" cy="7661273"/>
          </a:xfrm>
          <a:prstGeom prst="rect">
            <a:avLst/>
          </a:prstGeom>
          <a:noFill/>
          <a:ln>
            <a:noFill/>
          </a:ln>
        </p:spPr>
      </p:pic>
      <p:sp>
        <p:nvSpPr>
          <p:cNvPr id="17410" name="Text Box 32"/>
          <p:cNvSpPr txBox="1">
            <a:spLocks noChangeArrowheads="1"/>
          </p:cNvSpPr>
          <p:nvPr/>
        </p:nvSpPr>
        <p:spPr bwMode="auto">
          <a:xfrm>
            <a:off x="2034382" y="1550988"/>
            <a:ext cx="32194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x</a:t>
            </a:r>
          </a:p>
        </p:txBody>
      </p:sp>
      <p:sp>
        <p:nvSpPr>
          <p:cNvPr id="17411" name="Text Box 33"/>
          <p:cNvSpPr txBox="1">
            <a:spLocks noChangeArrowheads="1"/>
          </p:cNvSpPr>
          <p:nvPr/>
        </p:nvSpPr>
        <p:spPr bwMode="auto">
          <a:xfrm>
            <a:off x="2213770" y="2228851"/>
            <a:ext cx="3425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a) x : 11 = 25                                                </a:t>
            </a:r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3413920" y="2816226"/>
            <a:ext cx="2663825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600" b="1" kern="0" dirty="0">
                <a:solidFill>
                  <a:srgbClr val="0000FF"/>
                </a:solidFill>
              </a:rPr>
              <a:t> x = 25 x 11</a:t>
            </a:r>
          </a:p>
        </p:txBody>
      </p:sp>
      <p:sp>
        <p:nvSpPr>
          <p:cNvPr id="17413" name="Text Box 36"/>
          <p:cNvSpPr txBox="1">
            <a:spLocks noChangeArrowheads="1"/>
          </p:cNvSpPr>
          <p:nvPr/>
        </p:nvSpPr>
        <p:spPr bwMode="auto">
          <a:xfrm>
            <a:off x="3185319" y="3468688"/>
            <a:ext cx="25923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 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x = </a:t>
            </a:r>
            <a:r>
              <a:rPr lang="en-US" altLang="en-US" sz="3600" b="1">
                <a:solidFill>
                  <a:srgbClr val="FF00FF"/>
                </a:solidFill>
                <a:latin typeface="Times New Roman" panose="02020603050405020304" pitchFamily="18" charset="0"/>
              </a:rPr>
              <a:t>275</a:t>
            </a:r>
          </a:p>
        </p:txBody>
      </p:sp>
      <p:sp>
        <p:nvSpPr>
          <p:cNvPr id="17414" name="Text Box 39"/>
          <p:cNvSpPr txBox="1">
            <a:spLocks noChangeArrowheads="1"/>
          </p:cNvSpPr>
          <p:nvPr/>
        </p:nvSpPr>
        <p:spPr bwMode="auto">
          <a:xfrm>
            <a:off x="7165183" y="2816226"/>
            <a:ext cx="35639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</a:rPr>
              <a:t>        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x = 78 x 11</a:t>
            </a:r>
          </a:p>
        </p:txBody>
      </p:sp>
      <p:sp>
        <p:nvSpPr>
          <p:cNvPr id="17415" name="Text Box 40"/>
          <p:cNvSpPr txBox="1">
            <a:spLocks noChangeArrowheads="1"/>
          </p:cNvSpPr>
          <p:nvPr/>
        </p:nvSpPr>
        <p:spPr bwMode="auto">
          <a:xfrm>
            <a:off x="8082758" y="3468688"/>
            <a:ext cx="237648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x = </a:t>
            </a:r>
            <a:r>
              <a:rPr lang="en-US" altLang="en-US" sz="3600" b="1">
                <a:solidFill>
                  <a:srgbClr val="FF00FF"/>
                </a:solidFill>
                <a:latin typeface="Times New Roman" panose="02020603050405020304" pitchFamily="18" charset="0"/>
              </a:rPr>
              <a:t>858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6995320" y="2219326"/>
            <a:ext cx="31670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b) x : 11 = 78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6471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/>
      <p:bldP spid="5" grpId="0"/>
      <p:bldP spid="17413" grpId="0"/>
      <p:bldP spid="17414" grpId="0"/>
      <p:bldP spid="1741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0" descr="1-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6356" y="2648535"/>
            <a:ext cx="4716383" cy="352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0" descr="1-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14213" y="-491086"/>
            <a:ext cx="12590264" cy="664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 descr="1-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8762" y="5033066"/>
            <a:ext cx="12221234" cy="182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0" descr="1-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82817" y="4127462"/>
            <a:ext cx="3507277" cy="29442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99319" y="909544"/>
            <a:ext cx="10683079" cy="276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342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42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156403" y="3580829"/>
            <a:ext cx="9317145" cy="166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434"/>
              </a:spcBef>
            </a:pPr>
            <a:r>
              <a:rPr lang="en-US" sz="3184" b="1" u="sng" dirty="0" err="1">
                <a:solidFill>
                  <a:srgbClr val="002060"/>
                </a:solidFill>
                <a:latin typeface="Times  New Roman"/>
              </a:rPr>
              <a:t>Tóm</a:t>
            </a:r>
            <a:r>
              <a:rPr lang="en-US" sz="3184" b="1" u="sng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en-US" sz="3184" b="1" u="sng" dirty="0" err="1">
                <a:solidFill>
                  <a:srgbClr val="002060"/>
                </a:solidFill>
                <a:latin typeface="Times  New Roman"/>
              </a:rPr>
              <a:t>tắt</a:t>
            </a:r>
            <a:endParaRPr lang="en-US" sz="3184" b="1" u="sng" dirty="0">
              <a:solidFill>
                <a:srgbClr val="002060"/>
              </a:solidFill>
              <a:latin typeface="Times  New Roman"/>
            </a:endParaRPr>
          </a:p>
          <a:p>
            <a:pPr>
              <a:spcBef>
                <a:spcPts val="434"/>
              </a:spcBef>
            </a:pP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      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Khối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vi-VN" sz="3184" b="1" dirty="0">
                <a:solidFill>
                  <a:srgbClr val="002060"/>
                </a:solidFill>
                <a:latin typeface="Times  New Roman"/>
              </a:rPr>
              <a:t>Bốn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: 1</a:t>
            </a:r>
            <a:r>
              <a:rPr lang="vi-VN" sz="3184" b="1" dirty="0">
                <a:solidFill>
                  <a:srgbClr val="002060"/>
                </a:solidFill>
                <a:latin typeface="Times  New Roman"/>
              </a:rPr>
              <a:t>7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hàng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- 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một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hàng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11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học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sinh</a:t>
            </a:r>
            <a:endParaRPr lang="en-US" sz="3184" b="1" dirty="0">
              <a:solidFill>
                <a:srgbClr val="002060"/>
              </a:solidFill>
              <a:latin typeface="Times  New Roman"/>
            </a:endParaRPr>
          </a:p>
          <a:p>
            <a:pPr>
              <a:spcBef>
                <a:spcPts val="434"/>
              </a:spcBef>
            </a:pP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      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Khối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vi-VN" sz="3184" b="1" dirty="0">
                <a:solidFill>
                  <a:srgbClr val="002060"/>
                </a:solidFill>
                <a:latin typeface="Times  New Roman"/>
              </a:rPr>
              <a:t>Năm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: 1</a:t>
            </a:r>
            <a:r>
              <a:rPr lang="vi-VN" sz="3184" b="1" dirty="0">
                <a:solidFill>
                  <a:srgbClr val="002060"/>
                </a:solidFill>
                <a:latin typeface="Times  New Roman"/>
              </a:rPr>
              <a:t>5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hàng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-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một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hàng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11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học</a:t>
            </a:r>
            <a:r>
              <a:rPr lang="en-US" sz="318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en-US" sz="3184" b="1" dirty="0" err="1">
                <a:solidFill>
                  <a:srgbClr val="002060"/>
                </a:solidFill>
                <a:latin typeface="Times  New Roman"/>
              </a:rPr>
              <a:t>sinh</a:t>
            </a:r>
            <a:endParaRPr lang="en-US" sz="3184" b="1" dirty="0">
              <a:solidFill>
                <a:srgbClr val="002060"/>
              </a:solidFill>
              <a:latin typeface="Times  New Roman"/>
            </a:endParaRPr>
          </a:p>
        </p:txBody>
      </p:sp>
      <p:sp>
        <p:nvSpPr>
          <p:cNvPr id="8" name="AutoShape 7"/>
          <p:cNvSpPr>
            <a:spLocks/>
          </p:cNvSpPr>
          <p:nvPr/>
        </p:nvSpPr>
        <p:spPr bwMode="auto">
          <a:xfrm>
            <a:off x="9058296" y="4146484"/>
            <a:ext cx="178993" cy="958916"/>
          </a:xfrm>
          <a:prstGeom prst="rightBrace">
            <a:avLst>
              <a:gd name="adj1" fmla="val 4148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303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476976" y="4295049"/>
            <a:ext cx="2395144" cy="62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74" b="1" dirty="0">
                <a:solidFill>
                  <a:srgbClr val="002060"/>
                </a:solidFill>
                <a:latin typeface="Times  New Roman"/>
              </a:rPr>
              <a:t>? </a:t>
            </a:r>
            <a:r>
              <a:rPr lang="en-US" sz="3474" b="1" dirty="0" err="1">
                <a:solidFill>
                  <a:srgbClr val="002060"/>
                </a:solidFill>
                <a:latin typeface="Times  New Roman"/>
              </a:rPr>
              <a:t>học</a:t>
            </a:r>
            <a:r>
              <a:rPr lang="en-US" sz="3474" b="1" dirty="0">
                <a:solidFill>
                  <a:srgbClr val="002060"/>
                </a:solidFill>
                <a:latin typeface="Times  New Roman"/>
              </a:rPr>
              <a:t> </a:t>
            </a:r>
            <a:r>
              <a:rPr lang="en-US" sz="3474" b="1" dirty="0" err="1">
                <a:solidFill>
                  <a:srgbClr val="002060"/>
                </a:solidFill>
                <a:latin typeface="Times  New Roman"/>
              </a:rPr>
              <a:t>sinh</a:t>
            </a:r>
            <a:endParaRPr lang="en-US" sz="3474" b="1" dirty="0">
              <a:solidFill>
                <a:srgbClr val="002060"/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01732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150;p9" descr="1-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92939" y="-381000"/>
            <a:ext cx="13370804" cy="7561854"/>
          </a:xfrm>
          <a:prstGeom prst="rect">
            <a:avLst/>
          </a:prstGeom>
          <a:noFill/>
          <a:ln>
            <a:noFill/>
          </a:ln>
        </p:spPr>
      </p:pic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3261520" y="26670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1585119" y="2895601"/>
            <a:ext cx="1373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  </a:t>
            </a:r>
          </a:p>
        </p:txBody>
      </p:sp>
      <p:sp>
        <p:nvSpPr>
          <p:cNvPr id="15364" name="Line 9"/>
          <p:cNvSpPr>
            <a:spLocks noChangeShapeType="1"/>
          </p:cNvSpPr>
          <p:nvPr/>
        </p:nvSpPr>
        <p:spPr bwMode="auto">
          <a:xfrm>
            <a:off x="6080919" y="3505201"/>
            <a:ext cx="0" cy="331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10" name="Rectangle 10"/>
          <p:cNvSpPr>
            <a:spLocks noChangeArrowheads="1"/>
          </p:cNvSpPr>
          <p:nvPr/>
        </p:nvSpPr>
        <p:spPr bwMode="auto">
          <a:xfrm>
            <a:off x="6730207" y="5557838"/>
            <a:ext cx="3084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ố: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học sinh</a:t>
            </a:r>
          </a:p>
        </p:txBody>
      </p:sp>
      <p:grpSp>
        <p:nvGrpSpPr>
          <p:cNvPr id="15366" name="Group 11"/>
          <p:cNvGrpSpPr>
            <a:grpSpLocks/>
          </p:cNvGrpSpPr>
          <p:nvPr/>
        </p:nvGrpSpPr>
        <p:grpSpPr bwMode="auto">
          <a:xfrm>
            <a:off x="1813719" y="1438275"/>
            <a:ext cx="8382000" cy="762000"/>
            <a:chOff x="340" y="1948"/>
            <a:chExt cx="5731" cy="480"/>
          </a:xfrm>
        </p:grpSpPr>
        <p:sp>
          <p:nvSpPr>
            <p:cNvPr id="15391" name="Rectangle 16"/>
            <p:cNvSpPr>
              <a:spLocks noChangeArrowheads="1"/>
            </p:cNvSpPr>
            <p:nvPr/>
          </p:nvSpPr>
          <p:spPr bwMode="auto">
            <a:xfrm>
              <a:off x="340" y="1948"/>
              <a:ext cx="512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400" b="1" u="sng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 tắt</a:t>
              </a:r>
              <a:r>
                <a:rPr lang="en-US" altLang="vi-VN" sz="24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4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Bốn: 17 hàng – mỗi hàng 11 học sinh.</a:t>
              </a:r>
            </a:p>
          </p:txBody>
        </p:sp>
        <p:sp>
          <p:nvSpPr>
            <p:cNvPr id="15392" name="Rectangle 17"/>
            <p:cNvSpPr>
              <a:spLocks noChangeArrowheads="1"/>
            </p:cNvSpPr>
            <p:nvPr/>
          </p:nvSpPr>
          <p:spPr bwMode="auto">
            <a:xfrm>
              <a:off x="929" y="2137"/>
              <a:ext cx="512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vi-VN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alt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15 </a:t>
              </a:r>
              <a:r>
                <a:rPr lang="en-US" altLang="vi-VN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alt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altLang="vi-VN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alt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11 </a:t>
              </a:r>
              <a:r>
                <a:rPr lang="en-US" altLang="vi-VN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altLang="vi-VN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3" name="Rectangle 18"/>
            <p:cNvSpPr>
              <a:spLocks noChangeArrowheads="1"/>
            </p:cNvSpPr>
            <p:nvPr/>
          </p:nvSpPr>
          <p:spPr bwMode="auto">
            <a:xfrm>
              <a:off x="5051" y="2001"/>
              <a:ext cx="102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4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học sinh</a:t>
              </a:r>
            </a:p>
          </p:txBody>
        </p:sp>
        <p:sp>
          <p:nvSpPr>
            <p:cNvPr id="15394" name="AutoShape 19"/>
            <p:cNvSpPr>
              <a:spLocks/>
            </p:cNvSpPr>
            <p:nvPr/>
          </p:nvSpPr>
          <p:spPr bwMode="auto">
            <a:xfrm>
              <a:off x="4886" y="1996"/>
              <a:ext cx="91" cy="359"/>
            </a:xfrm>
            <a:prstGeom prst="rightBrace">
              <a:avLst>
                <a:gd name="adj1" fmla="val 20785"/>
                <a:gd name="adj2" fmla="val 50000"/>
              </a:avLst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vi-VN" sz="240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3621" name="Text Box 21"/>
          <p:cNvSpPr txBox="1">
            <a:spLocks noChangeArrowheads="1"/>
          </p:cNvSpPr>
          <p:nvPr/>
        </p:nvSpPr>
        <p:spPr bwMode="auto">
          <a:xfrm>
            <a:off x="6009483" y="2962275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Cách 2:</a:t>
            </a:r>
          </a:p>
        </p:txBody>
      </p:sp>
      <p:sp>
        <p:nvSpPr>
          <p:cNvPr id="15368" name="TextBox 1"/>
          <p:cNvSpPr txBox="1">
            <a:spLocks noChangeArrowheads="1"/>
          </p:cNvSpPr>
          <p:nvPr/>
        </p:nvSpPr>
        <p:spPr bwMode="auto">
          <a:xfrm>
            <a:off x="289719" y="304800"/>
            <a:ext cx="1158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3/71: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61319" y="3429001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của khối lớp Bốn là:</a:t>
            </a:r>
            <a:endParaRPr lang="en-GB" altLang="vi-VN" sz="2400" b="1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89919" y="3886201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 x 17 =    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85119" y="4343401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của khối lớp Năm là: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89919" y="4800601"/>
            <a:ext cx="388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x 15  = 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32719" y="5257801"/>
            <a:ext cx="480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khối có tất cả số học sinh là: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66119" y="5715001"/>
            <a:ext cx="403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    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(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51933" y="6176963"/>
            <a:ext cx="3157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  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985669" y="3509963"/>
            <a:ext cx="5048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khối lớp có tất cả số hàng là: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38119" y="3971926"/>
            <a:ext cx="350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+ 15 =  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(học sinh)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09483" y="4432301"/>
            <a:ext cx="4948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khối có tất cả số học sinh là: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61933" y="5030788"/>
            <a:ext cx="386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x 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=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(học sinh)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9C429F0-8C77-455B-A9E3-D8A0A0B10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766" y="3901576"/>
            <a:ext cx="762000" cy="4619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4B4CCE4-1B52-45F9-9EE7-8F8B1900E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902" y="4799806"/>
            <a:ext cx="685800" cy="4619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DB2A7BC-7498-4562-805D-C40CDA54C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823" y="5698036"/>
            <a:ext cx="685800" cy="4619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6D4815-8B36-4554-809B-3135C20A8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519" y="3962401"/>
            <a:ext cx="533400" cy="4619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64BEA43-6C00-4D34-AD03-670A2AD39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919" y="5024438"/>
            <a:ext cx="685800" cy="46196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352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7452520" y="26670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 u="sng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83B7BD6-E67E-4A0C-88A1-EE54D8AAF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6167438"/>
            <a:ext cx="685800" cy="46196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2DBE693-34D7-4447-9194-A4AAD4E83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519" y="5710238"/>
            <a:ext cx="762000" cy="46196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BC2CF4F-4449-4EA3-B714-B82350035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119" y="5710238"/>
            <a:ext cx="685800" cy="46196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5B42CD7-3085-4450-8E32-B7A09A95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519" y="5557838"/>
            <a:ext cx="685800" cy="46196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BC34C2D-6940-4456-B07A-6D577E7D6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119" y="5024438"/>
            <a:ext cx="533400" cy="461962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6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94;p14" descr="1-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8567" y="6096001"/>
            <a:ext cx="4393140" cy="92948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0" y="0"/>
            <a:ext cx="1179591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064" y="1194195"/>
            <a:ext cx="9226628" cy="1296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300000"/>
              </a:lnSpc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109036"/>
            <a:ext cx="8633710" cy="1296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300000"/>
              </a:lnSpc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6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985944"/>
            <a:ext cx="8029378" cy="1296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300000"/>
              </a:lnSpc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6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64" y="3977498"/>
            <a:ext cx="6808274" cy="1296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300000"/>
              </a:lnSpc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. Hai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9423600" y="1500190"/>
            <a:ext cx="1140420" cy="112254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9162255" y="2843213"/>
            <a:ext cx="1300163" cy="112394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8512173" y="4151465"/>
            <a:ext cx="1300163" cy="112254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7376318" y="5505451"/>
            <a:ext cx="1300163" cy="112394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/>
              <a:t> 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9579969" y="1643065"/>
            <a:ext cx="790376" cy="8679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S 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8852496" y="4475163"/>
            <a:ext cx="654248" cy="57252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S 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7722394" y="5848352"/>
            <a:ext cx="666750" cy="57111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i="1"/>
              <a:t>S 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9395223" y="3065463"/>
            <a:ext cx="652860" cy="6020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82370539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22098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7620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14478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19" y="30480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28956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35814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43434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19" y="29718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57912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51054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519" y="55626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519" y="47244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519" y="38100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519" y="27432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519" y="18288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519" y="91440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36" descr="HEART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519" y="0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" descr="005-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0"/>
            <a:ext cx="6800850" cy="655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3718719" y="1828801"/>
            <a:ext cx="44196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Thử tài làm toán</a:t>
            </a:r>
          </a:p>
        </p:txBody>
      </p:sp>
      <p:pic>
        <p:nvPicPr>
          <p:cNvPr id="12312" name="Picture 11" descr="BALBLINK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20" y="396240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11" descr="BALBLINK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20" y="6386514"/>
            <a:ext cx="6000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11" descr="BALBLINK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20" y="6386514"/>
            <a:ext cx="6000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11" descr="BALBLINK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20" y="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11" descr="BALBLINK.GIF">
            <a:hlinkClick r:id="rId5" action="ppaction://hlinkfil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20" y="228600"/>
            <a:ext cx="6000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2575720" y="4079876"/>
            <a:ext cx="79152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3333CC"/>
                </a:solidFill>
              </a:rPr>
              <a:t>Bạn hãy chọn đáp án đúng?</a:t>
            </a:r>
          </a:p>
        </p:txBody>
      </p:sp>
    </p:spTree>
    <p:extLst>
      <p:ext uri="{BB962C8B-B14F-4D97-AF65-F5344CB8AC3E}">
        <p14:creationId xmlns:p14="http://schemas.microsoft.com/office/powerpoint/2010/main" val="16345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10504034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9" y="192313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40051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nl-N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x 20 =?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0051" y="38862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300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4388644" y="1627189"/>
            <a:ext cx="426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D60093"/>
                </a:solidFill>
              </a:rPr>
              <a:t>61 x 11 = ?</a:t>
            </a:r>
          </a:p>
        </p:txBody>
      </p:sp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2448719" y="2835276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a. 6678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2509044" y="3810001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b. 125</a:t>
            </a:r>
          </a:p>
        </p:txBody>
      </p:sp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5980907" y="2835276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c. 976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5938044" y="3886201"/>
            <a:ext cx="205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accent2"/>
                </a:solidFill>
              </a:rPr>
              <a:t>d. 671</a:t>
            </a: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6052344" y="3984625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13320" name="Picture 11" descr="chuot phat c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0"/>
            <a:ext cx="1600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1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525169" y="838200"/>
            <a:ext cx="4267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D60093"/>
                </a:solidFill>
              </a:rPr>
              <a:t>56 x 11 = ?</a:t>
            </a:r>
          </a:p>
        </p:txBody>
      </p:sp>
      <p:sp>
        <p:nvSpPr>
          <p:cNvPr id="14339" name="Text Box 10"/>
          <p:cNvSpPr txBox="1">
            <a:spLocks noChangeArrowheads="1"/>
          </p:cNvSpPr>
          <p:nvPr/>
        </p:nvSpPr>
        <p:spPr bwMode="auto">
          <a:xfrm>
            <a:off x="2956719" y="19050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a. 616</a:t>
            </a:r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3032919" y="3055939"/>
            <a:ext cx="2057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b. 425</a:t>
            </a:r>
          </a:p>
        </p:txBody>
      </p:sp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6658769" y="19050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c. 454</a:t>
            </a:r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6757194" y="29718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d. 618</a:t>
            </a: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3032919" y="2141538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4344" name="Picture 11" descr="chuot phat c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3719513"/>
            <a:ext cx="24066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75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4601369" y="792164"/>
            <a:ext cx="426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D60093"/>
                </a:solidFill>
              </a:rPr>
              <a:t>61 x 11 = ?</a:t>
            </a:r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3572669" y="23622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a. 616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6385719" y="2362200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c. 671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521869" y="3535364"/>
            <a:ext cx="2057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b. 658</a:t>
            </a:r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6538119" y="3540125"/>
            <a:ext cx="205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accent2"/>
                </a:solidFill>
              </a:rPr>
              <a:t>d. 625</a:t>
            </a:r>
          </a:p>
        </p:txBody>
      </p:sp>
      <p:sp>
        <p:nvSpPr>
          <p:cNvPr id="68619" name="Oval 11"/>
          <p:cNvSpPr>
            <a:spLocks noChangeArrowheads="1"/>
          </p:cNvSpPr>
          <p:nvPr/>
        </p:nvSpPr>
        <p:spPr bwMode="auto">
          <a:xfrm>
            <a:off x="6401594" y="2463800"/>
            <a:ext cx="457200" cy="56673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5368" name="Picture 11" descr="chuot phat c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694" y="381001"/>
            <a:ext cx="19113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8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" descr="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6" y="5782595"/>
            <a:ext cx="12143106" cy="107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 descr="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66" y="0"/>
            <a:ext cx="12277895" cy="675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3" descr="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66" y="5120143"/>
            <a:ext cx="2908380" cy="17378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75519" y="2146353"/>
            <a:ext cx="8229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956661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IL100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180" r="83072" b="11674"/>
          <a:stretch>
            <a:fillRect/>
          </a:stretch>
        </p:blipFill>
        <p:spPr bwMode="auto">
          <a:xfrm>
            <a:off x="10233819" y="0"/>
            <a:ext cx="419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MIL1000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2" t="11674" r="7500" b="6180"/>
          <a:stretch>
            <a:fillRect/>
          </a:stretch>
        </p:blipFill>
        <p:spPr bwMode="auto">
          <a:xfrm>
            <a:off x="1508919" y="-228600"/>
            <a:ext cx="419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MIL1000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7500" r="6180" b="83072"/>
          <a:stretch>
            <a:fillRect/>
          </a:stretch>
        </p:blipFill>
        <p:spPr bwMode="auto">
          <a:xfrm>
            <a:off x="1508919" y="6438900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MIL1000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4EEF0"/>
              </a:clrFrom>
              <a:clrTo>
                <a:srgbClr val="F4E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7500" r="6180" b="83072"/>
          <a:stretch>
            <a:fillRect/>
          </a:stretch>
        </p:blipFill>
        <p:spPr bwMode="auto">
          <a:xfrm>
            <a:off x="7871619" y="6515100"/>
            <a:ext cx="29337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2956719" y="3505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7177882" y="3519488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4896644" y="39624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8062119" y="479901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Text Box 13"/>
          <p:cNvSpPr txBox="1">
            <a:spLocks noChangeArrowheads="1"/>
          </p:cNvSpPr>
          <p:nvPr/>
        </p:nvSpPr>
        <p:spPr bwMode="auto">
          <a:xfrm>
            <a:off x="4252120" y="5505450"/>
            <a:ext cx="615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418" name="Group 34"/>
          <p:cNvGraphicFramePr>
            <a:graphicFrameLocks noGrp="1"/>
          </p:cNvGraphicFramePr>
          <p:nvPr>
            <p:ph/>
          </p:nvPr>
        </p:nvGraphicFramePr>
        <p:xfrm>
          <a:off x="1585120" y="304801"/>
          <a:ext cx="9299575" cy="5934075"/>
        </p:xfrm>
        <a:graphic>
          <a:graphicData uri="http://schemas.openxmlformats.org/drawingml/2006/table">
            <a:tbl>
              <a:tblPr/>
              <a:tblGrid>
                <a:gridCol w="4010441">
                  <a:extLst>
                    <a:ext uri="{9D8B030D-6E8A-4147-A177-3AD203B41FA5}"/>
                  </a:extLst>
                </a:gridCol>
                <a:gridCol w="5289134">
                  <a:extLst>
                    <a:ext uri="{9D8B030D-6E8A-4147-A177-3AD203B41FA5}"/>
                  </a:extLst>
                </a:gridCol>
              </a:tblGrid>
              <a:tr h="193765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9641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0502" name="Text Box 26"/>
          <p:cNvSpPr txBox="1">
            <a:spLocks noChangeArrowheads="1"/>
          </p:cNvSpPr>
          <p:nvPr/>
        </p:nvSpPr>
        <p:spPr bwMode="auto">
          <a:xfrm>
            <a:off x="2118519" y="2362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3" name="Text Box 27"/>
          <p:cNvSpPr txBox="1">
            <a:spLocks noChangeArrowheads="1"/>
          </p:cNvSpPr>
          <p:nvPr/>
        </p:nvSpPr>
        <p:spPr bwMode="auto">
          <a:xfrm>
            <a:off x="1531145" y="290514"/>
            <a:ext cx="36353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tổng hai chữ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bé hơn 10</a:t>
            </a:r>
            <a:r>
              <a:rPr lang="nl-NL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4" name="Text Box 28"/>
          <p:cNvSpPr txBox="1">
            <a:spLocks noChangeArrowheads="1"/>
          </p:cNvSpPr>
          <p:nvPr/>
        </p:nvSpPr>
        <p:spPr bwMode="auto">
          <a:xfrm>
            <a:off x="5547520" y="312738"/>
            <a:ext cx="50831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tổng hai chữ số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hoặc bằng 10</a:t>
            </a: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29"/>
          <p:cNvSpPr txBox="1">
            <a:spLocks noChangeArrowheads="1"/>
          </p:cNvSpPr>
          <p:nvPr/>
        </p:nvSpPr>
        <p:spPr bwMode="auto">
          <a:xfrm>
            <a:off x="1585119" y="2484438"/>
            <a:ext cx="3962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tổng hai chữ số.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30"/>
          <p:cNvSpPr txBox="1">
            <a:spLocks noChangeArrowheads="1"/>
          </p:cNvSpPr>
          <p:nvPr/>
        </p:nvSpPr>
        <p:spPr bwMode="auto">
          <a:xfrm>
            <a:off x="1531144" y="3724275"/>
            <a:ext cx="4495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-Viết tổng vào giữa hai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số.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7" name="Text Box 31"/>
          <p:cNvSpPr txBox="1">
            <a:spLocks noChangeArrowheads="1"/>
          </p:cNvSpPr>
          <p:nvPr/>
        </p:nvSpPr>
        <p:spPr bwMode="auto">
          <a:xfrm>
            <a:off x="5738019" y="2420939"/>
            <a:ext cx="47244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tổng hai chữ số.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8" name="Text Box 32"/>
          <p:cNvSpPr txBox="1">
            <a:spLocks noChangeArrowheads="1"/>
          </p:cNvSpPr>
          <p:nvPr/>
        </p:nvSpPr>
        <p:spPr bwMode="auto">
          <a:xfrm>
            <a:off x="5738019" y="2614613"/>
            <a:ext cx="46482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Text Box 33"/>
          <p:cNvSpPr txBox="1">
            <a:spLocks noChangeArrowheads="1"/>
          </p:cNvSpPr>
          <p:nvPr/>
        </p:nvSpPr>
        <p:spPr bwMode="auto">
          <a:xfrm>
            <a:off x="5706270" y="4505325"/>
            <a:ext cx="49244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Text Box 34"/>
          <p:cNvSpPr txBox="1">
            <a:spLocks noChangeArrowheads="1"/>
          </p:cNvSpPr>
          <p:nvPr/>
        </p:nvSpPr>
        <p:spPr bwMode="auto">
          <a:xfrm>
            <a:off x="1189832" y="1774825"/>
            <a:ext cx="449580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bước)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1" name="Text Box 35"/>
          <p:cNvSpPr txBox="1">
            <a:spLocks noChangeArrowheads="1"/>
          </p:cNvSpPr>
          <p:nvPr/>
        </p:nvSpPr>
        <p:spPr bwMode="auto">
          <a:xfrm>
            <a:off x="5871369" y="1441450"/>
            <a:ext cx="403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bước)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8019" y="-80665"/>
            <a:ext cx="5478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9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10271919" y="1143000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06" y="0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27" y="1981200"/>
            <a:ext cx="21817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10271919" y="1676400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019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40051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nhanh: 21 x 3 + 21 x 7 =?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40051" y="3962400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210</a:t>
            </a:r>
            <a:endParaRPr lang="en-US" sz="72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4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10348119" y="1331686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19" y="129432"/>
            <a:ext cx="1202254" cy="1202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8919" y="1552004"/>
            <a:ext cx="882264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quyển vở có 48 trang. Hỏi 100 quyển vở như thế có bao nhiêu trang?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8919" y="3962400"/>
            <a:ext cx="882264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4800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95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2956719" y="253682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7177882" y="2551113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4896644" y="2994025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49" name="Text Box 12"/>
          <p:cNvSpPr txBox="1">
            <a:spLocks noChangeArrowheads="1"/>
          </p:cNvSpPr>
          <p:nvPr/>
        </p:nvSpPr>
        <p:spPr bwMode="auto">
          <a:xfrm>
            <a:off x="8062119" y="3830638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0" name="Text Box 13"/>
          <p:cNvSpPr txBox="1">
            <a:spLocks noChangeArrowheads="1"/>
          </p:cNvSpPr>
          <p:nvPr/>
        </p:nvSpPr>
        <p:spPr bwMode="auto">
          <a:xfrm>
            <a:off x="4252120" y="4537075"/>
            <a:ext cx="6157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418" name="Group 34"/>
          <p:cNvGraphicFramePr>
            <a:graphicFrameLocks noGrp="1"/>
          </p:cNvGraphicFramePr>
          <p:nvPr>
            <p:ph/>
          </p:nvPr>
        </p:nvGraphicFramePr>
        <p:xfrm>
          <a:off x="1531144" y="369889"/>
          <a:ext cx="9144000" cy="5724525"/>
        </p:xfrm>
        <a:graphic>
          <a:graphicData uri="http://schemas.openxmlformats.org/drawingml/2006/table">
            <a:tbl>
              <a:tblPr/>
              <a:tblGrid>
                <a:gridCol w="3943350"/>
                <a:gridCol w="5200650"/>
              </a:tblGrid>
              <a:tr h="16117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281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62" name="Text Box 26"/>
          <p:cNvSpPr txBox="1">
            <a:spLocks noChangeArrowheads="1"/>
          </p:cNvSpPr>
          <p:nvPr/>
        </p:nvSpPr>
        <p:spPr bwMode="auto">
          <a:xfrm>
            <a:off x="2118519" y="139382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7" name="Text Box 27"/>
          <p:cNvSpPr txBox="1">
            <a:spLocks noChangeArrowheads="1"/>
          </p:cNvSpPr>
          <p:nvPr/>
        </p:nvSpPr>
        <p:spPr bwMode="auto">
          <a:xfrm>
            <a:off x="1356519" y="555626"/>
            <a:ext cx="4495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tổng hai chữ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bé hơn 10</a:t>
            </a:r>
            <a:r>
              <a:rPr lang="nl-NL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8" name="Text Box 28"/>
          <p:cNvSpPr txBox="1">
            <a:spLocks noChangeArrowheads="1"/>
          </p:cNvSpPr>
          <p:nvPr/>
        </p:nvSpPr>
        <p:spPr bwMode="auto">
          <a:xfrm>
            <a:off x="5539582" y="563564"/>
            <a:ext cx="4572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tổng hai chữ số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hoặc bằng 10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9" name="Text Box 29"/>
          <p:cNvSpPr txBox="1">
            <a:spLocks noChangeArrowheads="1"/>
          </p:cNvSpPr>
          <p:nvPr/>
        </p:nvSpPr>
        <p:spPr bwMode="auto">
          <a:xfrm>
            <a:off x="1659732" y="2662238"/>
            <a:ext cx="4419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tổng hai chữ số.</a:t>
            </a:r>
          </a:p>
        </p:txBody>
      </p:sp>
      <p:sp>
        <p:nvSpPr>
          <p:cNvPr id="16410" name="Text Box 30"/>
          <p:cNvSpPr txBox="1">
            <a:spLocks noChangeArrowheads="1"/>
          </p:cNvSpPr>
          <p:nvPr/>
        </p:nvSpPr>
        <p:spPr bwMode="auto">
          <a:xfrm>
            <a:off x="1739107" y="3903663"/>
            <a:ext cx="44958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-Viết tổng vào giữa hai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số.</a:t>
            </a:r>
          </a:p>
        </p:txBody>
      </p:sp>
      <p:sp>
        <p:nvSpPr>
          <p:cNvPr id="16411" name="Text Box 31"/>
          <p:cNvSpPr txBox="1">
            <a:spLocks noChangeArrowheads="1"/>
          </p:cNvSpPr>
          <p:nvPr/>
        </p:nvSpPr>
        <p:spPr bwMode="auto">
          <a:xfrm>
            <a:off x="5788819" y="2633663"/>
            <a:ext cx="47244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tổng hai chữ số.</a:t>
            </a:r>
          </a:p>
        </p:txBody>
      </p:sp>
      <p:sp>
        <p:nvSpPr>
          <p:cNvPr id="16412" name="Text Box 32"/>
          <p:cNvSpPr txBox="1">
            <a:spLocks noChangeArrowheads="1"/>
          </p:cNvSpPr>
          <p:nvPr/>
        </p:nvSpPr>
        <p:spPr bwMode="auto">
          <a:xfrm>
            <a:off x="5788819" y="3722688"/>
            <a:ext cx="46482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Viết chữ số hàng đơn vị của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vào giữa hai chữ số.</a:t>
            </a:r>
          </a:p>
        </p:txBody>
      </p:sp>
      <p:sp>
        <p:nvSpPr>
          <p:cNvPr id="16413" name="Text Box 33"/>
          <p:cNvSpPr txBox="1">
            <a:spLocks noChangeArrowheads="1"/>
          </p:cNvSpPr>
          <p:nvPr/>
        </p:nvSpPr>
        <p:spPr bwMode="auto">
          <a:xfrm>
            <a:off x="5634832" y="5243514"/>
            <a:ext cx="4572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Thêm 1 vào chữ số hàng trăm.</a:t>
            </a:r>
          </a:p>
        </p:txBody>
      </p:sp>
      <p:sp>
        <p:nvSpPr>
          <p:cNvPr id="16414" name="Text Box 34"/>
          <p:cNvSpPr txBox="1">
            <a:spLocks noChangeArrowheads="1"/>
          </p:cNvSpPr>
          <p:nvPr/>
        </p:nvSpPr>
        <p:spPr bwMode="auto">
          <a:xfrm>
            <a:off x="1318419" y="136207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bước)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15" name="Text Box 35"/>
          <p:cNvSpPr txBox="1">
            <a:spLocks noChangeArrowheads="1"/>
          </p:cNvSpPr>
          <p:nvPr/>
        </p:nvSpPr>
        <p:spPr bwMode="auto">
          <a:xfrm>
            <a:off x="5814219" y="1362075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bước)</a:t>
            </a: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6488907" y="2112963"/>
            <a:ext cx="20685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x 11 = </a:t>
            </a:r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>
            <a:off x="2456658" y="3144838"/>
            <a:ext cx="2066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2277269" y="4768850"/>
            <a:ext cx="28892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x 11 = 2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25" name="Text Box 29"/>
          <p:cNvSpPr txBox="1">
            <a:spLocks noChangeArrowheads="1"/>
          </p:cNvSpPr>
          <p:nvPr/>
        </p:nvSpPr>
        <p:spPr bwMode="auto">
          <a:xfrm>
            <a:off x="2532858" y="2066925"/>
            <a:ext cx="2066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x 11 = 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6469857" y="3067050"/>
            <a:ext cx="206851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+ 8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6312695" y="4629150"/>
            <a:ext cx="28876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x 11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</a:p>
        </p:txBody>
      </p:sp>
    </p:spTree>
    <p:extLst>
      <p:ext uri="{BB962C8B-B14F-4D97-AF65-F5344CB8AC3E}">
        <p14:creationId xmlns:p14="http://schemas.microsoft.com/office/powerpoint/2010/main" val="380823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  <p:bldP spid="16407" grpId="0"/>
      <p:bldP spid="16408" grpId="0"/>
      <p:bldP spid="16409" grpId="0"/>
      <p:bldP spid="16410" grpId="0"/>
      <p:bldP spid="16411" grpId="0"/>
      <p:bldP spid="16412" grpId="0"/>
      <p:bldP spid="16413" grpId="0"/>
      <p:bldP spid="16414" grpId="0"/>
      <p:bldP spid="16415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" descr="1-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4" y="4132723"/>
            <a:ext cx="12140807" cy="278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 descr="1-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855" y="2050851"/>
            <a:ext cx="11359532" cy="487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 descr="1-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059" y="95361"/>
            <a:ext cx="3180255" cy="687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 descr="1-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37324" y="458425"/>
            <a:ext cx="1412042" cy="6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 descr="1-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3664" y="1292553"/>
            <a:ext cx="1412042" cy="65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 descr="1-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8174" y="3659361"/>
            <a:ext cx="3419234" cy="319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 descr="1-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66" y="4193617"/>
            <a:ext cx="3163021" cy="2664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 descr="1-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21549" y="1619099"/>
            <a:ext cx="5769957" cy="101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 descr="1-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7026" y="2544721"/>
            <a:ext cx="5769957" cy="101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 descr="1-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10950" y="3859230"/>
            <a:ext cx="5769957" cy="101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5;p4" descr="1-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2874" y="5017404"/>
            <a:ext cx="5769957" cy="10191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19381" y="1812717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43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1337" y="2758952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 x 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4220" y="4036077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x 95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7102" y="5208711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 x 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56793" y="2758165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</a:t>
            </a:r>
            <a:r>
              <a:rPr lang="en-US" sz="4342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3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8552" y="4034502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</a:t>
            </a:r>
            <a:r>
              <a:rPr lang="en-US" sz="4342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3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0310" y="5206346"/>
            <a:ext cx="3429212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</a:t>
            </a:r>
            <a:r>
              <a:rPr lang="en-US" sz="4342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34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5770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8140464" y="5717384"/>
            <a:ext cx="2231174" cy="743725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4" dirty="0" err="1">
                <a:solidFill>
                  <a:srgbClr val="FF0000"/>
                </a:solidFill>
              </a:rPr>
              <a:t>Chơi</a:t>
            </a:r>
            <a:endParaRPr lang="en-US" sz="4054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557504">
            <a:off x="2296077" y="4492392"/>
            <a:ext cx="7772390" cy="113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Cánh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cụt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 dirty="0" err="1">
                <a:solidFill>
                  <a:srgbClr val="CC0099"/>
                </a:solidFill>
                <a:latin typeface="UTM Showcard" panose="02040603050506020204" pitchFamily="18" charset="0"/>
              </a:rPr>
              <a:t>về</a:t>
            </a:r>
            <a:r>
              <a:rPr lang="en-US" sz="6757" dirty="0">
                <a:solidFill>
                  <a:srgbClr val="CC0099"/>
                </a:solidFill>
                <a:latin typeface="UTM Showcard" panose="02040603050506020204" pitchFamily="18" charset="0"/>
              </a:rPr>
              <a:t> </a:t>
            </a:r>
            <a:r>
              <a:rPr lang="en-US" sz="6757">
                <a:solidFill>
                  <a:srgbClr val="CC0099"/>
                </a:solidFill>
                <a:latin typeface="UTM Showcard" panose="02040603050506020204" pitchFamily="18" charset="0"/>
              </a:rPr>
              <a:t>nhà</a:t>
            </a:r>
            <a:endParaRPr lang="en-US" sz="6757" dirty="0">
              <a:solidFill>
                <a:srgbClr val="CC0099"/>
              </a:solidFill>
              <a:latin typeface="UTM Showcard" panose="02040603050506020204" pitchFamily="18" charset="0"/>
            </a:endParaRPr>
          </a:p>
        </p:txBody>
      </p:sp>
      <p:pic>
        <p:nvPicPr>
          <p:cNvPr id="8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2653" y="5860408"/>
            <a:ext cx="457677" cy="4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115621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5,1896894759,C:\Documents and Settings\Chien Thang\Desktop\Giao an  LTK\BGDT - Môn Toán\Tiết 61 -Thùy - LTK\Gốc\Gioi thieu nhan nham so co hai chuso voi 11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1720</TotalTime>
  <Words>897</Words>
  <Application>Microsoft Office PowerPoint</Application>
  <PresentationFormat>Custom</PresentationFormat>
  <Paragraphs>167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Arial-Rounded</vt:lpstr>
      <vt:lpstr>Calibri</vt:lpstr>
      <vt:lpstr>Times  New Roman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PC</dc:creator>
  <cp:lastModifiedBy>Windows User</cp:lastModifiedBy>
  <cp:revision>123</cp:revision>
  <dcterms:created xsi:type="dcterms:W3CDTF">2021-08-11T02:27:04Z</dcterms:created>
  <dcterms:modified xsi:type="dcterms:W3CDTF">2022-11-29T04:01:17Z</dcterms:modified>
</cp:coreProperties>
</file>