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4" r:id="rId1"/>
    <p:sldMasterId id="2147483752" r:id="rId2"/>
  </p:sldMasterIdLst>
  <p:notesMasterIdLst>
    <p:notesMasterId r:id="rId15"/>
  </p:notesMasterIdLst>
  <p:sldIdLst>
    <p:sldId id="302" r:id="rId3"/>
    <p:sldId id="323" r:id="rId4"/>
    <p:sldId id="373" r:id="rId5"/>
    <p:sldId id="359" r:id="rId6"/>
    <p:sldId id="366" r:id="rId7"/>
    <p:sldId id="329" r:id="rId8"/>
    <p:sldId id="345" r:id="rId9"/>
    <p:sldId id="357" r:id="rId10"/>
    <p:sldId id="365" r:id="rId11"/>
    <p:sldId id="346" r:id="rId12"/>
    <p:sldId id="303" r:id="rId13"/>
    <p:sldId id="376" r:id="rId14"/>
  </p:sldIdLst>
  <p:sldSz cx="9144000" cy="6858000" type="screen4x3"/>
  <p:notesSz cx="6858000" cy="9144000"/>
  <p:embeddedFontLst>
    <p:embeddedFont>
      <p:font typeface=".VnTime" panose="020B0604020202020204"/>
      <p:regular r:id="rId16"/>
    </p:embeddedFont>
    <p:embeddedFont>
      <p:font typeface="Century Schoolbook" panose="02040604050505020304" pitchFamily="18" charset="0"/>
      <p:regular r:id="rId17"/>
      <p:bold r:id="rId18"/>
      <p:italic r:id="rId19"/>
      <p:boldItalic r:id="rId20"/>
    </p:embeddedFont>
    <p:embeddedFont>
      <p:font typeface="Wingdings 2" panose="05020102010507070707" pitchFamily="18" charset="2"/>
      <p:regular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FF0066"/>
    <a:srgbClr val="FF3300"/>
    <a:srgbClr val="808000"/>
    <a:srgbClr val="009900"/>
    <a:srgbClr val="66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0" autoAdjust="0"/>
    <p:restoredTop sz="63025" autoAdjust="0"/>
  </p:normalViewPr>
  <p:slideViewPr>
    <p:cSldViewPr>
      <p:cViewPr varScale="1">
        <p:scale>
          <a:sx n="85" d="100"/>
          <a:sy n="85" d="100"/>
        </p:scale>
        <p:origin x="136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Gulim" pitchFamily="34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Gulim" pitchFamily="34" charset="-127"/>
              </a:defRPr>
            </a:lvl1pPr>
          </a:lstStyle>
          <a:p>
            <a:fld id="{83ABFAF6-21EE-4CE8-91C8-044ECBE926C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99806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191A8A18-7B87-37E9-6B98-93292C646E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6B7C174B-AC99-3F7A-4581-E3A957D627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D1CD160C-2780-6F68-57BF-0EB744B91B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ABF868-87E8-4481-BEAF-6C894F6D0CC9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08A8E632-6D83-475D-A008-0D24AC63B6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177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4A076-2109-4B71-8941-D5942833C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8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E505D-B744-4011-A4FC-040FDC41E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589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7ED71-9D9F-4E0B-B3EA-73BDF1B9B2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9508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EFCD4-D506-4F86-A171-59D69C45CE7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7103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B59B-E22F-4545-A986-A20B4A18874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19286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B94A-4BF2-4B9A-8315-4FF39AA6B29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24683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01BEC-4338-47D7-94B1-2CD0762FA4E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3159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7B8E5-E9C3-46B0-979E-B1745F09EE8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6663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C45B3-FE96-484E-A80F-9CCAAF11CF7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77058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DF0A6-FCB5-4FD0-9F58-76DEDFE6BB7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3486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29B681-3CE3-46ED-9432-A3048C97B3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0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CF81C-CE2D-4DE2-97F4-37D2CD55EB6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2720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9A4B9-5449-418F-AFE2-1C1028CA59D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8029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8CB80-C448-4921-B738-57884E534F3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65902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064F9-8DBA-4E58-8E1C-13F5DE7BA29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4582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9B0F820C-5E13-4E00-9CAD-73F49B28F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333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03DAC-706C-4EC3-9FD3-44B512E430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94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FD80A-774D-4A84-B5C2-07B7165D6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23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3E0BA4-8DC2-416A-BD07-498C149455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6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8BB9E-F1DB-4284-A067-FBD0BAFCA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37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AB1FA0-A3A1-410A-ADC7-AB9158AB6B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64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97CC3D-A3A3-4C86-9A46-B964FF04A0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5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33FF731C-00D2-4633-9C6D-08DD215BFC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1" r:id="rId4"/>
    <p:sldLayoutId id="2147483742" r:id="rId5"/>
    <p:sldLayoutId id="2147483749" r:id="rId6"/>
    <p:sldLayoutId id="2147483743" r:id="rId7"/>
    <p:sldLayoutId id="2147483750" r:id="rId8"/>
    <p:sldLayoutId id="2147483751" r:id="rId9"/>
    <p:sldLayoutId id="2147483744" r:id="rId10"/>
    <p:sldLayoutId id="21474837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49BC8B-0B08-469F-8CA5-712818F86FA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705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>
            <a:extLst>
              <a:ext uri="{FF2B5EF4-FFF2-40B4-BE49-F238E27FC236}">
                <a16:creationId xmlns:a16="http://schemas.microsoft.com/office/drawing/2014/main" id="{5ED8CD99-DE7B-49C5-DE98-D1552C498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739283"/>
            <a:ext cx="9144000" cy="4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333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altLang="en-US" sz="2333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87DFDE62-6144-2544-6677-AD6DE452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259978"/>
            <a:ext cx="9144000" cy="4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Tài năng</a:t>
            </a:r>
            <a:r>
              <a:rPr lang="en-US" altLang="en-US" sz="2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98" name="Text Box 3">
            <a:extLst>
              <a:ext uri="{FF2B5EF4-FFF2-40B4-BE49-F238E27FC236}">
                <a16:creationId xmlns:a16="http://schemas.microsoft.com/office/drawing/2014/main" id="{D777922D-3AC9-F7A5-F002-41BBF4FB8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54484"/>
            <a:ext cx="91440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6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28600" y="1216702"/>
            <a:ext cx="78486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u="sng" dirty="0">
                <a:latin typeface="Times New Roman" panose="02020603050405020304" pitchFamily="18" charset="0"/>
              </a:rPr>
              <a:t>Bài 1</a:t>
            </a:r>
            <a:r>
              <a:rPr lang="en-US" altLang="en-US" sz="3200" dirty="0">
                <a:latin typeface="Times New Roman" panose="02020603050405020304" pitchFamily="18" charset="0"/>
              </a:rPr>
              <a:t>: </a:t>
            </a:r>
            <a:r>
              <a:rPr lang="en-US" altLang="en-US" sz="3200" b="1" dirty="0">
                <a:latin typeface="Times New Roman" panose="02020603050405020304" pitchFamily="18" charset="0"/>
              </a:rPr>
              <a:t>Phân loại các từ ngữ sau đây theo nghĩa của tiếng tài :</a:t>
            </a:r>
          </a:p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</a:rPr>
              <a:t>  </a:t>
            </a:r>
            <a:r>
              <a:rPr lang="en-US" altLang="en-US" sz="3200" b="1" i="1" dirty="0">
                <a:latin typeface="Times New Roman" panose="02020603050405020304" pitchFamily="18" charset="0"/>
              </a:rPr>
              <a:t>Tài giỏi, tài nguyên, tài nghệ, tài trợ, tài ba, tài đức, tài sản,  tài năng , tài hoa.</a:t>
            </a:r>
          </a:p>
        </p:txBody>
      </p:sp>
      <p:sp>
        <p:nvSpPr>
          <p:cNvPr id="18435" name="Text Box 19"/>
          <p:cNvSpPr txBox="1">
            <a:spLocks noChangeArrowheads="1"/>
          </p:cNvSpPr>
          <p:nvPr/>
        </p:nvSpPr>
        <p:spPr bwMode="auto">
          <a:xfrm>
            <a:off x="228600" y="32766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>
                <a:latin typeface="Times New Roman" panose="02020603050405020304" pitchFamily="18" charset="0"/>
              </a:rPr>
              <a:t>Bài 2</a:t>
            </a:r>
            <a:r>
              <a:rPr lang="en-US" altLang="en-US" sz="3200" b="1" dirty="0">
                <a:latin typeface="Times New Roman" panose="02020603050405020304" pitchFamily="18" charset="0"/>
              </a:rPr>
              <a:t>: Đặt câu với một trong các từ nói trên: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371600" y="3795713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3581400" y="3795713"/>
            <a:ext cx="2743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28600" y="5121275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địa chất đang thăm dò </a:t>
            </a:r>
            <a:r>
              <a:rPr lang="en-US" altLang="vi-VN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nguyên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vùng núi phía Bắc.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28600" y="4435475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Xuân Bắc là một nghệ sĩ có </a:t>
            </a:r>
            <a:r>
              <a:rPr lang="en-US" altLang="vi-VN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năng.</a:t>
            </a:r>
            <a:endParaRPr lang="en-US" altLang="vi-VN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8600" y="3886200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Bùi Xuân Phái là một họa sĩ </a:t>
            </a:r>
            <a:r>
              <a:rPr lang="en-US" altLang="vi-VN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hoa.</a:t>
            </a:r>
            <a:endParaRPr lang="en-US" altLang="vi-VN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B8AC5CA-E9EE-487D-B43C-963AD9147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1868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b="1" dirty="0">
                <a:latin typeface="Times New Roman" panose="02020603050405020304" pitchFamily="18" charset="0"/>
              </a:rPr>
              <a:t>* </a:t>
            </a:r>
            <a:r>
              <a:rPr lang="en-US" altLang="vi-VN" sz="2600" b="1" u="sng" dirty="0">
                <a:latin typeface="Times New Roman" panose="02020603050405020304" pitchFamily="18" charset="0"/>
              </a:rPr>
              <a:t>Bài 3</a:t>
            </a:r>
            <a:r>
              <a:rPr lang="en-US" altLang="vi-VN" sz="2600" b="1" dirty="0">
                <a:latin typeface="Times New Roman" panose="02020603050405020304" pitchFamily="18" charset="0"/>
              </a:rPr>
              <a:t>: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Đánh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dấu</a:t>
            </a:r>
            <a:r>
              <a:rPr lang="en-US" altLang="vi-VN" sz="2600" b="1" dirty="0">
                <a:latin typeface="Times New Roman" panose="02020603050405020304" pitchFamily="18" charset="0"/>
              </a:rPr>
              <a:t> ×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vào</a:t>
            </a:r>
            <a:r>
              <a:rPr lang="en-US" altLang="vi-VN" sz="2600" b="1" dirty="0">
                <a:latin typeface="Times New Roman" panose="02020603050405020304" pitchFamily="18" charset="0"/>
              </a:rPr>
              <a:t>      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trước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câu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tục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ngữ</a:t>
            </a:r>
            <a:r>
              <a:rPr lang="en-US" altLang="vi-VN" sz="2600" b="1" dirty="0">
                <a:latin typeface="Times New Roman" panose="02020603050405020304" pitchFamily="18" charset="0"/>
              </a:rPr>
              <a:t> ca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ngợi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tài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trí</a:t>
            </a:r>
            <a:r>
              <a:rPr lang="en-US" altLang="vi-VN" sz="2600" b="1" dirty="0"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600" b="1" dirty="0">
                <a:latin typeface="Times New Roman" panose="02020603050405020304" pitchFamily="18" charset="0"/>
              </a:rPr>
              <a:t> con </a:t>
            </a:r>
            <a:r>
              <a:rPr lang="en-US" altLang="vi-VN" sz="26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600" b="1" dirty="0">
                <a:latin typeface="Times New Roman" panose="02020603050405020304" pitchFamily="18" charset="0"/>
              </a:rPr>
              <a:t>:</a:t>
            </a:r>
            <a:r>
              <a:rPr lang="en-US" altLang="vi-VN" sz="2600" b="1" i="1" dirty="0">
                <a:latin typeface="Times New Roman" panose="02020603050405020304" pitchFamily="18" charset="0"/>
              </a:rPr>
              <a:t>      </a:t>
            </a:r>
            <a:endParaRPr lang="en-US" altLang="vi-VN" sz="2600" b="1" dirty="0">
              <a:latin typeface="Times New Roman" panose="02020603050405020304" pitchFamily="18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4457720D-BA15-41D2-84F5-CD4B9BBF9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56" y="2881185"/>
            <a:ext cx="4267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khêu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83BF2174-C3D5-4114-86E4-A6A86843C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995" y="2720973"/>
            <a:ext cx="37131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bộc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lộ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khả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3BEB4AF1-5E03-412E-A806-774D24DB6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13782"/>
            <a:ext cx="339595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57B250FA-9222-4F0E-B6D6-08EB2A285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995" y="1421883"/>
            <a:ext cx="37131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Ca ngợi con người là tinh hoa, là thứ quí giá nhất của trái đất. 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124F068A-D2AF-475D-A35C-852D4968A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649" y="4548686"/>
            <a:ext cx="538199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altLang="vi-VN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97F1A45E-B75B-45B2-8314-573DD29EC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996" y="4232013"/>
            <a:ext cx="380583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Ca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trắng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id="{B011536B-2599-4F30-B85B-18C42B994826}"/>
              </a:ext>
            </a:extLst>
          </p:cNvPr>
          <p:cNvGrpSpPr>
            <a:grpSpLocks/>
          </p:cNvGrpSpPr>
          <p:nvPr/>
        </p:nvGrpSpPr>
        <p:grpSpPr bwMode="auto">
          <a:xfrm>
            <a:off x="0" y="1327837"/>
            <a:ext cx="9144000" cy="4615764"/>
            <a:chOff x="192" y="1231"/>
            <a:chExt cx="5424" cy="1793"/>
          </a:xfrm>
        </p:grpSpPr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F9B1E6CD-9FD1-4E54-B92A-F77FA4734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" y="1231"/>
              <a:ext cx="0" cy="1776"/>
            </a:xfrm>
            <a:prstGeom prst="line">
              <a:avLst/>
            </a:prstGeom>
            <a:noFill/>
            <a:ln w="38100" cmpd="dbl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7133A541-B967-46B3-989F-B178455A0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248"/>
              <a:ext cx="5424" cy="1776"/>
            </a:xfrm>
            <a:prstGeom prst="rect">
              <a:avLst/>
            </a:prstGeom>
            <a:noFill/>
            <a:ln w="38100" cmpd="dbl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Line 16">
              <a:extLst>
                <a:ext uri="{FF2B5EF4-FFF2-40B4-BE49-F238E27FC236}">
                  <a16:creationId xmlns:a16="http://schemas.microsoft.com/office/drawing/2014/main" id="{BD0D3A5E-C5CE-4492-88E9-9783921B0E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728"/>
              <a:ext cx="5424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17">
              <a:extLst>
                <a:ext uri="{FF2B5EF4-FFF2-40B4-BE49-F238E27FC236}">
                  <a16:creationId xmlns:a16="http://schemas.microsoft.com/office/drawing/2014/main" id="{66C27DED-DA60-445D-A9E6-F9F3DA6CBB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304"/>
              <a:ext cx="5424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6A4CAF2-7007-40F7-A818-91B1EFDD2C32}"/>
              </a:ext>
            </a:extLst>
          </p:cNvPr>
          <p:cNvSpPr/>
          <p:nvPr/>
        </p:nvSpPr>
        <p:spPr>
          <a:xfrm>
            <a:off x="0" y="1589897"/>
            <a:ext cx="561266" cy="5348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2C803F-614C-4492-AC15-83F6EEEE4A7C}"/>
              </a:ext>
            </a:extLst>
          </p:cNvPr>
          <p:cNvSpPr/>
          <p:nvPr/>
        </p:nvSpPr>
        <p:spPr>
          <a:xfrm>
            <a:off x="0" y="4418106"/>
            <a:ext cx="561266" cy="5348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500D9D-A217-44C7-BAF6-ABAEB4D4D377}"/>
              </a:ext>
            </a:extLst>
          </p:cNvPr>
          <p:cNvSpPr/>
          <p:nvPr/>
        </p:nvSpPr>
        <p:spPr>
          <a:xfrm>
            <a:off x="0" y="2851936"/>
            <a:ext cx="561266" cy="5348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9061B2-A22F-4AB4-9DAA-25CC097A705F}"/>
              </a:ext>
            </a:extLst>
          </p:cNvPr>
          <p:cNvSpPr txBox="1"/>
          <p:nvPr/>
        </p:nvSpPr>
        <p:spPr>
          <a:xfrm>
            <a:off x="52158" y="1583491"/>
            <a:ext cx="53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C0000"/>
                </a:solidFill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7CB6CB-7C3D-4EB5-80C3-843A84F5C8DC}"/>
              </a:ext>
            </a:extLst>
          </p:cNvPr>
          <p:cNvSpPr txBox="1"/>
          <p:nvPr/>
        </p:nvSpPr>
        <p:spPr>
          <a:xfrm>
            <a:off x="75816" y="4413165"/>
            <a:ext cx="53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C0000"/>
                </a:solidFill>
              </a:rPr>
              <a:t>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8C347E-9943-4B45-9044-6A88E1BF77D7}"/>
              </a:ext>
            </a:extLst>
          </p:cNvPr>
          <p:cNvSpPr/>
          <p:nvPr/>
        </p:nvSpPr>
        <p:spPr>
          <a:xfrm>
            <a:off x="3505200" y="255348"/>
            <a:ext cx="457200" cy="448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7" grpId="0" animBg="1"/>
      <p:bldP spid="21" grpId="0" animBg="1"/>
      <p:bldP spid="22" grpId="0" animBg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97644" y="102613"/>
            <a:ext cx="866060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tục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43"/>
          <p:cNvSpPr txBox="1">
            <a:spLocks noChangeArrowheads="1"/>
          </p:cNvSpPr>
          <p:nvPr/>
        </p:nvSpPr>
        <p:spPr bwMode="auto">
          <a:xfrm>
            <a:off x="330994" y="1764781"/>
            <a:ext cx="866060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Ca ngợi con người là tinh hoa, là thứ quý nhất của trái đất.</a:t>
            </a:r>
          </a:p>
        </p:txBody>
      </p:sp>
      <p:sp>
        <p:nvSpPr>
          <p:cNvPr id="15" name="Text Box 143"/>
          <p:cNvSpPr txBox="1">
            <a:spLocks noChangeArrowheads="1"/>
          </p:cNvSpPr>
          <p:nvPr/>
        </p:nvSpPr>
        <p:spPr bwMode="auto">
          <a:xfrm>
            <a:off x="-177201" y="3923800"/>
            <a:ext cx="91688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Có tham gia hoạt động, làm việc mới bộc lộ được khả năng của mình.</a:t>
            </a:r>
          </a:p>
        </p:txBody>
      </p:sp>
      <p:sp>
        <p:nvSpPr>
          <p:cNvPr id="16" name="Text Box 143"/>
          <p:cNvSpPr txBox="1">
            <a:spLocks noChangeArrowheads="1"/>
          </p:cNvSpPr>
          <p:nvPr/>
        </p:nvSpPr>
        <p:spPr bwMode="auto">
          <a:xfrm>
            <a:off x="-177201" y="5783443"/>
            <a:ext cx="8839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Ca ngợi những người từ hai bàn tay trắng, nhờ có tài, có ý chí nghị lực đã làm nên việc lớn.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140" y="1175423"/>
            <a:ext cx="525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Người ta là hoa đất.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694" y="3015565"/>
            <a:ext cx="6763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Chuông có đánh mới kêu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Đèn có khêu mới tỏ.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406" y="4875208"/>
            <a:ext cx="78605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 Nước lã mà vã nên hồ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Tay không mà nổi cơ đồ mới ngoan.  </a:t>
            </a:r>
          </a:p>
        </p:txBody>
      </p:sp>
    </p:spTree>
    <p:extLst>
      <p:ext uri="{BB962C8B-B14F-4D97-AF65-F5344CB8AC3E}">
        <p14:creationId xmlns:p14="http://schemas.microsoft.com/office/powerpoint/2010/main" val="16159367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  <p:bldP spid="14" grpId="0"/>
      <p:bldP spid="15" grpId="0"/>
      <p:bldP spid="16" grpId="0"/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6200" y="201678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các từ ngữ sau đây theo nghĩa của tiếng tài </a:t>
            </a:r>
          </a:p>
          <a:p>
            <a:pPr eaLnBrk="1" hangingPunct="1"/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giỏi, tài nguyên, tài nghệ, tài trợ, tài ba, tài đức, tài sản,  tài năng, tài hoa.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85750" y="2421199"/>
            <a:ext cx="84201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a.Tài có nghĩa là “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khả năng hơn người bình thường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: tài hoa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328060" y="1600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28600" y="4055611"/>
            <a:ext cx="6019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b.Tài có nghĩa là “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: tài nguyên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324600" y="1600200"/>
            <a:ext cx="1752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2107474"/>
            <a:ext cx="1905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  <p:bldP spid="410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609600" y="1143000"/>
            <a:ext cx="8839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2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0" y="2333625"/>
            <a:ext cx="929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0" y="2846388"/>
            <a:ext cx="9144000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*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Tài năng: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năng lực xuất sắc, có sáng tạo trong công việc.</a:t>
            </a:r>
          </a:p>
          <a:p>
            <a:pPr eaLnBrk="1" hangingPunct="1"/>
            <a:r>
              <a:rPr lang="en-US" altLang="vi-V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*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Tài giỏi:</a:t>
            </a:r>
            <a:r>
              <a:rPr lang="en-US" altLang="vi-V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có tài rất giỏi về mọi lĩnh vực. </a:t>
            </a:r>
          </a:p>
          <a:p>
            <a:pPr eaLnBrk="1" hangingPunct="1"/>
            <a:r>
              <a:rPr lang="en-US" altLang="vi-V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*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Tài nguyên:</a:t>
            </a:r>
            <a:r>
              <a:rPr lang="en-US" altLang="vi-V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các nguồn gốc thiên nhiên cung cấp tài sản.</a:t>
            </a:r>
            <a:r>
              <a:rPr lang="en-US" altLang="vi-V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vi-V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*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Tài nghệ:</a:t>
            </a:r>
            <a:r>
              <a:rPr lang="en-US" altLang="vi-V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sự tài hoa trong nghệ thuật.</a:t>
            </a:r>
          </a:p>
          <a:p>
            <a:pPr eaLnBrk="1" hangingPunct="1"/>
            <a:r>
              <a:rPr lang="en-US" altLang="vi-V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*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Tài trợ: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giúp đỡ về tài chính .</a:t>
            </a:r>
          </a:p>
          <a:p>
            <a:pPr eaLnBrk="1" hangingPunct="1"/>
            <a:r>
              <a:rPr lang="en-US" altLang="vi-V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*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Tài ba:</a:t>
            </a:r>
            <a:r>
              <a:rPr lang="en-US" altLang="vi-V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rất có tài.</a:t>
            </a:r>
          </a:p>
          <a:p>
            <a:pPr eaLnBrk="1" hangingPunct="1"/>
            <a:r>
              <a:rPr lang="en-US" altLang="vi-V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*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Tài đức:</a:t>
            </a:r>
            <a:r>
              <a:rPr lang="en-US" altLang="vi-VN" sz="2800" b="1" dirty="0">
                <a:latin typeface="Times New Roman" panose="02020603050405020304" pitchFamily="18" charset="0"/>
              </a:rPr>
              <a:t> 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tài năng và đức độ.</a:t>
            </a:r>
          </a:p>
          <a:p>
            <a:pPr eaLnBrk="1" hangingPunct="1"/>
            <a:r>
              <a:rPr lang="en-US" altLang="vi-V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*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Tài sản:</a:t>
            </a:r>
            <a:r>
              <a:rPr lang="en-US" altLang="vi-V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của cải nói chung.</a:t>
            </a:r>
          </a:p>
          <a:p>
            <a:pPr eaLnBrk="1" hangingPunct="1"/>
            <a:r>
              <a:rPr lang="en-US" altLang="vi-V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*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Tài hoa:</a:t>
            </a:r>
            <a:r>
              <a:rPr lang="en-US" altLang="vi-VN" sz="28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có tài về nghệ thuật văn chương.</a:t>
            </a:r>
          </a:p>
        </p:txBody>
      </p:sp>
      <p:sp>
        <p:nvSpPr>
          <p:cNvPr id="8199" name="Text Box 15"/>
          <p:cNvSpPr txBox="1">
            <a:spLocks noChangeArrowheads="1"/>
          </p:cNvSpPr>
          <p:nvPr/>
        </p:nvSpPr>
        <p:spPr bwMode="auto">
          <a:xfrm>
            <a:off x="152400" y="1028700"/>
            <a:ext cx="8610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các từ ngữ sau đây theo nghĩa của tiếng tài: Tài giỏi, tài nguyên, tài nghệ, tài trợ, tài ba, tài đức, tài sản,  tài năng , tài hoa.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-152400" y="2373789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từ: </a:t>
            </a:r>
          </a:p>
        </p:txBody>
      </p:sp>
    </p:spTree>
    <p:extLst>
      <p:ext uri="{BB962C8B-B14F-4D97-AF65-F5344CB8AC3E}">
        <p14:creationId xmlns:p14="http://schemas.microsoft.com/office/powerpoint/2010/main" val="408471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9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9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9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9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9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9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9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9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Wave 35"/>
          <p:cNvSpPr/>
          <p:nvPr/>
        </p:nvSpPr>
        <p:spPr>
          <a:xfrm rot="13308787">
            <a:off x="1941513" y="4076700"/>
            <a:ext cx="2589212" cy="644525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Wave 36"/>
          <p:cNvSpPr/>
          <p:nvPr/>
        </p:nvSpPr>
        <p:spPr>
          <a:xfrm rot="7308622">
            <a:off x="3528219" y="3680619"/>
            <a:ext cx="2989263" cy="669925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31875" y="2830513"/>
            <a:ext cx="1295400" cy="1257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1"/>
          </a:p>
        </p:txBody>
      </p:sp>
      <p:sp>
        <p:nvSpPr>
          <p:cNvPr id="4" name="Oval 3"/>
          <p:cNvSpPr/>
          <p:nvPr/>
        </p:nvSpPr>
        <p:spPr>
          <a:xfrm>
            <a:off x="188913" y="1884363"/>
            <a:ext cx="1295400" cy="1257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665163"/>
            <a:ext cx="1295400" cy="1258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65363" y="2598738"/>
            <a:ext cx="1295400" cy="1257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43200" y="1443038"/>
            <a:ext cx="1295400" cy="1257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05000" y="530225"/>
            <a:ext cx="1295400" cy="1257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27125" y="1222375"/>
            <a:ext cx="1878013" cy="1997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99" name="Rectangle 17"/>
          <p:cNvSpPr>
            <a:spLocks noChangeArrowheads="1"/>
          </p:cNvSpPr>
          <p:nvPr/>
        </p:nvSpPr>
        <p:spPr bwMode="auto">
          <a:xfrm>
            <a:off x="1153884" y="1502003"/>
            <a:ext cx="19510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Tài có nghĩa là “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khả năng hơn người bình thường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19" name="Oval 18"/>
          <p:cNvSpPr/>
          <p:nvPr/>
        </p:nvSpPr>
        <p:spPr>
          <a:xfrm>
            <a:off x="5778500" y="2697163"/>
            <a:ext cx="1295400" cy="1257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78400" y="1779588"/>
            <a:ext cx="1295400" cy="1258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56225" y="561975"/>
            <a:ext cx="1295400" cy="1257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70725" y="2436813"/>
            <a:ext cx="1295400" cy="1258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29513" y="1309688"/>
            <a:ext cx="1295400" cy="1258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51625" y="381000"/>
            <a:ext cx="1295400" cy="1257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72163" y="1090613"/>
            <a:ext cx="1879600" cy="1997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307" name="Rectangle 25"/>
          <p:cNvSpPr>
            <a:spLocks noChangeArrowheads="1"/>
          </p:cNvSpPr>
          <p:nvPr/>
        </p:nvSpPr>
        <p:spPr bwMode="auto">
          <a:xfrm>
            <a:off x="5943600" y="1371600"/>
            <a:ext cx="1692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Tài có nghĩa là “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tiền 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12308" name="Rectangle 26"/>
          <p:cNvSpPr>
            <a:spLocks noChangeArrowheads="1"/>
          </p:cNvSpPr>
          <p:nvPr/>
        </p:nvSpPr>
        <p:spPr bwMode="auto">
          <a:xfrm>
            <a:off x="2028825" y="809625"/>
            <a:ext cx="12497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giỏi</a:t>
            </a:r>
          </a:p>
        </p:txBody>
      </p:sp>
      <p:sp>
        <p:nvSpPr>
          <p:cNvPr id="12309" name="Rectangle 27"/>
          <p:cNvSpPr>
            <a:spLocks noChangeArrowheads="1"/>
          </p:cNvSpPr>
          <p:nvPr/>
        </p:nvSpPr>
        <p:spPr bwMode="auto">
          <a:xfrm>
            <a:off x="2901858" y="1646509"/>
            <a:ext cx="1047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năng</a:t>
            </a:r>
          </a:p>
        </p:txBody>
      </p:sp>
      <p:sp>
        <p:nvSpPr>
          <p:cNvPr id="12310" name="Rectangle 28"/>
          <p:cNvSpPr>
            <a:spLocks noChangeArrowheads="1"/>
          </p:cNvSpPr>
          <p:nvPr/>
        </p:nvSpPr>
        <p:spPr bwMode="auto">
          <a:xfrm>
            <a:off x="2451507" y="3056165"/>
            <a:ext cx="1049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ba</a:t>
            </a: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609599" y="914400"/>
            <a:ext cx="1251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đức</a:t>
            </a:r>
          </a:p>
        </p:txBody>
      </p:sp>
      <p:sp>
        <p:nvSpPr>
          <p:cNvPr id="12312" name="Rectangle 30"/>
          <p:cNvSpPr>
            <a:spLocks noChangeArrowheads="1"/>
          </p:cNvSpPr>
          <p:nvPr/>
        </p:nvSpPr>
        <p:spPr bwMode="auto">
          <a:xfrm>
            <a:off x="1090385" y="3256461"/>
            <a:ext cx="1235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hoa</a:t>
            </a:r>
          </a:p>
        </p:txBody>
      </p:sp>
      <p:sp>
        <p:nvSpPr>
          <p:cNvPr id="12313" name="Rectangle 31"/>
          <p:cNvSpPr>
            <a:spLocks noChangeArrowheads="1"/>
          </p:cNvSpPr>
          <p:nvPr/>
        </p:nvSpPr>
        <p:spPr bwMode="auto">
          <a:xfrm>
            <a:off x="352425" y="2112963"/>
            <a:ext cx="907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nghệ</a:t>
            </a:r>
          </a:p>
        </p:txBody>
      </p:sp>
      <p:sp>
        <p:nvSpPr>
          <p:cNvPr id="12314" name="Rectangle 32"/>
          <p:cNvSpPr>
            <a:spLocks noChangeArrowheads="1"/>
          </p:cNvSpPr>
          <p:nvPr/>
        </p:nvSpPr>
        <p:spPr bwMode="auto">
          <a:xfrm>
            <a:off x="7648304" y="1227907"/>
            <a:ext cx="12922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nguyên</a:t>
            </a:r>
          </a:p>
        </p:txBody>
      </p:sp>
      <p:sp>
        <p:nvSpPr>
          <p:cNvPr id="12315" name="Rectangle 33"/>
          <p:cNvSpPr>
            <a:spLocks noChangeArrowheads="1"/>
          </p:cNvSpPr>
          <p:nvPr/>
        </p:nvSpPr>
        <p:spPr bwMode="auto">
          <a:xfrm>
            <a:off x="5478463" y="483326"/>
            <a:ext cx="10493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trợ</a:t>
            </a:r>
          </a:p>
        </p:txBody>
      </p:sp>
      <p:sp>
        <p:nvSpPr>
          <p:cNvPr id="12316" name="Rectangle 34"/>
          <p:cNvSpPr>
            <a:spLocks noChangeArrowheads="1"/>
          </p:cNvSpPr>
          <p:nvPr/>
        </p:nvSpPr>
        <p:spPr bwMode="auto">
          <a:xfrm>
            <a:off x="5872163" y="2971800"/>
            <a:ext cx="10493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sản</a:t>
            </a:r>
          </a:p>
        </p:txBody>
      </p:sp>
      <p:sp>
        <p:nvSpPr>
          <p:cNvPr id="38" name="Wave 37"/>
          <p:cNvSpPr/>
          <p:nvPr/>
        </p:nvSpPr>
        <p:spPr>
          <a:xfrm rot="5612671">
            <a:off x="2655888" y="4902200"/>
            <a:ext cx="3106737" cy="804863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7086" y="1106026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thêm các từ có chứa tiếng tài có nghĩa là “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khả năng hơn người bình thường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7"/>
          <p:cNvSpPr txBox="1">
            <a:spLocks noChangeArrowheads="1"/>
          </p:cNvSpPr>
          <p:nvPr/>
        </p:nvSpPr>
        <p:spPr bwMode="auto">
          <a:xfrm>
            <a:off x="3657600" y="2039938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 sz="4400" b="1">
              <a:solidFill>
                <a:srgbClr val="FFFF00"/>
              </a:solidFill>
              <a:latin typeface=".VnTime" panose="020B7200000000000000" pitchFamily="34" charset="0"/>
              <a:ea typeface="Gulim" pitchFamily="34" charset="-127"/>
            </a:endParaRPr>
          </a:p>
        </p:txBody>
      </p:sp>
      <p:sp>
        <p:nvSpPr>
          <p:cNvPr id="14339" name="Text Box 22"/>
          <p:cNvSpPr txBox="1">
            <a:spLocks noChangeArrowheads="1"/>
          </p:cNvSpPr>
          <p:nvPr/>
        </p:nvSpPr>
        <p:spPr bwMode="auto">
          <a:xfrm>
            <a:off x="3429000" y="6069013"/>
            <a:ext cx="2057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140311" name="Text Box 23"/>
          <p:cNvSpPr txBox="1">
            <a:spLocks noChangeArrowheads="1"/>
          </p:cNvSpPr>
          <p:nvPr/>
        </p:nvSpPr>
        <p:spPr bwMode="auto">
          <a:xfrm>
            <a:off x="3200400" y="-76200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anose="02020603050405020304" pitchFamily="18" charset="0"/>
              </a:rPr>
              <a:t>Tài nghệ</a:t>
            </a:r>
          </a:p>
        </p:txBody>
      </p:sp>
      <p:pic>
        <p:nvPicPr>
          <p:cNvPr id="14341" name="Picture 10" descr="Múa bal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54413"/>
            <a:ext cx="4038600" cy="3227387"/>
          </a:xfrm>
          <a:prstGeom prst="rect">
            <a:avLst/>
          </a:prstGeom>
          <a:noFill/>
          <a:ln w="508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12" descr="da3e6ccb-8778-453c-843b-f28643ca94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4305300" cy="2743200"/>
          </a:xfrm>
          <a:prstGeom prst="rect">
            <a:avLst/>
          </a:prstGeom>
          <a:noFill/>
          <a:ln w="508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14" descr="3-14700518637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4114800" cy="27654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99" y="3554413"/>
            <a:ext cx="4327071" cy="3120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3810000" cy="2495550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4252913" cy="2495550"/>
          </a:xfrm>
          <a:prstGeom prst="rect">
            <a:avLst/>
          </a:prstGeom>
          <a:noFill/>
          <a:ln w="88900" cap="sq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200400"/>
            <a:ext cx="3773487" cy="2819400"/>
          </a:xfrm>
          <a:prstGeom prst="rect">
            <a:avLst/>
          </a:prstGeom>
          <a:noFill/>
          <a:ln w="88900" cap="sq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 Box 23"/>
          <p:cNvSpPr txBox="1">
            <a:spLocks noChangeArrowheads="1"/>
          </p:cNvSpPr>
          <p:nvPr/>
        </p:nvSpPr>
        <p:spPr bwMode="auto">
          <a:xfrm>
            <a:off x="2971800" y="60960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Tài nguyên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00400"/>
            <a:ext cx="4304506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3" y="3657600"/>
            <a:ext cx="4117691" cy="2642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103914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4251481" cy="3288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601"/>
            <a:ext cx="4251481" cy="2642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2971800" y="6278563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Tài năng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Wave 35"/>
          <p:cNvSpPr/>
          <p:nvPr/>
        </p:nvSpPr>
        <p:spPr>
          <a:xfrm rot="13308787">
            <a:off x="1941513" y="4076700"/>
            <a:ext cx="2589212" cy="644525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Wave 36"/>
          <p:cNvSpPr/>
          <p:nvPr/>
        </p:nvSpPr>
        <p:spPr>
          <a:xfrm rot="7308622">
            <a:off x="3528219" y="3680619"/>
            <a:ext cx="2989263" cy="669925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31875" y="2830513"/>
            <a:ext cx="1295400" cy="1257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8913" y="1884363"/>
            <a:ext cx="1295400" cy="1257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665163"/>
            <a:ext cx="1295400" cy="1258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65363" y="2598738"/>
            <a:ext cx="1295400" cy="1257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43200" y="1443038"/>
            <a:ext cx="1295400" cy="1257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05000" y="530225"/>
            <a:ext cx="1295400" cy="1257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27125" y="1222375"/>
            <a:ext cx="1878013" cy="1997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419" name="Rectangle 17"/>
          <p:cNvSpPr>
            <a:spLocks noChangeArrowheads="1"/>
          </p:cNvSpPr>
          <p:nvPr/>
        </p:nvSpPr>
        <p:spPr bwMode="auto">
          <a:xfrm>
            <a:off x="1417638" y="1436688"/>
            <a:ext cx="15541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có nghĩa là “</a:t>
            </a: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khả năng hơn người bình thường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19" name="Oval 18"/>
          <p:cNvSpPr/>
          <p:nvPr/>
        </p:nvSpPr>
        <p:spPr>
          <a:xfrm>
            <a:off x="5778500" y="2697163"/>
            <a:ext cx="1295400" cy="1257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78400" y="1779588"/>
            <a:ext cx="1295400" cy="1258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56225" y="561975"/>
            <a:ext cx="1295400" cy="1257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70725" y="2436813"/>
            <a:ext cx="1295400" cy="1258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29513" y="1309688"/>
            <a:ext cx="1295400" cy="1258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651625" y="381000"/>
            <a:ext cx="1295400" cy="1257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72163" y="1090613"/>
            <a:ext cx="1879600" cy="1997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427" name="Rectangle 25"/>
          <p:cNvSpPr>
            <a:spLocks noChangeArrowheads="1"/>
          </p:cNvSpPr>
          <p:nvPr/>
        </p:nvSpPr>
        <p:spPr bwMode="auto">
          <a:xfrm>
            <a:off x="6003925" y="1735138"/>
            <a:ext cx="16922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có nghĩa là “</a:t>
            </a:r>
            <a:r>
              <a:rPr lang="en-US" altLang="en-US" sz="2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của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17428" name="Rectangle 26"/>
          <p:cNvSpPr>
            <a:spLocks noChangeArrowheads="1"/>
          </p:cNvSpPr>
          <p:nvPr/>
        </p:nvSpPr>
        <p:spPr bwMode="auto">
          <a:xfrm>
            <a:off x="2028825" y="809625"/>
            <a:ext cx="104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giỏi</a:t>
            </a:r>
            <a:endParaRPr lang="en-US" alt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9" name="Rectangle 27"/>
          <p:cNvSpPr>
            <a:spLocks noChangeArrowheads="1"/>
          </p:cNvSpPr>
          <p:nvPr/>
        </p:nvSpPr>
        <p:spPr bwMode="auto">
          <a:xfrm>
            <a:off x="3019425" y="1751013"/>
            <a:ext cx="104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năng</a:t>
            </a:r>
            <a:endParaRPr lang="en-US" alt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0" name="Rectangle 28"/>
          <p:cNvSpPr>
            <a:spLocks noChangeArrowheads="1"/>
          </p:cNvSpPr>
          <p:nvPr/>
        </p:nvSpPr>
        <p:spPr bwMode="auto">
          <a:xfrm>
            <a:off x="2608263" y="2990850"/>
            <a:ext cx="1049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ba</a:t>
            </a:r>
            <a:endParaRPr lang="en-US" alt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1" name="Rectangle 29"/>
          <p:cNvSpPr>
            <a:spLocks noChangeArrowheads="1"/>
          </p:cNvSpPr>
          <p:nvPr/>
        </p:nvSpPr>
        <p:spPr bwMode="auto">
          <a:xfrm>
            <a:off x="609600" y="914400"/>
            <a:ext cx="104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đức</a:t>
            </a:r>
            <a:endParaRPr lang="en-US" alt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2" name="Rectangle 30"/>
          <p:cNvSpPr>
            <a:spLocks noChangeArrowheads="1"/>
          </p:cNvSpPr>
          <p:nvPr/>
        </p:nvSpPr>
        <p:spPr bwMode="auto">
          <a:xfrm>
            <a:off x="1155700" y="3295650"/>
            <a:ext cx="104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hoa</a:t>
            </a:r>
            <a:endParaRPr lang="en-US" alt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3" name="Rectangle 31"/>
          <p:cNvSpPr>
            <a:spLocks noChangeArrowheads="1"/>
          </p:cNvSpPr>
          <p:nvPr/>
        </p:nvSpPr>
        <p:spPr bwMode="auto">
          <a:xfrm>
            <a:off x="352425" y="2112963"/>
            <a:ext cx="760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nghệ</a:t>
            </a:r>
            <a:endParaRPr lang="en-US" alt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4" name="Rectangle 32"/>
          <p:cNvSpPr>
            <a:spLocks noChangeArrowheads="1"/>
          </p:cNvSpPr>
          <p:nvPr/>
        </p:nvSpPr>
        <p:spPr bwMode="auto">
          <a:xfrm>
            <a:off x="7754938" y="1570038"/>
            <a:ext cx="104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nguyên</a:t>
            </a:r>
            <a:endParaRPr lang="en-US" alt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5" name="Rectangle 33"/>
          <p:cNvSpPr>
            <a:spLocks noChangeArrowheads="1"/>
          </p:cNvSpPr>
          <p:nvPr/>
        </p:nvSpPr>
        <p:spPr bwMode="auto">
          <a:xfrm>
            <a:off x="5478463" y="809625"/>
            <a:ext cx="1049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trợ</a:t>
            </a:r>
            <a:endParaRPr lang="en-US" alt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6" name="Rectangle 34"/>
          <p:cNvSpPr>
            <a:spLocks noChangeArrowheads="1"/>
          </p:cNvSpPr>
          <p:nvPr/>
        </p:nvSpPr>
        <p:spPr bwMode="auto">
          <a:xfrm>
            <a:off x="5872163" y="3190875"/>
            <a:ext cx="1049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sản</a:t>
            </a:r>
            <a:endParaRPr lang="en-US" alt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Wave 37"/>
          <p:cNvSpPr/>
          <p:nvPr/>
        </p:nvSpPr>
        <p:spPr>
          <a:xfrm rot="5612671">
            <a:off x="2655888" y="4902200"/>
            <a:ext cx="3106737" cy="804863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3325</TotalTime>
  <Words>684</Words>
  <Application>Microsoft Office PowerPoint</Application>
  <PresentationFormat>On-screen Show (4:3)</PresentationFormat>
  <Paragraphs>72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Century Schoolbook</vt:lpstr>
      <vt:lpstr>.VnTime</vt:lpstr>
      <vt:lpstr>Times New Roman</vt:lpstr>
      <vt:lpstr>Wingdings</vt:lpstr>
      <vt:lpstr>Arial</vt:lpstr>
      <vt:lpstr>Wingdings 2</vt:lpstr>
      <vt:lpstr>Oriel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Van Dinh</dc:creator>
  <cp:lastModifiedBy>th.qt.ntlan@dongtrieu.edu.vn</cp:lastModifiedBy>
  <cp:revision>253</cp:revision>
  <dcterms:created xsi:type="dcterms:W3CDTF">2008-12-23T14:12:51Z</dcterms:created>
  <dcterms:modified xsi:type="dcterms:W3CDTF">2023-01-11T01:42:12Z</dcterms:modified>
</cp:coreProperties>
</file>