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67" r:id="rId12"/>
    <p:sldId id="266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4" autoAdjust="0"/>
    <p:restoredTop sz="94660"/>
  </p:normalViewPr>
  <p:slideViewPr>
    <p:cSldViewPr>
      <p:cViewPr varScale="1">
        <p:scale>
          <a:sx n="70" d="100"/>
          <a:sy n="70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5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F2278D-64E3-48F4-96B3-1730B4B8E5D3}"/>
              </a:ext>
            </a:extLst>
          </p:cNvPr>
          <p:cNvSpPr/>
          <p:nvPr/>
        </p:nvSpPr>
        <p:spPr>
          <a:xfrm>
            <a:off x="685800" y="1143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3DD72C0-674B-44FA-9742-5491BE4C695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0613683-AC94-48B6-B09A-00B42A39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3C659DE8-1B80-45DF-8716-684D568EC92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49" name="Rectangle 9">
            <a:extLst>
              <a:ext uri="{FF2B5EF4-FFF2-40B4-BE49-F238E27FC236}">
                <a16:creationId xmlns:a16="http://schemas.microsoft.com/office/drawing/2014/main" xmlns="" id="{2D364485-B6BB-495E-B298-866FF1D9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xmlns="" id="{885BB1A4-15F6-4CAF-9DD1-4326A7C7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143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2.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Ghép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thích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hợp</a:t>
            </a:r>
            <a:r>
              <a:rPr lang="en-US" altLang="en-US" sz="2400" b="0" i="1" dirty="0">
                <a:solidFill>
                  <a:srgbClr val="FF0000"/>
                </a:solidFill>
              </a:rPr>
              <a:t> ở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A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B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tạo</a:t>
            </a:r>
            <a:r>
              <a:rPr lang="en-US" altLang="en-US" sz="2400" b="0" i="1" dirty="0">
                <a:solidFill>
                  <a:srgbClr val="FF0000"/>
                </a:solidFill>
              </a:rPr>
              <a:t>         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thành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</a:rPr>
              <a:t>?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pSp>
        <p:nvGrpSpPr>
          <p:cNvPr id="10257" name="Group 17">
            <a:extLst>
              <a:ext uri="{FF2B5EF4-FFF2-40B4-BE49-F238E27FC236}">
                <a16:creationId xmlns:a16="http://schemas.microsoft.com/office/drawing/2014/main" xmlns="" id="{5A03A911-66AB-4836-B6FB-C7B88697184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90700"/>
            <a:ext cx="2852738" cy="1295400"/>
            <a:chOff x="672" y="2526"/>
            <a:chExt cx="1776" cy="528"/>
          </a:xfrm>
        </p:grpSpPr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xmlns="" id="{40460C5F-0BC5-4C49-9B80-7FABA3AF3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1776" cy="5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>
                      <a:alpha val="5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/>
                <a:t>Sư tử</a:t>
              </a:r>
            </a:p>
          </p:txBody>
        </p:sp>
        <p:pic>
          <p:nvPicPr>
            <p:cNvPr id="10256" name="Picture 16">
              <a:extLst>
                <a:ext uri="{FF2B5EF4-FFF2-40B4-BE49-F238E27FC236}">
                  <a16:creationId xmlns:a16="http://schemas.microsoft.com/office/drawing/2014/main" xmlns="" id="{5F2D8212-656A-4B39-BDB7-C0B9B7CD8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29"/>
              <a:ext cx="72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xmlns="" id="{73947CD3-46EB-4F21-87E3-022DBE27714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370388"/>
            <a:ext cx="2819400" cy="1249362"/>
            <a:chOff x="-480" y="2640"/>
            <a:chExt cx="1776" cy="787"/>
          </a:xfrm>
        </p:grpSpPr>
        <p:pic>
          <p:nvPicPr>
            <p:cNvPr id="10251" name="Picture 11">
              <a:extLst>
                <a:ext uri="{FF2B5EF4-FFF2-40B4-BE49-F238E27FC236}">
                  <a16:creationId xmlns:a16="http://schemas.microsoft.com/office/drawing/2014/main" xmlns="" id="{E455E158-D2B6-4098-A2DD-E102BBC43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0" y="2640"/>
              <a:ext cx="81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5" name="Rectangle 25">
              <a:extLst>
                <a:ext uri="{FF2B5EF4-FFF2-40B4-BE49-F238E27FC236}">
                  <a16:creationId xmlns:a16="http://schemas.microsoft.com/office/drawing/2014/main" xmlns="" id="{7AF90F6D-C8D2-4ABC-9A40-F5A66E528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0" y="2640"/>
              <a:ext cx="1776" cy="7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Đại bàng</a:t>
              </a:r>
            </a:p>
          </p:txBody>
        </p:sp>
      </p:grpSp>
      <p:grpSp>
        <p:nvGrpSpPr>
          <p:cNvPr id="10278" name="Group 38">
            <a:extLst>
              <a:ext uri="{FF2B5EF4-FFF2-40B4-BE49-F238E27FC236}">
                <a16:creationId xmlns:a16="http://schemas.microsoft.com/office/drawing/2014/main" xmlns="" id="{D43290F8-B6FE-4FBB-991B-582709C121AE}"/>
              </a:ext>
            </a:extLst>
          </p:cNvPr>
          <p:cNvGrpSpPr>
            <a:grpSpLocks/>
          </p:cNvGrpSpPr>
          <p:nvPr/>
        </p:nvGrpSpPr>
        <p:grpSpPr bwMode="auto">
          <a:xfrm>
            <a:off x="2533650" y="5600700"/>
            <a:ext cx="2781300" cy="1257300"/>
            <a:chOff x="-365" y="3528"/>
            <a:chExt cx="1752" cy="792"/>
          </a:xfrm>
        </p:grpSpPr>
        <p:pic>
          <p:nvPicPr>
            <p:cNvPr id="10252" name="Picture 12">
              <a:extLst>
                <a:ext uri="{FF2B5EF4-FFF2-40B4-BE49-F238E27FC236}">
                  <a16:creationId xmlns:a16="http://schemas.microsoft.com/office/drawing/2014/main" xmlns="" id="{7A18E6E1-65A8-45E3-A78B-988D12B2D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" y="3528"/>
              <a:ext cx="777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6" name="Rectangle 26">
              <a:extLst>
                <a:ext uri="{FF2B5EF4-FFF2-40B4-BE49-F238E27FC236}">
                  <a16:creationId xmlns:a16="http://schemas.microsoft.com/office/drawing/2014/main" xmlns="" id="{C8495098-402D-4185-BC73-20D0C03CB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3" y="3534"/>
              <a:ext cx="1740" cy="7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Chim công</a:t>
              </a:r>
            </a:p>
          </p:txBody>
        </p:sp>
      </p:grpSp>
      <p:sp>
        <p:nvSpPr>
          <p:cNvPr id="10271" name="Rectangle 31">
            <a:extLst>
              <a:ext uri="{FF2B5EF4-FFF2-40B4-BE49-F238E27FC236}">
                <a16:creationId xmlns:a16="http://schemas.microsoft.com/office/drawing/2014/main" xmlns="" id="{48947D0A-F41F-4C4E-90F1-CE32DBCA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1828800"/>
            <a:ext cx="5200650" cy="12954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nghệ sĩ múa tài ba.</a:t>
            </a:r>
          </a:p>
        </p:txBody>
      </p:sp>
      <p:sp>
        <p:nvSpPr>
          <p:cNvPr id="10273" name="Rectangle 33">
            <a:extLst>
              <a:ext uri="{FF2B5EF4-FFF2-40B4-BE49-F238E27FC236}">
                <a16:creationId xmlns:a16="http://schemas.microsoft.com/office/drawing/2014/main" xmlns="" id="{6798B330-9BCA-411D-88C9-880FC8BA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3162300"/>
            <a:ext cx="5200650" cy="11430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dũng sĩ của rừng xanh.</a:t>
            </a:r>
          </a:p>
        </p:txBody>
      </p:sp>
      <p:sp>
        <p:nvSpPr>
          <p:cNvPr id="10274" name="Rectangle 34">
            <a:extLst>
              <a:ext uri="{FF2B5EF4-FFF2-40B4-BE49-F238E27FC236}">
                <a16:creationId xmlns:a16="http://schemas.microsoft.com/office/drawing/2014/main" xmlns="" id="{FD8F4949-D2DC-4523-821F-AF807641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4343400"/>
            <a:ext cx="5200650" cy="12192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chúa sơn lâm.</a:t>
            </a:r>
          </a:p>
        </p:txBody>
      </p:sp>
      <p:sp>
        <p:nvSpPr>
          <p:cNvPr id="10275" name="Rectangle 35">
            <a:extLst>
              <a:ext uri="{FF2B5EF4-FFF2-40B4-BE49-F238E27FC236}">
                <a16:creationId xmlns:a16="http://schemas.microsoft.com/office/drawing/2014/main" xmlns="" id="{26473154-EC6F-4364-A64E-52AC3AA4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5600700"/>
            <a:ext cx="5200650" cy="11811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sứ giả của bình minh.</a:t>
            </a:r>
          </a:p>
        </p:txBody>
      </p:sp>
      <p:sp>
        <p:nvSpPr>
          <p:cNvPr id="10279" name="Line 39">
            <a:extLst>
              <a:ext uri="{FF2B5EF4-FFF2-40B4-BE49-F238E27FC236}">
                <a16:creationId xmlns:a16="http://schemas.microsoft.com/office/drawing/2014/main" xmlns="" id="{BF2EF91C-323B-4349-A147-4A943BBAA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743200"/>
            <a:ext cx="609600" cy="3581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0" name="Line 40">
            <a:extLst>
              <a:ext uri="{FF2B5EF4-FFF2-40B4-BE49-F238E27FC236}">
                <a16:creationId xmlns:a16="http://schemas.microsoft.com/office/drawing/2014/main" xmlns="" id="{F94B7D5D-2F22-4ECE-B59B-0732327E3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752850"/>
            <a:ext cx="685800" cy="2438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xmlns="" id="{4B35BDBA-83AC-4064-BE30-730ABCCD2B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752850"/>
            <a:ext cx="609600" cy="1657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xmlns="" id="{36D58571-2F8A-4763-9394-3FDFA3C6F4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2100" y="2286000"/>
            <a:ext cx="685800" cy="29718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4" name="Rectangle 44">
            <a:extLst>
              <a:ext uri="{FF2B5EF4-FFF2-40B4-BE49-F238E27FC236}">
                <a16:creationId xmlns:a16="http://schemas.microsoft.com/office/drawing/2014/main" xmlns="" id="{C6D6F320-9B3F-4193-B809-5C42BA25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573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A</a:t>
            </a:r>
          </a:p>
        </p:txBody>
      </p:sp>
      <p:sp>
        <p:nvSpPr>
          <p:cNvPr id="10285" name="Rectangle 45">
            <a:extLst>
              <a:ext uri="{FF2B5EF4-FFF2-40B4-BE49-F238E27FC236}">
                <a16:creationId xmlns:a16="http://schemas.microsoft.com/office/drawing/2014/main" xmlns="" id="{93EFC3A9-5BA6-4E8F-A6B4-AA29F4B7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2763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B</a:t>
            </a:r>
          </a:p>
        </p:txBody>
      </p:sp>
      <p:grpSp>
        <p:nvGrpSpPr>
          <p:cNvPr id="10287" name="Group 47">
            <a:extLst>
              <a:ext uri="{FF2B5EF4-FFF2-40B4-BE49-F238E27FC236}">
                <a16:creationId xmlns:a16="http://schemas.microsoft.com/office/drawing/2014/main" xmlns="" id="{7032D1EA-CC37-408A-904C-A7CD9A832B9C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3105150"/>
            <a:ext cx="2838450" cy="1238250"/>
            <a:chOff x="612" y="1956"/>
            <a:chExt cx="1788" cy="780"/>
          </a:xfrm>
        </p:grpSpPr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xmlns="" id="{55AB07D4-3ADE-4326-A5C9-AE0E103CB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68"/>
              <a:ext cx="1776" cy="7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Gà trống</a:t>
              </a:r>
            </a:p>
          </p:txBody>
        </p:sp>
        <p:pic>
          <p:nvPicPr>
            <p:cNvPr id="10286" name="Picture 46">
              <a:extLst>
                <a:ext uri="{FF2B5EF4-FFF2-40B4-BE49-F238E27FC236}">
                  <a16:creationId xmlns:a16="http://schemas.microsoft.com/office/drawing/2014/main" xmlns="" id="{E1054164-981D-467F-87BA-9CA3F8C69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956"/>
              <a:ext cx="816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56D1840-F555-4238-8E5D-C432A3FA177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1BC674F-A0A3-446C-B3C0-6921EB7B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6BC629C9-7375-4C41-B71D-3EDB92784C3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F859BEAD-3AED-4D66-9830-3EC6BDDAB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xmlns="" id="{986B96A8-4081-4EE0-8BF4-E48377A9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5143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2.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Ghép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thích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hợp</a:t>
            </a:r>
            <a:r>
              <a:rPr lang="en-US" altLang="en-US" sz="2400" b="0" i="1" dirty="0">
                <a:solidFill>
                  <a:srgbClr val="FF0000"/>
                </a:solidFill>
              </a:rPr>
              <a:t> ở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A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B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tạo</a:t>
            </a:r>
            <a:r>
              <a:rPr lang="en-US" altLang="en-US" sz="2400" b="0" i="1" dirty="0">
                <a:solidFill>
                  <a:srgbClr val="FF0000"/>
                </a:solidFill>
              </a:rPr>
              <a:t>         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thành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</a:rPr>
              <a:t>?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pSp>
        <p:nvGrpSpPr>
          <p:cNvPr id="13320" name="Group 8">
            <a:extLst>
              <a:ext uri="{FF2B5EF4-FFF2-40B4-BE49-F238E27FC236}">
                <a16:creationId xmlns:a16="http://schemas.microsoft.com/office/drawing/2014/main" xmlns="" id="{F4CB6FC1-D4B0-4AAA-958D-0B68E7FEE45F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4305300"/>
            <a:ext cx="2852738" cy="1295400"/>
            <a:chOff x="672" y="2526"/>
            <a:chExt cx="1776" cy="528"/>
          </a:xfrm>
        </p:grpSpPr>
        <p:sp>
          <p:nvSpPr>
            <p:cNvPr id="13321" name="Rectangle 9">
              <a:extLst>
                <a:ext uri="{FF2B5EF4-FFF2-40B4-BE49-F238E27FC236}">
                  <a16:creationId xmlns:a16="http://schemas.microsoft.com/office/drawing/2014/main" xmlns="" id="{61B3462D-46D0-4F11-9320-29B5FB7E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1776" cy="5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>
                      <a:alpha val="5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/>
                <a:t>Sư tử</a:t>
              </a:r>
            </a:p>
          </p:txBody>
        </p:sp>
        <p:pic>
          <p:nvPicPr>
            <p:cNvPr id="13322" name="Picture 10">
              <a:extLst>
                <a:ext uri="{FF2B5EF4-FFF2-40B4-BE49-F238E27FC236}">
                  <a16:creationId xmlns:a16="http://schemas.microsoft.com/office/drawing/2014/main" xmlns="" id="{80179237-B45D-45AD-B91C-BE3951DBF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29"/>
              <a:ext cx="72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23" name="Group 11">
            <a:extLst>
              <a:ext uri="{FF2B5EF4-FFF2-40B4-BE49-F238E27FC236}">
                <a16:creationId xmlns:a16="http://schemas.microsoft.com/office/drawing/2014/main" xmlns="" id="{EC60D9CF-4A7D-4707-B801-B9DF92D672C4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5638800"/>
            <a:ext cx="2819400" cy="1219200"/>
            <a:chOff x="1008" y="1872"/>
            <a:chExt cx="1776" cy="768"/>
          </a:xfrm>
        </p:grpSpPr>
        <p:pic>
          <p:nvPicPr>
            <p:cNvPr id="13324" name="Picture 12">
              <a:extLst>
                <a:ext uri="{FF2B5EF4-FFF2-40B4-BE49-F238E27FC236}">
                  <a16:creationId xmlns:a16="http://schemas.microsoft.com/office/drawing/2014/main" xmlns="" id="{9C136452-C751-4E6D-8455-F710183E9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1889"/>
              <a:ext cx="759" cy="75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xmlns="" id="{E755B72B-D805-48A8-9DF3-8B1578C2B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1776" cy="7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Gà trống</a:t>
              </a:r>
            </a:p>
          </p:txBody>
        </p:sp>
      </p:grpSp>
      <p:grpSp>
        <p:nvGrpSpPr>
          <p:cNvPr id="13326" name="Group 14">
            <a:extLst>
              <a:ext uri="{FF2B5EF4-FFF2-40B4-BE49-F238E27FC236}">
                <a16:creationId xmlns:a16="http://schemas.microsoft.com/office/drawing/2014/main" xmlns="" id="{98576394-310A-4AFB-8E56-FC5F0FF0824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48001"/>
            <a:ext cx="2819400" cy="1249363"/>
            <a:chOff x="-480" y="2640"/>
            <a:chExt cx="1776" cy="787"/>
          </a:xfrm>
        </p:grpSpPr>
        <p:pic>
          <p:nvPicPr>
            <p:cNvPr id="13327" name="Picture 15">
              <a:extLst>
                <a:ext uri="{FF2B5EF4-FFF2-40B4-BE49-F238E27FC236}">
                  <a16:creationId xmlns:a16="http://schemas.microsoft.com/office/drawing/2014/main" xmlns="" id="{C3646EF1-64C1-41C8-8DFC-4DCB73D5F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0" y="2640"/>
              <a:ext cx="81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8" name="Rectangle 16">
              <a:extLst>
                <a:ext uri="{FF2B5EF4-FFF2-40B4-BE49-F238E27FC236}">
                  <a16:creationId xmlns:a16="http://schemas.microsoft.com/office/drawing/2014/main" xmlns="" id="{9AE82490-9CE4-4078-A17E-18B9863C3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0" y="2640"/>
              <a:ext cx="1776" cy="7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Đại bàng</a:t>
              </a:r>
            </a:p>
          </p:txBody>
        </p:sp>
      </p:grpSp>
      <p:grpSp>
        <p:nvGrpSpPr>
          <p:cNvPr id="13329" name="Group 17">
            <a:extLst>
              <a:ext uri="{FF2B5EF4-FFF2-40B4-BE49-F238E27FC236}">
                <a16:creationId xmlns:a16="http://schemas.microsoft.com/office/drawing/2014/main" xmlns="" id="{E06ED4A4-8477-4AB3-9EB4-D340BF218A9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828800"/>
            <a:ext cx="2781300" cy="1257300"/>
            <a:chOff x="-365" y="3528"/>
            <a:chExt cx="1752" cy="792"/>
          </a:xfrm>
        </p:grpSpPr>
        <p:pic>
          <p:nvPicPr>
            <p:cNvPr id="13330" name="Picture 18">
              <a:extLst>
                <a:ext uri="{FF2B5EF4-FFF2-40B4-BE49-F238E27FC236}">
                  <a16:creationId xmlns:a16="http://schemas.microsoft.com/office/drawing/2014/main" xmlns="" id="{937A599C-96BD-4AE7-9067-B4D2E43E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" y="3528"/>
              <a:ext cx="777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Rectangle 19">
              <a:extLst>
                <a:ext uri="{FF2B5EF4-FFF2-40B4-BE49-F238E27FC236}">
                  <a16:creationId xmlns:a16="http://schemas.microsoft.com/office/drawing/2014/main" xmlns="" id="{D77979E2-D59A-4664-833F-3B7A3BF93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3" y="3534"/>
              <a:ext cx="1740" cy="7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Chim công</a:t>
              </a:r>
            </a:p>
          </p:txBody>
        </p:sp>
      </p:grpSp>
      <p:sp>
        <p:nvSpPr>
          <p:cNvPr id="13332" name="Rectangle 20">
            <a:extLst>
              <a:ext uri="{FF2B5EF4-FFF2-40B4-BE49-F238E27FC236}">
                <a16:creationId xmlns:a16="http://schemas.microsoft.com/office/drawing/2014/main" xmlns="" id="{F42DAA74-0D58-4571-9E62-5D39FA453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1828800"/>
            <a:ext cx="5200650" cy="12954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nghệ sĩ múa tài ba.</a:t>
            </a:r>
          </a:p>
        </p:txBody>
      </p:sp>
      <p:sp>
        <p:nvSpPr>
          <p:cNvPr id="13333" name="Rectangle 21">
            <a:extLst>
              <a:ext uri="{FF2B5EF4-FFF2-40B4-BE49-F238E27FC236}">
                <a16:creationId xmlns:a16="http://schemas.microsoft.com/office/drawing/2014/main" xmlns="" id="{EB241423-CF63-478B-82CF-579C3B77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3162300"/>
            <a:ext cx="5200650" cy="11430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dũng sĩ của rừng xanh.</a:t>
            </a: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xmlns="" id="{F8C6DFA2-369B-49E3-B80B-226D8A5F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4343400"/>
            <a:ext cx="5200650" cy="12192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chúa sơn lâm.</a:t>
            </a:r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xmlns="" id="{056C172A-5F4B-4DB6-A986-EB39CE2A0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5600700"/>
            <a:ext cx="5200650" cy="11811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sứ giả của bình minh.</a:t>
            </a:r>
          </a:p>
        </p:txBody>
      </p:sp>
      <p:sp>
        <p:nvSpPr>
          <p:cNvPr id="13340" name="Rectangle 28">
            <a:extLst>
              <a:ext uri="{FF2B5EF4-FFF2-40B4-BE49-F238E27FC236}">
                <a16:creationId xmlns:a16="http://schemas.microsoft.com/office/drawing/2014/main" xmlns="" id="{3490F0C0-AF45-4FD9-A1AF-A53284AA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573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A</a:t>
            </a:r>
          </a:p>
        </p:txBody>
      </p:sp>
      <p:sp>
        <p:nvSpPr>
          <p:cNvPr id="13342" name="Rectangle 30">
            <a:extLst>
              <a:ext uri="{FF2B5EF4-FFF2-40B4-BE49-F238E27FC236}">
                <a16:creationId xmlns:a16="http://schemas.microsoft.com/office/drawing/2014/main" xmlns="" id="{273AFB3E-7CB9-474C-A3A8-C31389BB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2763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94BB04D-F986-458C-A32B-991C81CDF0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FF60D239-0A10-4C4F-9A24-469947CD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95EE0D7C-AD35-46C0-8CE0-5042E00F4193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294" name="Rectangle 6">
            <a:extLst>
              <a:ext uri="{FF2B5EF4-FFF2-40B4-BE49-F238E27FC236}">
                <a16:creationId xmlns:a16="http://schemas.microsoft.com/office/drawing/2014/main" xmlns="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xmlns="" id="{67E76289-E759-42A8-A598-0FA9FF62C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xmlns="" id="{DF2B12F1-8091-4F5F-9EAC-A22E8418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xmlns="" id="{46179C23-381B-453F-924A-A0AFCB69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FF0000"/>
                </a:solidFill>
              </a:rPr>
              <a:t>3. </a:t>
            </a:r>
            <a:r>
              <a:rPr lang="en-US" altLang="en-US" sz="2800" b="0" dirty="0" err="1">
                <a:solidFill>
                  <a:srgbClr val="FF0000"/>
                </a:solidFill>
              </a:rPr>
              <a:t>Dùng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từ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dưới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đây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để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đặt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</a:rPr>
              <a:t>?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xmlns="" id="{F51AF644-A84B-4881-91F4-0B126FD1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5527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a) </a:t>
            </a:r>
            <a:r>
              <a:rPr lang="en-US" altLang="en-US" sz="2800" b="0" dirty="0" err="1"/>
              <a:t>là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một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thành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phố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lớn</a:t>
            </a:r>
            <a:endParaRPr lang="en-US" altLang="en-US" sz="2800" dirty="0"/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xmlns="" id="{2D48BBEB-C475-49D2-90B3-5C5AB6C0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b) là quê hương của những làn điệu dân ca quan họ</a:t>
            </a:r>
            <a:endParaRPr lang="en-US" altLang="en-US" sz="2800"/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xmlns="" id="{4E99C8EB-A1E2-4B01-8B18-365DA48D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4861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c) là nhà thơ</a:t>
            </a:r>
            <a:endParaRPr lang="en-US" altLang="en-US" sz="2800"/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xmlns="" id="{6818021A-9C7D-46B2-A847-687F9621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39814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d) là nhà thơ lớn của Việt Nam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38528C2-BEA8-4886-BE9E-422BE7268A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29CB20B-7F5E-4DE1-BAE2-A8CC0223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A41EAE1E-718F-48F6-943F-3F9C2695392C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5E3965BE-B8BA-4BFA-9AD3-9B829F06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3BED76BA-290E-451E-B1CC-BA299542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FCD0051F-9612-4AF5-A36D-97E532A0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907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/>
              <a:t>a) Thành phố Hồ Chí Minh là một thành phố lớn.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8F280A6B-4A7B-45F0-B95A-026B0D77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2004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b) Bắc Ninh là quê hương của làn điệu dân ca quan họ.</a:t>
            </a:r>
            <a:endParaRPr lang="en-US" altLang="en-US" sz="2800"/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F256DD58-EBB1-4BB3-8DA9-E1BA2F2A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41910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c) Trần Đăng Khoa là nhà thơ.</a:t>
            </a:r>
            <a:endParaRPr lang="en-US" altLang="en-US" sz="2800"/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58B2FAC5-FBB9-4A57-9AD5-C09B9133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527685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d) Nguyễn Trãi là nhà thơ lớn của Việt Nam.</a:t>
            </a:r>
            <a:endParaRPr lang="en-US" altLang="en-US" sz="2800"/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FF2A0314-BDE8-48FB-8EFA-90343474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7531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   Nguyễn Du là nhà thơ lớn của Việt Nam.</a:t>
            </a:r>
            <a:endParaRPr lang="en-US" altLang="en-US" sz="2800"/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168288D6-2298-41D1-B2CE-B82108B4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051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/>
              <a:t>     Hải Phòng là một thành phố lớn.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xmlns="" id="{273C600E-D3E4-49AD-BAEC-2C515D91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70535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   Xuân Diệu là nhà thơ.</a:t>
            </a:r>
            <a:endParaRPr lang="en-US" altLang="en-US" sz="28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1051214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taochu_bgr_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786">
            <a:off x="1871663" y="298451"/>
            <a:ext cx="3268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27432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Chúc các em học tốt !</a:t>
            </a:r>
          </a:p>
        </p:txBody>
      </p:sp>
      <p:pic>
        <p:nvPicPr>
          <p:cNvPr id="11269" name="Picture 6" descr="bFLOWERblu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bFLOWERwhi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bFLOWER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1" grpId="1"/>
      <p:bldP spid="2970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A43616-148F-4E5B-8BFA-31014FB3297F}"/>
              </a:ext>
            </a:extLst>
          </p:cNvPr>
          <p:cNvGrpSpPr/>
          <p:nvPr/>
        </p:nvGrpSpPr>
        <p:grpSpPr>
          <a:xfrm>
            <a:off x="0" y="-16653"/>
            <a:ext cx="12192000" cy="6858000"/>
            <a:chOff x="0" y="0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7CE492-C15D-490F-846E-0249C0F4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E4854EBD-1174-4C4E-8272-92AAA98EC36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D6A3AFF6-BC7C-4BAD-8FA2-58799805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524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chemeClr val="tx2"/>
              </a:solidFill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9374DB85-6AAA-4F20-949C-5D208B18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600" b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xmlns="" id="{44F09054-ED9B-43D2-A633-EB46F1CC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00350"/>
            <a:ext cx="8686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0" dirty="0">
                <a:solidFill>
                  <a:schemeClr val="tx2"/>
                </a:solidFill>
              </a:rPr>
              <a:t>	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xmlns="" id="{6F7B506A-F3EF-430C-BA8F-EBA6E3839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8099"/>
            <a:ext cx="8229600" cy="12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altLang="en-US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buFontTx/>
              <a:buNone/>
            </a:pPr>
            <a:r>
              <a:rPr lang="en-US" altLang="en-US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(46):</a:t>
            </a:r>
            <a:endParaRPr lang="en-US" altLang="en-US" b="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145" y="151361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FE5EDEE-1F7A-49C8-90F7-45E0D57940EB}"/>
              </a:ext>
            </a:extLst>
          </p:cNvPr>
          <p:cNvGrpSpPr/>
          <p:nvPr/>
        </p:nvGrpSpPr>
        <p:grpSpPr>
          <a:xfrm>
            <a:off x="114300" y="-55418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1F05D39-EBC4-425D-9A50-2D9151C33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883FD8EC-ABC4-483E-A795-7A7D90AC25A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8E938428-951C-42B0-AA48-849EFED5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80" y="1121787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xmlns="" id="{9AC0DAEC-C0CB-442C-A6AE-8EC773EF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xmlns="" id="{C195C195-E8F0-4554-B552-E57A57B3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746" y="2140961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xmlns="" id="{ABDE8D82-2465-45DF-AB53-D0FA008C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65" y="2647949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sz="2800" b="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/>
              <a:t>NGUYỄN THỊ NGỌC TÚ</a:t>
            </a:r>
            <a:endParaRPr lang="en-US" altLang="en-US" sz="2800" b="0" dirty="0"/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xmlns="" id="{57EDCAE4-392E-408B-8057-6E11A7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2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xmlns="" id="{5A31B97E-5D8D-4455-B27E-DDAF5C01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543401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xmlns="" id="{05824030-BEA6-45DF-834B-8FE2E7D4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480179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xmlns="" id="{35459F0B-76B3-4BAB-BB31-749163CC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304" y="682121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2" grpId="0"/>
      <p:bldP spid="5133" grpId="0"/>
      <p:bldP spid="5134" grpId="0"/>
      <p:bldP spid="5135" grpId="0"/>
      <p:bldP spid="51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FC4DF19-81B8-4D05-BB90-E2391C04D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9B325CA-F7E4-4B42-A60C-90E5CBF89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76CBDCF8-96FC-42B2-AB3C-1406CC57620E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D3826DF3-0CD7-4BB9-921B-47E1E32E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xmlns="" id="{FF7DE8E0-5B02-4116-854A-BE938EAC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xmlns="" id="{76C1B601-C286-48C9-99CF-C580B9D5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062163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1. </a:t>
            </a:r>
            <a:r>
              <a:rPr lang="en-US" altLang="en-US" sz="2800" b="0" i="1"/>
              <a:t>Đọc các câu sau:</a:t>
            </a:r>
            <a:endParaRPr lang="en-US" altLang="en-US" sz="2800" b="0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xmlns="" id="{C7C53294-C7F1-4946-A3B4-7BB2379C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9364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Một chị phụ nữ nhìn tôi mỉm cười, hỏi:</a:t>
            </a:r>
          </a:p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cháu bác Tự. Em về làng nghỉ hè.</a:t>
            </a:r>
          </a:p>
          <a:p>
            <a:pPr algn="r">
              <a:buFontTx/>
              <a:buNone/>
            </a:pPr>
            <a:r>
              <a:rPr lang="en-US" altLang="en-US" sz="1800"/>
              <a:t>NGUYỄN THỊ NGỌC TÚ</a:t>
            </a:r>
            <a:endParaRPr lang="en-US" altLang="en-US" sz="2800" b="0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xmlns="" id="{D009863C-4FE4-4E9A-B2AC-A38B880B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con nhà ai mà đến giúp chị chạy muối thế này?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xmlns="" id="{C73EEFE4-2CE4-487C-B5DF-F6D525F6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81488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3. </a:t>
            </a:r>
            <a:r>
              <a:rPr lang="en-US" altLang="en-US" sz="2800" b="0" i="1"/>
              <a:t>Xác định vị ngữ trong câu vừa tìm được.</a:t>
            </a:r>
            <a:endParaRPr lang="en-US" altLang="en-US" sz="2800" b="0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xmlns="" id="{1FE0C997-E22B-467F-A2EC-ED3AC5C9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6726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Để x</a:t>
            </a:r>
            <a:r>
              <a:rPr lang="en-US" altLang="en-US" sz="2800" b="0" i="1"/>
              <a:t>ác định được vị ngữ trong câu ta phải làm gì?</a:t>
            </a:r>
            <a:endParaRPr lang="en-US" altLang="en-US" sz="2800" b="0"/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xmlns="" id="{2EB5BD93-B4BB-437C-BE26-6E7D5E1C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292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Em</a:t>
            </a: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xmlns="" id="{3F226A61-0E46-4CE6-8C04-9E8486E5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063" y="54864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xmlns="" id="{8ED82D90-8A65-4CDD-9C65-26BA3BF67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962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xmlns="" id="{F6370CE9-9FB0-4B36-B114-B79FB3EE7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59483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xmlns="" id="{B06F6EDE-2EE0-4964-B41D-B7D3198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413" y="60007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xmlns="" id="{07D25893-DF3F-4AAC-984E-06CBB5A9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4244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là cháu bác Tự.</a:t>
            </a: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xmlns="" id="{9C9EDE5F-6441-447A-B258-2E41E01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233863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 b="0"/>
              <a:t>Trong câu Em là cháu bác Tự, bộ phận nào trả lời </a:t>
            </a:r>
          </a:p>
          <a:p>
            <a:pPr algn="just"/>
            <a:r>
              <a:rPr lang="en-US" altLang="en-US" sz="2800" b="0"/>
              <a:t>cho câu hỏi là gì?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xmlns="" id="{538EC71D-AB6D-4C38-94F1-4E5D1B16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224338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Bộ phận đó gọi là gì?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xmlns="" id="{471BA2F1-1A5E-4893-8D71-F0DD40EA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91013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Vị ngữ được nối với chủ ngữ bằng từ gì?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xmlns="" id="{92644ED0-1E41-42CE-BB69-2BFA68CF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4429125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4. Những từ ngữ nào có thể làm vị ngữ </a:t>
            </a:r>
          </a:p>
          <a:p>
            <a:pPr algn="just"/>
            <a:r>
              <a:rPr lang="en-US" altLang="en-US" sz="3200" b="0"/>
              <a:t>trong câu kể </a:t>
            </a:r>
            <a:r>
              <a:rPr lang="en-US" altLang="en-US" sz="3200" b="0" i="1"/>
              <a:t>Ai là gì?</a:t>
            </a:r>
            <a:endParaRPr lang="en-US" altLang="en-US" sz="3200" b="0"/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xmlns="" id="{8BD325F9-7652-43D6-BA24-DB20C6CE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864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xmlns="" id="{59FAF379-E816-4346-B0FB-25FC3E7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4102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</a:rPr>
              <a:t>là</a:t>
            </a: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xmlns="" id="{EE43CDBB-2881-4762-8ADA-A0D213773A5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19825" y="43815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xmlns="" id="{6BFB73A6-97CB-41E3-93CD-7AB2319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44577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</a:rPr>
              <a:t>Cụm danh từ</a:t>
            </a: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xmlns="" id="{F8AA9265-392F-4664-851B-CA912B63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6" grpId="1"/>
      <p:bldP spid="6157" grpId="0"/>
      <p:bldP spid="6157" grpId="1"/>
      <p:bldP spid="6157" grpId="2"/>
      <p:bldP spid="6158" grpId="0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70" grpId="0"/>
      <p:bldP spid="6171" grpId="0"/>
      <p:bldP spid="61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9CC1157-4D90-4D90-90C6-E516223289F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8F614B2-C20E-431D-B124-5621EE08D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EBD55566-24EB-467A-B543-CCFB721AFBBC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AF40F219-26CB-4A15-B3CF-C2EB036E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2438"/>
            <a:ext cx="982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8368CA4A-FBC6-4482-A146-C8F4D399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2888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</a:rPr>
              <a:t>Tôi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C2A7E33D-BB8D-4319-AA4B-6B3A94B4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288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</a:rPr>
              <a:t>là Kim Chi.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xmlns="" id="{1BEF99A0-9661-4287-A30B-8A355039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6003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xmlns="" id="{073D8350-40C7-4EA5-BD16-EA95E23D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19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xmlns="" id="{C05BD7FB-3B02-499D-84D9-E2A0FED18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813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xmlns="" id="{0F4E08F5-6D65-44E6-8364-927A6FA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rgbClr val="FF3300"/>
                </a:solidFill>
              </a:rPr>
              <a:t>là 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xmlns="" id="{E3478A0B-D0E6-46AF-A934-00BFBA8874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757863" y="1938338"/>
            <a:ext cx="190500" cy="1409700"/>
          </a:xfrm>
          <a:prstGeom prst="righ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xmlns="" id="{95AC0E91-C315-4E5E-BF6B-745650B7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76400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Danh từ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xmlns="" id="{C8949A45-93EC-4864-A027-BD659C2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4767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Em</a:t>
            </a: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xmlns="" id="{2115DC90-2275-4F14-9ADB-3EA825370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45339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xmlns="" id="{5DB10A74-7068-46B4-9604-EF776E0C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0513" y="50101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xmlns="" id="{30A48D86-0711-4F85-8317-53156E20D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9958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xmlns="" id="{38FA2990-DAC1-431B-87FF-BA1331812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0482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xmlns="" id="{28649C06-9EDE-4197-BFAC-38087965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719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là cháu bác Tự.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xmlns="" id="{49CDCA11-60C3-4001-BFA5-6C228355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xmlns="" id="{7AD032E7-FCC1-4903-A322-67066A5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44577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</a:rPr>
              <a:t>là</a:t>
            </a:r>
          </a:p>
        </p:txBody>
      </p:sp>
      <p:sp>
        <p:nvSpPr>
          <p:cNvPr id="7192" name="AutoShape 24">
            <a:extLst>
              <a:ext uri="{FF2B5EF4-FFF2-40B4-BE49-F238E27FC236}">
                <a16:creationId xmlns:a16="http://schemas.microsoft.com/office/drawing/2014/main" xmlns="" id="{D51BDBB7-336D-45EE-ADC8-FCC3DFC91D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81738" y="34290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AutoShape 25">
            <a:extLst>
              <a:ext uri="{FF2B5EF4-FFF2-40B4-BE49-F238E27FC236}">
                <a16:creationId xmlns:a16="http://schemas.microsoft.com/office/drawing/2014/main" xmlns="" id="{A9C4912F-DAB9-416A-8D61-2BEE5B64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</a:rPr>
              <a:t>Cụm danh từ</a:t>
            </a:r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xmlns="" id="{05AE0130-8BF9-45A3-BF3A-968EB0B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7199" name="Line 31">
            <a:extLst>
              <a:ext uri="{FF2B5EF4-FFF2-40B4-BE49-F238E27FC236}">
                <a16:creationId xmlns:a16="http://schemas.microsoft.com/office/drawing/2014/main" xmlns="" id="{96AACD6C-52FA-4E8D-803F-C0ABD8A8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3" grpId="0" animBg="1"/>
      <p:bldP spid="7184" grpId="0"/>
      <p:bldP spid="7189" grpId="0"/>
      <p:bldP spid="7190" grpId="0"/>
      <p:bldP spid="7191" grpId="0"/>
      <p:bldP spid="7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0ED3558-35D4-474D-95F1-6964CBEC8E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073DB6F-2C41-4C68-8533-3F4858A8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29D2025D-A3FD-4E03-AFAF-DC7DFA45D47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C5D1FA4A-A577-45E9-A4BF-2C4984D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>
                <a:solidFill>
                  <a:srgbClr val="FF3300"/>
                </a:solidFill>
              </a:rPr>
              <a:t>Vị ngữ trong câu kể </a:t>
            </a:r>
            <a:r>
              <a:rPr lang="en-US" altLang="en-US" sz="3600" b="0" i="1">
                <a:solidFill>
                  <a:srgbClr val="FF3300"/>
                </a:solidFill>
              </a:rPr>
              <a:t>Ai là gì?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ADA075DF-E48A-455F-B73A-1901AC6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>
                <a:solidFill>
                  <a:schemeClr val="tx2"/>
                </a:solidFill>
              </a:rPr>
              <a:t>Luyện từ và câu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xmlns="" id="{78CE0791-98FE-4B41-AE63-B0ED231A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81275"/>
            <a:ext cx="8686800" cy="2895600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xmlns="" id="{53F0A460-A03A-48A3-B9E8-D4CEC5F1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05063"/>
            <a:ext cx="571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Trong câu kể </a:t>
            </a:r>
            <a:r>
              <a:rPr lang="en-US" altLang="en-US" sz="3200" b="0" i="1"/>
              <a:t>Ai là gì?</a:t>
            </a:r>
            <a:endParaRPr lang="en-US" altLang="en-US" sz="3200" b="0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xmlns="" id="{B184E636-F0EC-414B-B5D2-BCAC1ADE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296703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được nối với chủ ngữ bằng từ gì?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xmlns="" id="{A9A310E0-57F5-4F80-A3CF-3547E2B8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II- Ghi nhớ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xmlns="" id="{5629613C-512E-4418-AB8E-1B7FBA9B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71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0000"/>
                </a:solidFill>
              </a:rPr>
              <a:t>- Vị ngữ được nối với chủ ngữ bằng từ </a:t>
            </a:r>
            <a:r>
              <a:rPr lang="en-US" altLang="en-US" sz="3200">
                <a:solidFill>
                  <a:srgbClr val="FF0000"/>
                </a:solidFill>
              </a:rPr>
              <a:t>là</a:t>
            </a:r>
            <a:r>
              <a:rPr lang="en-US" altLang="en-US" sz="3200" b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xmlns="" id="{B5C334E6-45A5-4A1E-9CDA-673BE3C3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thường do từ ngữ nào tạo thành?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xmlns="" id="{944146F5-CDB2-40D6-AFF3-8796D5EB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38242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200" b="0">
                <a:solidFill>
                  <a:srgbClr val="FF0000"/>
                </a:solidFill>
              </a:rPr>
              <a:t> Vị ngữ thường do danh từ (hoặc cụm </a:t>
            </a:r>
          </a:p>
          <a:p>
            <a:pPr algn="just"/>
            <a:r>
              <a:rPr lang="en-US" altLang="en-US" sz="3200" b="0">
                <a:solidFill>
                  <a:srgbClr val="FF0000"/>
                </a:solidFill>
              </a:rPr>
              <a:t>danh từ) tạo thành.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3" grpId="1"/>
      <p:bldP spid="8204" grpId="0"/>
      <p:bldP spid="8206" grpId="0"/>
      <p:bldP spid="8207" grpId="0"/>
      <p:bldP spid="8207" grpId="1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FF7B778-53D4-4F99-89E9-8C0799FA61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E890125-1D4B-4269-99AA-A565C484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B0558226-77C6-4C18-B433-BB39BFEA9799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15F2384B-476C-47A0-844C-2923B3E15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8B10DC27-F408-4F77-8AFE-3B36D10C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xmlns="" id="{71AA23B2-F963-497F-ADEF-024FA953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38288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xmlns="" id="{DD62A7E2-C3A2-4BBC-AD5C-EE71F056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19300"/>
            <a:ext cx="1036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1.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Tìm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</a:rPr>
              <a:t>?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trong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thơ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sau</a:t>
            </a:r>
            <a:r>
              <a:rPr lang="en-US" altLang="en-US" sz="2400" b="0" i="1" dirty="0">
                <a:solidFill>
                  <a:srgbClr val="FF0000"/>
                </a:solidFill>
              </a:rPr>
              <a:t>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Xác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định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2400" b="0" i="1" dirty="0" err="1">
                <a:solidFill>
                  <a:srgbClr val="FF0000"/>
                </a:solidFill>
              </a:rPr>
              <a:t>vị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của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tìm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được</a:t>
            </a:r>
            <a:r>
              <a:rPr lang="en-US" altLang="en-US" sz="2400" b="0" i="1" dirty="0">
                <a:solidFill>
                  <a:srgbClr val="FF0000"/>
                </a:solidFill>
              </a:rPr>
              <a:t>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xmlns="" id="{FF621CFB-F758-4055-AF9B-4947FE6A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95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altLang="en-US" b="0"/>
              <a:t>     Người là Cha, là Bác, là Anh</a:t>
            </a:r>
          </a:p>
          <a:p>
            <a:pPr>
              <a:buFontTx/>
              <a:buNone/>
            </a:pPr>
            <a:r>
              <a:rPr lang="en-US" altLang="en-US" sz="2800" b="0"/>
              <a:t>		</a:t>
            </a:r>
            <a:endParaRPr lang="en-US" altLang="en-US" sz="180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xmlns="" id="{5FD0B9BE-23EA-4D58-BB58-55A66878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41719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0"/>
              <a:t>b)       Quê hương là chùm khế ngọt</a:t>
            </a:r>
          </a:p>
          <a:p>
            <a:pPr lvl="1">
              <a:buFontTx/>
              <a:buNone/>
            </a:pPr>
            <a:r>
              <a:rPr lang="en-US" altLang="en-US" sz="2400" b="0"/>
              <a:t>	      </a:t>
            </a:r>
            <a:endParaRPr lang="en-US" altLang="en-US" sz="1600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xmlns="" id="{5F827737-47B4-4328-8391-312A4C5EB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3362325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xmlns="" id="{07439072-B375-4289-904B-795FD39BB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63" y="3429000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xmlns="" id="{77CFF94E-6E44-4B42-8DA8-89BC0C0B96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7238" y="29718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xmlns="" id="{24869A40-ACED-4160-A976-B74E0BE6A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5913" y="42672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xmlns="" id="{FCACB42C-87A7-4CAE-A6B5-1A76DCBD7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5272088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xmlns="" id="{93D6E5D3-6A6C-4876-89A9-8ACDF6C62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662488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xmlns="" id="{3C86C03B-4C1A-477F-88E0-B3ED660F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4729163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xmlns="" id="{130DAED8-E6BE-48C4-993E-5FDCD56A2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5686425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xmlns="" id="{78773DCE-76E3-4B5B-8C92-3DE294F28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75" y="5738813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xmlns="" id="{DEAE9004-8062-41F8-A301-2C551E46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4290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		 Quả tim lớn lọc trăm dòng máu nhỏ.</a:t>
            </a:r>
          </a:p>
          <a:p>
            <a:pPr algn="r">
              <a:buFontTx/>
              <a:buNone/>
            </a:pPr>
            <a:r>
              <a:rPr lang="en-US" altLang="en-US" sz="1800"/>
              <a:t>TỐ HỮU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xmlns="" id="{C21ED218-4740-461D-844D-30E15AC1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70535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Cho con trèo hái mỗi ngày.</a:t>
            </a:r>
          </a:p>
          <a:p>
            <a:pPr lvl="1">
              <a:buFontTx/>
              <a:buNone/>
            </a:pPr>
            <a:r>
              <a:rPr lang="en-US" altLang="en-US" b="0"/>
              <a:t>	     </a:t>
            </a:r>
            <a:endParaRPr lang="en-US" altLang="en-US" sz="1600"/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xmlns="" id="{D87CA0FE-10C1-4117-9800-A82D6D01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20065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	     Quê hương là đường đi học</a:t>
            </a:r>
          </a:p>
          <a:p>
            <a:pPr lvl="1">
              <a:buFontTx/>
              <a:buNone/>
            </a:pPr>
            <a:r>
              <a:rPr lang="en-US" altLang="en-US" b="0"/>
              <a:t>	</a:t>
            </a:r>
            <a:endParaRPr lang="en-US" altLang="en-US" sz="1600"/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xmlns="" id="{2DF24953-901E-4522-A42F-592BFFFC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69595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	     	     Con về rợp bướm vàng bay.</a:t>
            </a:r>
          </a:p>
          <a:p>
            <a:pPr algn="r">
              <a:buFontTx/>
              <a:buNone/>
            </a:pPr>
            <a:r>
              <a:rPr lang="en-US" altLang="en-US" sz="1800"/>
              <a:t>ĐỖ TRUNG QUÂN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6" grpId="1"/>
      <p:bldP spid="9227" grpId="0"/>
      <p:bldP spid="9227" grpId="1"/>
      <p:bldP spid="9240" grpId="0"/>
      <p:bldP spid="9241" grpId="0"/>
      <p:bldP spid="9242" grpId="0"/>
      <p:bldP spid="9242" grpId="1"/>
      <p:bldP spid="9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3CD52A4-5197-4E04-9C91-1D269966D7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44BA7D1-51F6-429A-A156-E61775AD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614EC7DB-F402-42D0-B0F0-BD904B61228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412" name="Picture 4">
            <a:extLst>
              <a:ext uri="{FF2B5EF4-FFF2-40B4-BE49-F238E27FC236}">
                <a16:creationId xmlns:a16="http://schemas.microsoft.com/office/drawing/2014/main" xmlns="" id="{0419EA9D-4188-4F63-A518-9A41D181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151"/>
            <a:ext cx="800100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8695F67B-EECA-4958-ACBC-ABC26902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Sư tử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F6A36335-09B1-4A77-B2AC-1E60D70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Gà trống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xmlns="" id="{198E685A-F587-481F-A8F4-B9411E07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8">
            <a:extLst>
              <a:ext uri="{FF2B5EF4-FFF2-40B4-BE49-F238E27FC236}">
                <a16:creationId xmlns:a16="http://schemas.microsoft.com/office/drawing/2014/main" xmlns="" id="{3C0D9E13-83E7-4069-A0E5-C6B85F2A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0075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Đại bàng</a:t>
            </a: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xmlns="" id="{6AB6ED82-1DDA-477C-8204-AC4CC20B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xmlns="" id="{A4D88227-C3D3-4371-87CD-F6C014C3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Rectangle 11">
            <a:extLst>
              <a:ext uri="{FF2B5EF4-FFF2-40B4-BE49-F238E27FC236}">
                <a16:creationId xmlns:a16="http://schemas.microsoft.com/office/drawing/2014/main" xmlns="" id="{FE27F262-DF2F-42A5-8F23-EB13A838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579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Chim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  <p:bldP spid="17414" grpId="1" animBg="1"/>
      <p:bldP spid="17416" grpId="0" animBg="1"/>
      <p:bldP spid="17416" grpId="1" animBg="1"/>
      <p:bldP spid="17416" grpId="2" animBg="1"/>
      <p:bldP spid="17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01AC193-541D-4284-8AF9-11B9AB60D9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F53206C-C461-40CA-A099-93682CB0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0DBA138B-4239-499B-AC6F-5EE79F6D51CF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66" name="Group 10">
            <a:extLst>
              <a:ext uri="{FF2B5EF4-FFF2-40B4-BE49-F238E27FC236}">
                <a16:creationId xmlns:a16="http://schemas.microsoft.com/office/drawing/2014/main" xmlns="" id="{A37B5B43-4772-4B3B-92F9-F68081F21968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676400"/>
            <a:ext cx="3295650" cy="1219200"/>
            <a:chOff x="1056" y="912"/>
            <a:chExt cx="2400" cy="826"/>
          </a:xfrm>
        </p:grpSpPr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xmlns="" id="{73525FA8-81A6-475D-BBDC-9A56B0D5B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12"/>
              <a:ext cx="1136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5" name="Rectangle 9">
              <a:extLst>
                <a:ext uri="{FF2B5EF4-FFF2-40B4-BE49-F238E27FC236}">
                  <a16:creationId xmlns:a16="http://schemas.microsoft.com/office/drawing/2014/main" xmlns="" id="{1ADA7AA8-096C-4551-8E86-3F932AC3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12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/>
                <a:t>Sư tử</a:t>
              </a:r>
            </a:p>
          </p:txBody>
        </p:sp>
      </p:grpSp>
      <p:grpSp>
        <p:nvGrpSpPr>
          <p:cNvPr id="19470" name="Group 14">
            <a:extLst>
              <a:ext uri="{FF2B5EF4-FFF2-40B4-BE49-F238E27FC236}">
                <a16:creationId xmlns:a16="http://schemas.microsoft.com/office/drawing/2014/main" xmlns="" id="{42B2D644-3F97-4C03-B82F-8ACCFC04C0CD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2952750"/>
            <a:ext cx="3276600" cy="1181100"/>
            <a:chOff x="432" y="1488"/>
            <a:chExt cx="2400" cy="816"/>
          </a:xfrm>
        </p:grpSpPr>
        <p:pic>
          <p:nvPicPr>
            <p:cNvPr id="19464" name="Picture 8">
              <a:extLst>
                <a:ext uri="{FF2B5EF4-FFF2-40B4-BE49-F238E27FC236}">
                  <a16:creationId xmlns:a16="http://schemas.microsoft.com/office/drawing/2014/main" xmlns="" id="{C70AC091-EAFA-4E45-9D52-51F4D1775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88"/>
              <a:ext cx="1144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9" name="Rectangle 13">
              <a:extLst>
                <a:ext uri="{FF2B5EF4-FFF2-40B4-BE49-F238E27FC236}">
                  <a16:creationId xmlns:a16="http://schemas.microsoft.com/office/drawing/2014/main" xmlns="" id="{8D7F4E35-9D54-41A5-AC87-C062AF6B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8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/>
                <a:t>Gà trống</a:t>
              </a:r>
            </a:p>
          </p:txBody>
        </p:sp>
      </p:grpSp>
      <p:grpSp>
        <p:nvGrpSpPr>
          <p:cNvPr id="19475" name="Group 19">
            <a:extLst>
              <a:ext uri="{FF2B5EF4-FFF2-40B4-BE49-F238E27FC236}">
                <a16:creationId xmlns:a16="http://schemas.microsoft.com/office/drawing/2014/main" xmlns="" id="{76C00707-956D-46D9-9E7D-0A84D209B74E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4210050"/>
            <a:ext cx="3295650" cy="1219200"/>
            <a:chOff x="384" y="2448"/>
            <a:chExt cx="2400" cy="816"/>
          </a:xfrm>
        </p:grpSpPr>
        <p:pic>
          <p:nvPicPr>
            <p:cNvPr id="19463" name="Picture 7">
              <a:extLst>
                <a:ext uri="{FF2B5EF4-FFF2-40B4-BE49-F238E27FC236}">
                  <a16:creationId xmlns:a16="http://schemas.microsoft.com/office/drawing/2014/main" xmlns="" id="{8D467EBB-C2DC-480B-8010-D7B0DB60B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48"/>
              <a:ext cx="1136" cy="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3" name="Rectangle 17">
              <a:extLst>
                <a:ext uri="{FF2B5EF4-FFF2-40B4-BE49-F238E27FC236}">
                  <a16:creationId xmlns:a16="http://schemas.microsoft.com/office/drawing/2014/main" xmlns="" id="{90F6FBC6-E4B9-46DD-B1D8-B4A093EB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4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/>
                <a:t>Đại bàng</a:t>
              </a:r>
            </a:p>
          </p:txBody>
        </p:sp>
      </p:grpSp>
      <p:grpSp>
        <p:nvGrpSpPr>
          <p:cNvPr id="19476" name="Group 20">
            <a:extLst>
              <a:ext uri="{FF2B5EF4-FFF2-40B4-BE49-F238E27FC236}">
                <a16:creationId xmlns:a16="http://schemas.microsoft.com/office/drawing/2014/main" xmlns="" id="{F9A65407-569B-4013-AA1D-AA32012CB1FE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5486400"/>
            <a:ext cx="3314700" cy="1295400"/>
            <a:chOff x="408" y="3264"/>
            <a:chExt cx="2424" cy="834"/>
          </a:xfrm>
        </p:grpSpPr>
        <p:pic>
          <p:nvPicPr>
            <p:cNvPr id="19462" name="Picture 6">
              <a:extLst>
                <a:ext uri="{FF2B5EF4-FFF2-40B4-BE49-F238E27FC236}">
                  <a16:creationId xmlns:a16="http://schemas.microsoft.com/office/drawing/2014/main" xmlns="" id="{1ED5E6E5-A1EC-45AB-AB87-A4B08A9B9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3264"/>
              <a:ext cx="1136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4" name="Rectangle 18">
              <a:extLst>
                <a:ext uri="{FF2B5EF4-FFF2-40B4-BE49-F238E27FC236}">
                  <a16:creationId xmlns:a16="http://schemas.microsoft.com/office/drawing/2014/main" xmlns="" id="{0FDB5B7B-6D2C-4D35-BA32-A2E0FC01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64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/>
                <a:t>Chim công</a:t>
              </a:r>
            </a:p>
          </p:txBody>
        </p:sp>
      </p:grpSp>
      <p:sp>
        <p:nvSpPr>
          <p:cNvPr id="19479" name="Rectangle 23">
            <a:extLst>
              <a:ext uri="{FF2B5EF4-FFF2-40B4-BE49-F238E27FC236}">
                <a16:creationId xmlns:a16="http://schemas.microsoft.com/office/drawing/2014/main" xmlns="" id="{EDCEA820-4E3E-4BB3-861E-74281D64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167640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/>
              <a:t>là nghệ sĩ múa tài ba</a:t>
            </a:r>
          </a:p>
        </p:txBody>
      </p:sp>
      <p:sp>
        <p:nvSpPr>
          <p:cNvPr id="19480" name="Rectangle 24">
            <a:extLst>
              <a:ext uri="{FF2B5EF4-FFF2-40B4-BE49-F238E27FC236}">
                <a16:creationId xmlns:a16="http://schemas.microsoft.com/office/drawing/2014/main" xmlns="" id="{7394F9D7-F09C-4829-8460-BA8D7B2E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297180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/>
              <a:t>là dũng sĩ của rừng xanh</a:t>
            </a:r>
          </a:p>
        </p:txBody>
      </p:sp>
      <p:sp>
        <p:nvSpPr>
          <p:cNvPr id="19481" name="Rectangle 25">
            <a:extLst>
              <a:ext uri="{FF2B5EF4-FFF2-40B4-BE49-F238E27FC236}">
                <a16:creationId xmlns:a16="http://schemas.microsoft.com/office/drawing/2014/main" xmlns="" id="{92643109-4BE0-4517-8E14-79C80393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4815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/>
              <a:t>là chúa sơn lâm</a:t>
            </a:r>
          </a:p>
        </p:txBody>
      </p:sp>
      <p:sp>
        <p:nvSpPr>
          <p:cNvPr id="19482" name="Rectangle 26">
            <a:extLst>
              <a:ext uri="{FF2B5EF4-FFF2-40B4-BE49-F238E27FC236}">
                <a16:creationId xmlns:a16="http://schemas.microsoft.com/office/drawing/2014/main" xmlns="" id="{FA9DBAD9-06C4-46C2-B139-C95EAE0D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5519738"/>
            <a:ext cx="4572000" cy="12049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/>
              <a:t>là sứ giả của bình minh</a:t>
            </a:r>
          </a:p>
        </p:txBody>
      </p:sp>
      <p:sp>
        <p:nvSpPr>
          <p:cNvPr id="19483" name="Rectangle 27">
            <a:extLst>
              <a:ext uri="{FF2B5EF4-FFF2-40B4-BE49-F238E27FC236}">
                <a16:creationId xmlns:a16="http://schemas.microsoft.com/office/drawing/2014/main" xmlns="" id="{87C2F67A-FF61-4521-A33F-E2D4474F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19484" name="Rectangle 28">
            <a:extLst>
              <a:ext uri="{FF2B5EF4-FFF2-40B4-BE49-F238E27FC236}">
                <a16:creationId xmlns:a16="http://schemas.microsoft.com/office/drawing/2014/main" xmlns="" id="{B9B46EB3-53B2-4355-874E-8F286990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57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2.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Ghép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thích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hợp</a:t>
            </a:r>
            <a:r>
              <a:rPr lang="en-US" altLang="en-US" sz="2400" b="0" i="1" dirty="0">
                <a:solidFill>
                  <a:srgbClr val="FF0000"/>
                </a:solidFill>
              </a:rPr>
              <a:t> ở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A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B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tạo</a:t>
            </a:r>
            <a:r>
              <a:rPr lang="en-US" altLang="en-US" sz="2400" b="0" i="1" dirty="0">
                <a:solidFill>
                  <a:srgbClr val="FF0000"/>
                </a:solidFill>
              </a:rPr>
              <a:t>         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thành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</a:rPr>
              <a:t>?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9485" name="Rectangle 29">
            <a:extLst>
              <a:ext uri="{FF2B5EF4-FFF2-40B4-BE49-F238E27FC236}">
                <a16:creationId xmlns:a16="http://schemas.microsoft.com/office/drawing/2014/main" xmlns="" id="{5D5B985C-6530-4063-AA7F-B5E3389F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11620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A</a:t>
            </a:r>
          </a:p>
        </p:txBody>
      </p:sp>
      <p:sp>
        <p:nvSpPr>
          <p:cNvPr id="19486" name="Rectangle 30">
            <a:extLst>
              <a:ext uri="{FF2B5EF4-FFF2-40B4-BE49-F238E27FC236}">
                <a16:creationId xmlns:a16="http://schemas.microsoft.com/office/drawing/2014/main" xmlns="" id="{680B7C56-47C7-4D6F-8F7B-316F5CDE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1811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2.77556E-17 -0.5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-0.00104 0.5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104 -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3.33333E-6 L 2.77556E-17 0.2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-0.00104 0.3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2.77556E-17 0.38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636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LYQT</cp:lastModifiedBy>
  <cp:revision>238</cp:revision>
  <dcterms:created xsi:type="dcterms:W3CDTF">2011-02-15T05:04:47Z</dcterms:created>
  <dcterms:modified xsi:type="dcterms:W3CDTF">2022-01-21T15:25:50Z</dcterms:modified>
</cp:coreProperties>
</file>