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60" r:id="rId2"/>
    <p:sldId id="257" r:id="rId3"/>
    <p:sldId id="258" r:id="rId4"/>
    <p:sldId id="293" r:id="rId5"/>
    <p:sldId id="265" r:id="rId6"/>
    <p:sldId id="296" r:id="rId7"/>
    <p:sldId id="298" r:id="rId8"/>
    <p:sldId id="277" r:id="rId9"/>
    <p:sldId id="292" r:id="rId10"/>
    <p:sldId id="273" r:id="rId11"/>
    <p:sldId id="275" r:id="rId12"/>
    <p:sldId id="304" r:id="rId13"/>
    <p:sldId id="305" r:id="rId14"/>
    <p:sldId id="30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7" d="100"/>
          <a:sy n="47" d="100"/>
        </p:scale>
        <p:origin x="-102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3A1720-325F-43CA-8309-E1CFF4236E0C}" type="datetimeFigureOut">
              <a:rPr lang="en-US" smtClean="0"/>
              <a:pPr/>
              <a:t>6/2/2022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8AAD3A-66D0-4261-8E41-FD44E080090E}" type="slidenum">
              <a:rPr lang="en-US" smtClean="0"/>
              <a:pPr/>
              <a:t>‹#›</a:t>
            </a:fld>
            <a:endParaRPr lang="en-US"/>
          </a:p>
        </p:txBody>
      </p:sp>
    </p:spTree>
    <p:extLst>
      <p:ext uri="{BB962C8B-B14F-4D97-AF65-F5344CB8AC3E}">
        <p14:creationId xmlns:p14="http://schemas.microsoft.com/office/powerpoint/2010/main" val="4017981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AC4599-F536-4A42-9A27-54E77A9DC71F}" type="datetimeFigureOut">
              <a:rPr lang="en-US" smtClean="0"/>
              <a:pPr/>
              <a:t>6/2/2022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977C3-F854-4B25-B803-11800EC06C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AC4599-F536-4A42-9A27-54E77A9DC71F}" type="datetimeFigureOut">
              <a:rPr lang="en-US" smtClean="0"/>
              <a:pPr/>
              <a:t>6/2/2022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977C3-F854-4B25-B803-11800EC06C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AC4599-F536-4A42-9A27-54E77A9DC71F}" type="datetimeFigureOut">
              <a:rPr lang="en-US" smtClean="0"/>
              <a:pPr/>
              <a:t>6/2/2022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977C3-F854-4B25-B803-11800EC06C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AC4599-F536-4A42-9A27-54E77A9DC71F}" type="datetimeFigureOut">
              <a:rPr lang="en-US" smtClean="0"/>
              <a:pPr/>
              <a:t>6/2/2022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977C3-F854-4B25-B803-11800EC06C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AC4599-F536-4A42-9A27-54E77A9DC71F}" type="datetimeFigureOut">
              <a:rPr lang="en-US" smtClean="0"/>
              <a:pPr/>
              <a:t>6/2/2022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977C3-F854-4B25-B803-11800EC06C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AC4599-F536-4A42-9A27-54E77A9DC71F}" type="datetimeFigureOut">
              <a:rPr lang="en-US" smtClean="0"/>
              <a:pPr/>
              <a:t>6/2/2022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977C3-F854-4B25-B803-11800EC06C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AC4599-F536-4A42-9A27-54E77A9DC71F}" type="datetimeFigureOut">
              <a:rPr lang="en-US" smtClean="0"/>
              <a:pPr/>
              <a:t>6/2/2022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1977C3-F854-4B25-B803-11800EC06C5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AC4599-F536-4A42-9A27-54E77A9DC71F}" type="datetimeFigureOut">
              <a:rPr lang="en-US" smtClean="0"/>
              <a:pPr/>
              <a:t>6/2/2022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1977C3-F854-4B25-B803-11800EC06C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AC4599-F536-4A42-9A27-54E77A9DC71F}" type="datetimeFigureOut">
              <a:rPr lang="en-US" smtClean="0"/>
              <a:pPr/>
              <a:t>6/2/2022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1977C3-F854-4B25-B803-11800EC06C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AC4599-F536-4A42-9A27-54E77A9DC71F}" type="datetimeFigureOut">
              <a:rPr lang="en-US" smtClean="0"/>
              <a:pPr/>
              <a:t>6/2/2022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977C3-F854-4B25-B803-11800EC06C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AC4599-F536-4A42-9A27-54E77A9DC71F}" type="datetimeFigureOut">
              <a:rPr lang="en-US" smtClean="0"/>
              <a:pPr/>
              <a:t>6/2/2022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977C3-F854-4B25-B803-11800EC06C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AC4599-F536-4A42-9A27-54E77A9DC71F}" type="datetimeFigureOut">
              <a:rPr lang="en-US" smtClean="0"/>
              <a:pPr/>
              <a:t>6/2/2022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1977C3-F854-4B25-B803-11800EC06C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LT%20c&#226;u%20k&#7875;%20Ai%20l&#224;%20g&#236;/Nguy&#7877;n%20Tri%20Ph&#432;&#417;ng.pptx"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LT%20c&#226;u%20k&#7875;%20Ai%20l&#224;%20g&#236;/Ho&#224;ng%20Di&#7879;u.ppt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2"/>
          <p:cNvSpPr>
            <a:spLocks noChangeArrowheads="1" noChangeShapeType="1" noTextEdit="1"/>
          </p:cNvSpPr>
          <p:nvPr/>
        </p:nvSpPr>
        <p:spPr bwMode="auto">
          <a:xfrm>
            <a:off x="868680" y="1185003"/>
            <a:ext cx="7391400" cy="4716595"/>
          </a:xfrm>
          <a:prstGeom prst="rect">
            <a:avLst/>
          </a:prstGeom>
        </p:spPr>
        <p:txBody>
          <a:bodyPr spcFirstLastPara="1" wrap="none" fromWordArt="1">
            <a:prstTxWarp prst="textArchUp">
              <a:avLst>
                <a:gd name="adj" fmla="val 10974964"/>
              </a:avLst>
            </a:prstTxWarp>
          </a:bodyPr>
          <a:lstStyle/>
          <a:p>
            <a:pPr algn="ctr"/>
            <a:endParaRPr lang="en-US" sz="5400" b="1" i="1" kern="10" dirty="0" smtClean="0">
              <a:ln w="19050">
                <a:solidFill>
                  <a:srgbClr val="FFFF00"/>
                </a:solidFill>
                <a:round/>
                <a:headEnd/>
                <a:tailEnd/>
              </a:ln>
              <a:solidFill>
                <a:srgbClr val="FF0000"/>
              </a:solidFill>
              <a:effectLst>
                <a:outerShdw dist="35921" dir="2700000" algn="ctr" rotWithShape="0">
                  <a:srgbClr val="990000"/>
                </a:outerShdw>
              </a:effectLst>
              <a:latin typeface="Times New Roman"/>
              <a:cs typeface="Times New Roman"/>
            </a:endParaRPr>
          </a:p>
        </p:txBody>
      </p:sp>
      <p:sp>
        <p:nvSpPr>
          <p:cNvPr id="16388" name="WordArt 8"/>
          <p:cNvSpPr>
            <a:spLocks noChangeArrowheads="1" noChangeShapeType="1" noTextEdit="1"/>
          </p:cNvSpPr>
          <p:nvPr/>
        </p:nvSpPr>
        <p:spPr bwMode="auto">
          <a:xfrm>
            <a:off x="2423160" y="1485900"/>
            <a:ext cx="4495800" cy="838200"/>
          </a:xfrm>
          <a:prstGeom prst="rect">
            <a:avLst/>
          </a:prstGeom>
        </p:spPr>
        <p:txBody>
          <a:bodyPr wrap="none" fromWordArt="1">
            <a:prstTxWarp prst="textPlain">
              <a:avLst>
                <a:gd name="adj" fmla="val 50000"/>
              </a:avLst>
            </a:prstTxWarp>
          </a:bodyPr>
          <a:lstStyle/>
          <a:p>
            <a:pPr algn="ctr"/>
            <a:r>
              <a:rPr lang="en-US" sz="4800" b="1" kern="10" dirty="0" smtClean="0">
                <a:ln w="9525">
                  <a:solidFill>
                    <a:srgbClr val="CC99FF"/>
                  </a:solidFill>
                  <a:round/>
                  <a:headEnd/>
                  <a:tailEnd/>
                </a:ln>
                <a:solidFill>
                  <a:srgbClr val="002060"/>
                </a:solidFill>
                <a:effectLst>
                  <a:outerShdw dist="53882" dir="2700000" algn="ctr" rotWithShape="0">
                    <a:srgbClr val="9999FF">
                      <a:alpha val="79999"/>
                    </a:srgbClr>
                  </a:outerShdw>
                </a:effectLst>
                <a:latin typeface="Times New Roman"/>
                <a:cs typeface="Times New Roman"/>
              </a:rPr>
              <a:t>LUYỆN TỪ VÀ CÂU</a:t>
            </a:r>
            <a:endParaRPr lang="en-US" sz="4800" b="1" kern="10" dirty="0">
              <a:ln w="9525">
                <a:solidFill>
                  <a:srgbClr val="CC99FF"/>
                </a:solidFill>
                <a:round/>
                <a:headEnd/>
                <a:tailEnd/>
              </a:ln>
              <a:solidFill>
                <a:srgbClr val="002060"/>
              </a:solidFill>
              <a:effectLst>
                <a:outerShdw dist="53882" dir="2700000" algn="ctr" rotWithShape="0">
                  <a:srgbClr val="9999FF">
                    <a:alpha val="79999"/>
                  </a:srgbClr>
                </a:outerShdw>
              </a:effectLst>
              <a:latin typeface="Times New Roman"/>
              <a:cs typeface="Times New Roman"/>
            </a:endParaRPr>
          </a:p>
        </p:txBody>
      </p:sp>
      <p:pic>
        <p:nvPicPr>
          <p:cNvPr id="16389" name="Picture 10" descr="Rose03"/>
          <p:cNvPicPr>
            <a:picLocks noChangeAspect="1" noChangeArrowheads="1" noCrop="1"/>
          </p:cNvPicPr>
          <p:nvPr/>
        </p:nvPicPr>
        <p:blipFill>
          <a:blip r:embed="rId2"/>
          <a:srcRect/>
          <a:stretch>
            <a:fillRect/>
          </a:stretch>
        </p:blipFill>
        <p:spPr bwMode="auto">
          <a:xfrm>
            <a:off x="7696200" y="5334000"/>
            <a:ext cx="1219200" cy="1219200"/>
          </a:xfrm>
          <a:prstGeom prst="rect">
            <a:avLst/>
          </a:prstGeom>
          <a:noFill/>
          <a:ln w="9525">
            <a:noFill/>
            <a:miter lim="800000"/>
            <a:headEnd/>
            <a:tailEnd/>
          </a:ln>
        </p:spPr>
      </p:pic>
      <p:pic>
        <p:nvPicPr>
          <p:cNvPr id="16390" name="Picture 11" descr="Rose03"/>
          <p:cNvPicPr>
            <a:picLocks noChangeAspect="1" noChangeArrowheads="1" noCrop="1"/>
          </p:cNvPicPr>
          <p:nvPr/>
        </p:nvPicPr>
        <p:blipFill>
          <a:blip r:embed="rId2"/>
          <a:srcRect/>
          <a:stretch>
            <a:fillRect/>
          </a:stretch>
        </p:blipFill>
        <p:spPr bwMode="auto">
          <a:xfrm>
            <a:off x="228600" y="5181600"/>
            <a:ext cx="1219200" cy="1219200"/>
          </a:xfrm>
          <a:prstGeom prst="rect">
            <a:avLst/>
          </a:prstGeom>
          <a:noFill/>
          <a:ln w="9525">
            <a:noFill/>
            <a:miter lim="800000"/>
            <a:headEnd/>
            <a:tailEnd/>
          </a:ln>
        </p:spPr>
      </p:pic>
      <p:pic>
        <p:nvPicPr>
          <p:cNvPr id="16393" name="Picture 33" descr="Floral">
            <a:hlinkClick r:id="" action="ppaction://noaction"/>
          </p:cNvPr>
          <p:cNvPicPr>
            <a:picLocks noChangeAspect="1" noChangeArrowheads="1" noCrop="1"/>
          </p:cNvPicPr>
          <p:nvPr/>
        </p:nvPicPr>
        <p:blipFill>
          <a:blip r:embed="rId3"/>
          <a:srcRect/>
          <a:stretch>
            <a:fillRect/>
          </a:stretch>
        </p:blipFill>
        <p:spPr bwMode="auto">
          <a:xfrm flipH="1">
            <a:off x="152400" y="838200"/>
            <a:ext cx="1066800" cy="1295400"/>
          </a:xfrm>
          <a:prstGeom prst="rect">
            <a:avLst/>
          </a:prstGeom>
          <a:noFill/>
          <a:ln w="9525">
            <a:noFill/>
            <a:miter lim="800000"/>
            <a:headEnd/>
            <a:tailEnd/>
          </a:ln>
        </p:spPr>
      </p:pic>
      <p:pic>
        <p:nvPicPr>
          <p:cNvPr id="16394" name="Picture 33" descr="Floral">
            <a:hlinkClick r:id="" action="ppaction://noaction"/>
          </p:cNvPr>
          <p:cNvPicPr>
            <a:picLocks noChangeAspect="1" noChangeArrowheads="1" noCrop="1"/>
          </p:cNvPicPr>
          <p:nvPr/>
        </p:nvPicPr>
        <p:blipFill>
          <a:blip r:embed="rId3"/>
          <a:srcRect/>
          <a:stretch>
            <a:fillRect/>
          </a:stretch>
        </p:blipFill>
        <p:spPr bwMode="auto">
          <a:xfrm flipH="1">
            <a:off x="7772400" y="762000"/>
            <a:ext cx="1066800" cy="1295400"/>
          </a:xfrm>
          <a:prstGeom prst="rect">
            <a:avLst/>
          </a:prstGeom>
          <a:noFill/>
          <a:ln w="9525">
            <a:noFill/>
            <a:miter lim="800000"/>
            <a:headEnd/>
            <a:tailEnd/>
          </a:ln>
        </p:spPr>
      </p:pic>
      <p:pic>
        <p:nvPicPr>
          <p:cNvPr id="15" name="Picture 33" descr="Floral">
            <a:hlinkClick r:id="" action="ppaction://noaction"/>
          </p:cNvPr>
          <p:cNvPicPr>
            <a:picLocks noChangeAspect="1" noChangeArrowheads="1" noCrop="1"/>
          </p:cNvPicPr>
          <p:nvPr/>
        </p:nvPicPr>
        <p:blipFill>
          <a:blip r:embed="rId3"/>
          <a:srcRect/>
          <a:stretch>
            <a:fillRect/>
          </a:stretch>
        </p:blipFill>
        <p:spPr bwMode="auto">
          <a:xfrm flipH="1">
            <a:off x="1828800" y="5638800"/>
            <a:ext cx="1066800" cy="990600"/>
          </a:xfrm>
          <a:prstGeom prst="rect">
            <a:avLst/>
          </a:prstGeom>
          <a:noFill/>
          <a:ln w="9525">
            <a:noFill/>
            <a:miter lim="800000"/>
            <a:headEnd/>
            <a:tailEnd/>
          </a:ln>
        </p:spPr>
      </p:pic>
      <p:pic>
        <p:nvPicPr>
          <p:cNvPr id="16" name="Picture 33" descr="Floral">
            <a:hlinkClick r:id="" action="ppaction://noaction"/>
          </p:cNvPr>
          <p:cNvPicPr>
            <a:picLocks noChangeAspect="1" noChangeArrowheads="1" noCrop="1"/>
          </p:cNvPicPr>
          <p:nvPr/>
        </p:nvPicPr>
        <p:blipFill>
          <a:blip r:embed="rId3"/>
          <a:srcRect/>
          <a:stretch>
            <a:fillRect/>
          </a:stretch>
        </p:blipFill>
        <p:spPr bwMode="auto">
          <a:xfrm flipH="1">
            <a:off x="3733800" y="5562600"/>
            <a:ext cx="1066800" cy="990600"/>
          </a:xfrm>
          <a:prstGeom prst="rect">
            <a:avLst/>
          </a:prstGeom>
          <a:noFill/>
          <a:ln w="9525">
            <a:noFill/>
            <a:miter lim="800000"/>
            <a:headEnd/>
            <a:tailEnd/>
          </a:ln>
        </p:spPr>
      </p:pic>
      <p:pic>
        <p:nvPicPr>
          <p:cNvPr id="17" name="Picture 33" descr="Floral">
            <a:hlinkClick r:id="" action="ppaction://noaction"/>
          </p:cNvPr>
          <p:cNvPicPr>
            <a:picLocks noChangeAspect="1" noChangeArrowheads="1" noCrop="1"/>
          </p:cNvPicPr>
          <p:nvPr/>
        </p:nvPicPr>
        <p:blipFill>
          <a:blip r:embed="rId3"/>
          <a:srcRect/>
          <a:stretch>
            <a:fillRect/>
          </a:stretch>
        </p:blipFill>
        <p:spPr bwMode="auto">
          <a:xfrm flipH="1">
            <a:off x="5791200" y="5638800"/>
            <a:ext cx="1066800" cy="990600"/>
          </a:xfrm>
          <a:prstGeom prst="rect">
            <a:avLst/>
          </a:prstGeom>
          <a:noFill/>
          <a:ln w="9525">
            <a:noFill/>
            <a:miter lim="800000"/>
            <a:headEnd/>
            <a:tailEnd/>
          </a:ln>
        </p:spPr>
      </p:pic>
      <p:sp>
        <p:nvSpPr>
          <p:cNvPr id="13" name="WordArt 8"/>
          <p:cNvSpPr>
            <a:spLocks noChangeArrowheads="1" noChangeShapeType="1" noTextEdit="1"/>
          </p:cNvSpPr>
          <p:nvPr/>
        </p:nvSpPr>
        <p:spPr bwMode="auto">
          <a:xfrm>
            <a:off x="1447800" y="2971800"/>
            <a:ext cx="6019800" cy="685800"/>
          </a:xfrm>
          <a:prstGeom prst="rect">
            <a:avLst/>
          </a:prstGeom>
        </p:spPr>
        <p:txBody>
          <a:bodyPr wrap="none" fromWordArt="1">
            <a:prstTxWarp prst="textPlain">
              <a:avLst>
                <a:gd name="adj" fmla="val 50000"/>
              </a:avLst>
            </a:prstTxWarp>
          </a:bodyPr>
          <a:lstStyle/>
          <a:p>
            <a:pPr algn="ctr"/>
            <a:r>
              <a:rPr lang="en-US" sz="4800" b="1" kern="10" dirty="0" smtClean="0">
                <a:ln w="9525">
                  <a:solidFill>
                    <a:srgbClr val="CC99FF"/>
                  </a:solidFill>
                  <a:round/>
                  <a:headEnd/>
                  <a:tailEnd/>
                </a:ln>
                <a:solidFill>
                  <a:srgbClr val="FF0000"/>
                </a:solidFill>
                <a:effectLst>
                  <a:outerShdw dist="53882" dir="2700000" algn="ctr" rotWithShape="0">
                    <a:srgbClr val="9999FF">
                      <a:alpha val="79999"/>
                    </a:srgbClr>
                  </a:outerShdw>
                </a:effectLst>
                <a:latin typeface="Times New Roman"/>
                <a:cs typeface="Times New Roman"/>
              </a:rPr>
              <a:t>BÀI: LUYỆN TẬP VỀ CÂU KỂ AI LÀ GÌ?</a:t>
            </a:r>
            <a:endParaRPr lang="en-US" sz="4800" b="1" kern="10" dirty="0">
              <a:ln w="9525">
                <a:solidFill>
                  <a:srgbClr val="CC99FF"/>
                </a:solidFill>
                <a:round/>
                <a:headEnd/>
                <a:tailEnd/>
              </a:ln>
              <a:solidFill>
                <a:srgbClr val="FF0000"/>
              </a:solidFill>
              <a:effectLst>
                <a:outerShdw dist="53882" dir="2700000" algn="ctr" rotWithShape="0">
                  <a:srgbClr val="9999FF">
                    <a:alpha val="79999"/>
                  </a:srgbClr>
                </a:outerShdw>
              </a:effectLst>
              <a:latin typeface="Times New Roman"/>
              <a:cs typeface="Times New Roman"/>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457200"/>
            <a:ext cx="8458200" cy="2862322"/>
          </a:xfrm>
          <a:prstGeom prst="rect">
            <a:avLst/>
          </a:prstGeom>
          <a:noFill/>
        </p:spPr>
        <p:txBody>
          <a:bodyPr wrap="square" rtlCol="0">
            <a:spAutoFit/>
          </a:bodyPr>
          <a:lstStyle/>
          <a:p>
            <a:pPr algn="just"/>
            <a:r>
              <a:rPr lang="en-US" sz="3600" b="1" u="sng" dirty="0" err="1" smtClean="0">
                <a:solidFill>
                  <a:srgbClr val="FF0000"/>
                </a:solidFill>
                <a:latin typeface="Times New Roman" pitchFamily="18" charset="0"/>
                <a:cs typeface="Times New Roman" pitchFamily="18" charset="0"/>
              </a:rPr>
              <a:t>Bài</a:t>
            </a:r>
            <a:r>
              <a:rPr lang="en-US" sz="3600" b="1" u="sng" dirty="0" smtClean="0">
                <a:solidFill>
                  <a:srgbClr val="FF0000"/>
                </a:solidFill>
                <a:latin typeface="Times New Roman" pitchFamily="18" charset="0"/>
                <a:cs typeface="Times New Roman" pitchFamily="18" charset="0"/>
              </a:rPr>
              <a:t> 3</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Có</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lần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em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cùng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bạn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trong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lớp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đến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thăm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bạn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bị</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ốm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Em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giới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thiệu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với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bố</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mẹ</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bạn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từng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người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trong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nhóm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Hãy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một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đoạn</a:t>
            </a:r>
            <a:r>
              <a:rPr lang="en-US" sz="3600" dirty="0" smtClean="0">
                <a:latin typeface="Times New Roman" pitchFamily="18" charset="0"/>
                <a:cs typeface="Times New Roman" pitchFamily="18" charset="0"/>
              </a:rPr>
              <a:t> </a:t>
            </a:r>
            <a:r>
              <a:rPr lang="en-US" sz="3600" dirty="0" err="1">
                <a:latin typeface="Times New Roman" pitchFamily="18" charset="0"/>
                <a:cs typeface="Times New Roman" pitchFamily="18" charset="0"/>
              </a:rPr>
              <a:t>v</a:t>
            </a:r>
            <a:r>
              <a:rPr lang="en-US" sz="3600" dirty="0" err="1" smtClean="0">
                <a:latin typeface="Times New Roman" pitchFamily="18" charset="0"/>
                <a:cs typeface="Times New Roman" pitchFamily="18" charset="0"/>
              </a:rPr>
              <a:t>ăn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ngắn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kể</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lại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chuyện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đó</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trong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đoạn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văn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có</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sử</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dụng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câu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kể</a:t>
            </a:r>
            <a:r>
              <a:rPr lang="en-US" sz="3600" dirty="0" smtClean="0">
                <a:latin typeface="Times New Roman" pitchFamily="18" charset="0"/>
                <a:cs typeface="Times New Roman" pitchFamily="18" charset="0"/>
              </a:rPr>
              <a:t> </a:t>
            </a:r>
            <a:r>
              <a:rPr lang="en-US" sz="3600" b="1" i="1" dirty="0" smtClean="0">
                <a:solidFill>
                  <a:srgbClr val="C00000"/>
                </a:solidFill>
                <a:latin typeface="Times New Roman" pitchFamily="18" charset="0"/>
                <a:cs typeface="Times New Roman" pitchFamily="18" charset="0"/>
              </a:rPr>
              <a:t>Ai </a:t>
            </a:r>
            <a:r>
              <a:rPr lang="en-US" sz="3600" b="1" i="1" dirty="0" err="1" smtClean="0">
                <a:solidFill>
                  <a:srgbClr val="C00000"/>
                </a:solidFill>
                <a:latin typeface="Times New Roman" pitchFamily="18" charset="0"/>
                <a:cs typeface="Times New Roman" pitchFamily="18" charset="0"/>
              </a:rPr>
              <a:t>là</a:t>
            </a:r>
            <a:r>
              <a:rPr lang="en-US" sz="3600" b="1" i="1" dirty="0" smtClean="0">
                <a:solidFill>
                  <a:srgbClr val="C00000"/>
                </a:solidFill>
                <a:latin typeface="Times New Roman" pitchFamily="18" charset="0"/>
                <a:cs typeface="Times New Roman" pitchFamily="18" charset="0"/>
              </a:rPr>
              <a:t> </a:t>
            </a:r>
            <a:r>
              <a:rPr lang="en-US" sz="3600" b="1" i="1" dirty="0" err="1" smtClean="0">
                <a:solidFill>
                  <a:srgbClr val="C00000"/>
                </a:solidFill>
                <a:latin typeface="Times New Roman" pitchFamily="18" charset="0"/>
                <a:cs typeface="Times New Roman" pitchFamily="18" charset="0"/>
              </a:rPr>
              <a:t>gì</a:t>
            </a:r>
            <a:r>
              <a:rPr lang="en-US" sz="3600" b="1" i="1" dirty="0" smtClean="0">
                <a:solidFill>
                  <a:srgbClr val="C00000"/>
                </a:solidFill>
                <a:latin typeface="Times New Roman" pitchFamily="18" charset="0"/>
                <a:cs typeface="Times New Roman" pitchFamily="18" charset="0"/>
              </a:rPr>
              <a:t>?.</a:t>
            </a:r>
            <a:endParaRPr lang="en-US" sz="3600" b="1" i="1" dirty="0">
              <a:solidFill>
                <a:srgbClr val="C00000"/>
              </a:solidFill>
              <a:latin typeface="Times New Roman" pitchFamily="18" charset="0"/>
              <a:cs typeface="Times New Roman" pitchFamily="18" charset="0"/>
            </a:endParaRPr>
          </a:p>
        </p:txBody>
      </p:sp>
      <p:sp>
        <p:nvSpPr>
          <p:cNvPr id="8" name="Oval 7"/>
          <p:cNvSpPr/>
          <p:nvPr/>
        </p:nvSpPr>
        <p:spPr>
          <a:xfrm>
            <a:off x="2209800" y="3733800"/>
            <a:ext cx="5257800" cy="17526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600" b="1" dirty="0" err="1" smtClean="0">
                <a:latin typeface="Times New Roman" pitchFamily="18" charset="0"/>
                <a:cs typeface="Times New Roman" pitchFamily="18" charset="0"/>
              </a:rPr>
              <a:t>Làm</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việc</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cá</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nhân</a:t>
            </a:r>
            <a:endParaRPr lang="en-US" sz="3600" b="1" dirty="0" smtClean="0">
              <a:latin typeface="Times New Roman" pitchFamily="18" charset="0"/>
              <a:cs typeface="Times New Roman" pitchFamily="18" charset="0"/>
            </a:endParaRPr>
          </a:p>
          <a:p>
            <a:pPr algn="ctr"/>
            <a:r>
              <a:rPr lang="en-US" sz="3600" b="1" dirty="0" err="1" smtClean="0">
                <a:latin typeface="Times New Roman" pitchFamily="18" charset="0"/>
                <a:cs typeface="Times New Roman" pitchFamily="18" charset="0"/>
              </a:rPr>
              <a:t>viết</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vào</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vở</a:t>
            </a:r>
            <a:endParaRPr lang="en-US" sz="3600" b="1" dirty="0">
              <a:latin typeface="Times New Roman" pitchFamily="18" charset="0"/>
              <a:cs typeface="Times New Roman" pitchFamily="18" charset="0"/>
            </a:endParaRPr>
          </a:p>
        </p:txBody>
      </p:sp>
      <p:cxnSp>
        <p:nvCxnSpPr>
          <p:cNvPr id="5" name="Straight Connector 4"/>
          <p:cNvCxnSpPr/>
          <p:nvPr/>
        </p:nvCxnSpPr>
        <p:spPr>
          <a:xfrm>
            <a:off x="8001000" y="2133600"/>
            <a:ext cx="685800" cy="1588"/>
          </a:xfrm>
          <a:prstGeom prst="line">
            <a:avLst/>
          </a:prstGeom>
        </p:spPr>
        <p:style>
          <a:lnRef idx="3">
            <a:schemeClr val="accent2"/>
          </a:lnRef>
          <a:fillRef idx="0">
            <a:schemeClr val="accent2"/>
          </a:fillRef>
          <a:effectRef idx="2">
            <a:schemeClr val="accent2"/>
          </a:effectRef>
          <a:fontRef idx="minor">
            <a:schemeClr val="tx1"/>
          </a:fontRef>
        </p:style>
      </p:cxnSp>
      <p:cxnSp>
        <p:nvCxnSpPr>
          <p:cNvPr id="11" name="Straight Connector 10"/>
          <p:cNvCxnSpPr/>
          <p:nvPr/>
        </p:nvCxnSpPr>
        <p:spPr>
          <a:xfrm>
            <a:off x="457200" y="2667000"/>
            <a:ext cx="6858000" cy="1588"/>
          </a:xfrm>
          <a:prstGeom prst="line">
            <a:avLst/>
          </a:prstGeom>
        </p:spPr>
        <p:style>
          <a:lnRef idx="3">
            <a:schemeClr val="accent2"/>
          </a:lnRef>
          <a:fillRef idx="0">
            <a:schemeClr val="accent2"/>
          </a:fillRef>
          <a:effectRef idx="2">
            <a:schemeClr val="accent2"/>
          </a:effectRef>
          <a:fontRef idx="minor">
            <a:schemeClr val="tx1"/>
          </a:fontRef>
        </p:style>
      </p:cxnSp>
      <p:cxnSp>
        <p:nvCxnSpPr>
          <p:cNvPr id="14" name="Straight Connector 13"/>
          <p:cNvCxnSpPr/>
          <p:nvPr/>
        </p:nvCxnSpPr>
        <p:spPr>
          <a:xfrm>
            <a:off x="2667000" y="3200400"/>
            <a:ext cx="4267200" cy="1588"/>
          </a:xfrm>
          <a:prstGeom prst="line">
            <a:avLst/>
          </a:prstGeom>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linds(horizontal)">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linds(horizontal)">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228600"/>
            <a:ext cx="7239000" cy="16002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sz="3200" b="1" dirty="0">
              <a:solidFill>
                <a:srgbClr val="C00000"/>
              </a:solidFill>
              <a:latin typeface="Times New Roman" pitchFamily="18" charset="0"/>
              <a:cs typeface="Times New Roman" pitchFamily="18" charset="0"/>
            </a:endParaRPr>
          </a:p>
        </p:txBody>
      </p:sp>
      <p:sp>
        <p:nvSpPr>
          <p:cNvPr id="5" name="Rectangle 4"/>
          <p:cNvSpPr/>
          <p:nvPr/>
        </p:nvSpPr>
        <p:spPr>
          <a:xfrm>
            <a:off x="1066800" y="381000"/>
            <a:ext cx="6683017" cy="1323439"/>
          </a:xfrm>
          <a:prstGeom prst="rect">
            <a:avLst/>
          </a:prstGeom>
        </p:spPr>
        <p:txBody>
          <a:bodyPr wrap="square">
            <a:spAutoFit/>
          </a:bodyPr>
          <a:lstStyle/>
          <a:p>
            <a:pPr algn="ctr"/>
            <a:r>
              <a:rPr lang="en-US"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TRÒ CHƠI</a:t>
            </a:r>
          </a:p>
          <a:p>
            <a:pPr algn="ctr"/>
            <a:r>
              <a:rPr lang="en-US"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AI NHANH – AI ĐÚNG?</a:t>
            </a:r>
            <a:endParaRPr lang="en-US" sz="4000" dirty="0">
              <a:latin typeface="Times New Roman" pitchFamily="18" charset="0"/>
              <a:cs typeface="Times New Roman" pitchFamily="18" charset="0"/>
            </a:endParaRPr>
          </a:p>
        </p:txBody>
      </p:sp>
      <p:sp>
        <p:nvSpPr>
          <p:cNvPr id="8" name="TextBox 7"/>
          <p:cNvSpPr txBox="1"/>
          <p:nvPr/>
        </p:nvSpPr>
        <p:spPr>
          <a:xfrm>
            <a:off x="1295400" y="5562600"/>
            <a:ext cx="6705600" cy="1077218"/>
          </a:xfrm>
          <a:prstGeom prst="rect">
            <a:avLst/>
          </a:prstGeom>
          <a:noFill/>
        </p:spPr>
        <p:txBody>
          <a:bodyPr wrap="square" rtlCol="0">
            <a:spAutoFit/>
          </a:bodyPr>
          <a:lstStyle/>
          <a:p>
            <a:pPr lvl="0"/>
            <a:r>
              <a:rPr lang="it-IT" sz="3200" dirty="0" smtClean="0">
                <a:latin typeface="Times New Roman" pitchFamily="18" charset="0"/>
                <a:cs typeface="Times New Roman" pitchFamily="18" charset="0"/>
              </a:rPr>
              <a:t>C.   Câu kể Ai thế nào?</a:t>
            </a:r>
            <a:endParaRPr lang="en-US" sz="3200" i="1"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10" name="Rounded Rectangle 9"/>
          <p:cNvSpPr/>
          <p:nvPr/>
        </p:nvSpPr>
        <p:spPr>
          <a:xfrm>
            <a:off x="1219200" y="2057400"/>
            <a:ext cx="6477000" cy="6858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200" dirty="0" smtClean="0">
                <a:latin typeface="Times New Roman" pitchFamily="18" charset="0"/>
                <a:cs typeface="Times New Roman" pitchFamily="18" charset="0"/>
              </a:rPr>
              <a:t>CHỌN ĐÁP ÁN ĐÚNG NHẤT</a:t>
            </a:r>
            <a:endParaRPr lang="en-US" sz="3200" dirty="0">
              <a:latin typeface="Times New Roman" pitchFamily="18" charset="0"/>
              <a:cs typeface="Times New Roman" pitchFamily="18" charset="0"/>
            </a:endParaRPr>
          </a:p>
        </p:txBody>
      </p:sp>
      <p:sp>
        <p:nvSpPr>
          <p:cNvPr id="12" name="TextBox 11"/>
          <p:cNvSpPr txBox="1"/>
          <p:nvPr/>
        </p:nvSpPr>
        <p:spPr>
          <a:xfrm>
            <a:off x="533400" y="2895600"/>
            <a:ext cx="8458200" cy="1077218"/>
          </a:xfrm>
          <a:prstGeom prst="rect">
            <a:avLst/>
          </a:prstGeom>
          <a:noFill/>
        </p:spPr>
        <p:txBody>
          <a:bodyPr wrap="square" rtlCol="0">
            <a:spAutoFit/>
          </a:bodyPr>
          <a:lstStyle/>
          <a:p>
            <a:r>
              <a:rPr lang="it-IT" sz="3200" dirty="0" smtClean="0">
                <a:solidFill>
                  <a:srgbClr val="002060"/>
                </a:solidFill>
                <a:latin typeface="Times New Roman" pitchFamily="18" charset="0"/>
                <a:cs typeface="Times New Roman" pitchFamily="18" charset="0"/>
              </a:rPr>
              <a:t>Câu </a:t>
            </a:r>
            <a:r>
              <a:rPr lang="it-IT" sz="3200" dirty="0" smtClean="0">
                <a:solidFill>
                  <a:srgbClr val="FF0000"/>
                </a:solidFill>
                <a:latin typeface="Times New Roman" pitchFamily="18" charset="0"/>
                <a:cs typeface="Times New Roman" pitchFamily="18" charset="0"/>
              </a:rPr>
              <a:t>“</a:t>
            </a:r>
            <a:r>
              <a:rPr lang="it-IT" sz="3200" b="1" i="1" dirty="0" smtClean="0">
                <a:solidFill>
                  <a:srgbClr val="FF0000"/>
                </a:solidFill>
                <a:latin typeface="Times New Roman" pitchFamily="18" charset="0"/>
                <a:cs typeface="Times New Roman" pitchFamily="18" charset="0"/>
              </a:rPr>
              <a:t>Bạn Lan và bạn Thảo là học sinh lớp bốn.”</a:t>
            </a:r>
            <a:r>
              <a:rPr lang="it-IT" sz="3200" i="1" dirty="0" smtClean="0">
                <a:solidFill>
                  <a:srgbClr val="FF0000"/>
                </a:solidFill>
                <a:latin typeface="Times New Roman" pitchFamily="18" charset="0"/>
                <a:cs typeface="Times New Roman" pitchFamily="18" charset="0"/>
              </a:rPr>
              <a:t> </a:t>
            </a:r>
            <a:r>
              <a:rPr lang="it-IT" sz="3200" dirty="0" smtClean="0">
                <a:solidFill>
                  <a:srgbClr val="002060"/>
                </a:solidFill>
                <a:latin typeface="Times New Roman" pitchFamily="18" charset="0"/>
                <a:cs typeface="Times New Roman" pitchFamily="18" charset="0"/>
              </a:rPr>
              <a:t>thuộc kiểu câu gì?</a:t>
            </a:r>
            <a:endParaRPr lang="en-US" sz="3200" dirty="0">
              <a:solidFill>
                <a:srgbClr val="002060"/>
              </a:solidFill>
              <a:latin typeface="Times New Roman" pitchFamily="18" charset="0"/>
              <a:cs typeface="Times New Roman" pitchFamily="18" charset="0"/>
            </a:endParaRPr>
          </a:p>
        </p:txBody>
      </p:sp>
      <p:sp>
        <p:nvSpPr>
          <p:cNvPr id="15" name="TextBox 14"/>
          <p:cNvSpPr txBox="1"/>
          <p:nvPr/>
        </p:nvSpPr>
        <p:spPr>
          <a:xfrm>
            <a:off x="1295400" y="4038600"/>
            <a:ext cx="5181600" cy="1077218"/>
          </a:xfrm>
          <a:prstGeom prst="rect">
            <a:avLst/>
          </a:prstGeom>
          <a:noFill/>
        </p:spPr>
        <p:txBody>
          <a:bodyPr wrap="square" rtlCol="0">
            <a:spAutoFit/>
          </a:bodyPr>
          <a:lstStyle/>
          <a:p>
            <a:pPr lvl="0"/>
            <a:r>
              <a:rPr lang="it-IT" sz="3200" dirty="0" smtClean="0">
                <a:latin typeface="Times New Roman" pitchFamily="18" charset="0"/>
                <a:cs typeface="Times New Roman" pitchFamily="18" charset="0"/>
              </a:rPr>
              <a:t>A.   Câu kể Ai là gì?</a:t>
            </a:r>
            <a:endParaRPr lang="en-US" sz="3200" i="1"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16" name="TextBox 15"/>
          <p:cNvSpPr txBox="1"/>
          <p:nvPr/>
        </p:nvSpPr>
        <p:spPr>
          <a:xfrm>
            <a:off x="1295400" y="4800600"/>
            <a:ext cx="4343400" cy="1077218"/>
          </a:xfrm>
          <a:prstGeom prst="rect">
            <a:avLst/>
          </a:prstGeom>
          <a:noFill/>
        </p:spPr>
        <p:txBody>
          <a:bodyPr wrap="square" rtlCol="0">
            <a:spAutoFit/>
          </a:bodyPr>
          <a:lstStyle/>
          <a:p>
            <a:pPr lvl="0"/>
            <a:r>
              <a:rPr lang="it-IT" sz="3200" dirty="0" smtClean="0">
                <a:latin typeface="Times New Roman" pitchFamily="18" charset="0"/>
                <a:cs typeface="Times New Roman" pitchFamily="18" charset="0"/>
              </a:rPr>
              <a:t>B.   Câu kể Ai làm gì?</a:t>
            </a:r>
            <a:endParaRPr lang="en-US" sz="3200" i="1"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17" name="Oval 16"/>
          <p:cNvSpPr/>
          <p:nvPr/>
        </p:nvSpPr>
        <p:spPr>
          <a:xfrm>
            <a:off x="1219200" y="3962400"/>
            <a:ext cx="609600" cy="6858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800" b="1" dirty="0" smtClean="0">
                <a:latin typeface="Times New Roman" pitchFamily="18" charset="0"/>
                <a:cs typeface="Times New Roman" pitchFamily="18" charset="0"/>
              </a:rPr>
              <a:t>A</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linds(horizontal)">
                                      <p:cBhvr>
                                        <p:cTn id="15" dur="500"/>
                                        <p:tgtEl>
                                          <p:spTgt spid="1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blinds(horizontal)">
                                      <p:cBhvr>
                                        <p:cTn id="18" dur="500"/>
                                        <p:tgtEl>
                                          <p:spTgt spid="16"/>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linds(horizontal)">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blinds(horizontal)">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p:bldP spid="15" grpId="0"/>
      <p:bldP spid="16" grpId="0"/>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228600"/>
            <a:ext cx="7239000" cy="16002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sz="3200" b="1" dirty="0">
              <a:solidFill>
                <a:srgbClr val="C00000"/>
              </a:solidFill>
              <a:latin typeface="Times New Roman" pitchFamily="18" charset="0"/>
              <a:cs typeface="Times New Roman" pitchFamily="18" charset="0"/>
            </a:endParaRPr>
          </a:p>
        </p:txBody>
      </p:sp>
      <p:sp>
        <p:nvSpPr>
          <p:cNvPr id="5" name="Rectangle 4"/>
          <p:cNvSpPr/>
          <p:nvPr/>
        </p:nvSpPr>
        <p:spPr>
          <a:xfrm>
            <a:off x="1066800" y="381000"/>
            <a:ext cx="6683017" cy="1323439"/>
          </a:xfrm>
          <a:prstGeom prst="rect">
            <a:avLst/>
          </a:prstGeom>
        </p:spPr>
        <p:txBody>
          <a:bodyPr wrap="square">
            <a:spAutoFit/>
          </a:bodyPr>
          <a:lstStyle/>
          <a:p>
            <a:pPr algn="ctr"/>
            <a:r>
              <a:rPr lang="en-US"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TRÒ CHƠI</a:t>
            </a:r>
          </a:p>
          <a:p>
            <a:pPr algn="ctr"/>
            <a:r>
              <a:rPr lang="en-US"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AI NHANH – AI ĐÚNG?</a:t>
            </a:r>
            <a:endParaRPr lang="en-US" sz="4000" dirty="0">
              <a:latin typeface="Times New Roman" pitchFamily="18" charset="0"/>
              <a:cs typeface="Times New Roman" pitchFamily="18" charset="0"/>
            </a:endParaRPr>
          </a:p>
        </p:txBody>
      </p:sp>
      <p:sp>
        <p:nvSpPr>
          <p:cNvPr id="8" name="TextBox 7"/>
          <p:cNvSpPr txBox="1"/>
          <p:nvPr/>
        </p:nvSpPr>
        <p:spPr>
          <a:xfrm>
            <a:off x="1295400" y="5562600"/>
            <a:ext cx="6705600" cy="1077218"/>
          </a:xfrm>
          <a:prstGeom prst="rect">
            <a:avLst/>
          </a:prstGeom>
          <a:noFill/>
        </p:spPr>
        <p:txBody>
          <a:bodyPr wrap="square" rtlCol="0">
            <a:spAutoFit/>
          </a:bodyPr>
          <a:lstStyle/>
          <a:p>
            <a:pPr lvl="0"/>
            <a:r>
              <a:rPr lang="it-IT" sz="3200" dirty="0" smtClean="0">
                <a:latin typeface="Times New Roman" pitchFamily="18" charset="0"/>
                <a:cs typeface="Times New Roman" pitchFamily="18" charset="0"/>
              </a:rPr>
              <a:t>C. Bạn Lan và bạn Thảo</a:t>
            </a:r>
            <a:endParaRPr lang="en-US" sz="3200" i="1"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10" name="Rounded Rectangle 9"/>
          <p:cNvSpPr/>
          <p:nvPr/>
        </p:nvSpPr>
        <p:spPr>
          <a:xfrm>
            <a:off x="1219200" y="2057400"/>
            <a:ext cx="6477000" cy="6858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200" dirty="0" smtClean="0">
                <a:latin typeface="Times New Roman" pitchFamily="18" charset="0"/>
                <a:cs typeface="Times New Roman" pitchFamily="18" charset="0"/>
              </a:rPr>
              <a:t>CHỌN ĐÁP ÁN ĐÚNG NHẤT</a:t>
            </a:r>
            <a:endParaRPr lang="en-US" sz="3200" dirty="0">
              <a:latin typeface="Times New Roman" pitchFamily="18" charset="0"/>
              <a:cs typeface="Times New Roman" pitchFamily="18" charset="0"/>
            </a:endParaRPr>
          </a:p>
        </p:txBody>
      </p:sp>
      <p:sp>
        <p:nvSpPr>
          <p:cNvPr id="12" name="TextBox 11"/>
          <p:cNvSpPr txBox="1"/>
          <p:nvPr/>
        </p:nvSpPr>
        <p:spPr>
          <a:xfrm>
            <a:off x="533400" y="2895600"/>
            <a:ext cx="8305800" cy="1077218"/>
          </a:xfrm>
          <a:prstGeom prst="rect">
            <a:avLst/>
          </a:prstGeom>
          <a:noFill/>
        </p:spPr>
        <p:txBody>
          <a:bodyPr wrap="square" rtlCol="0">
            <a:spAutoFit/>
          </a:bodyPr>
          <a:lstStyle/>
          <a:p>
            <a:r>
              <a:rPr lang="it-IT" sz="3200" dirty="0" smtClean="0">
                <a:solidFill>
                  <a:srgbClr val="002060"/>
                </a:solidFill>
                <a:latin typeface="Times New Roman" pitchFamily="18" charset="0"/>
                <a:cs typeface="Times New Roman" pitchFamily="18" charset="0"/>
              </a:rPr>
              <a:t>Trong  câu </a:t>
            </a:r>
            <a:r>
              <a:rPr lang="it-IT" sz="3200" dirty="0" smtClean="0">
                <a:solidFill>
                  <a:srgbClr val="FF0000"/>
                </a:solidFill>
                <a:latin typeface="Times New Roman" pitchFamily="18" charset="0"/>
                <a:cs typeface="Times New Roman" pitchFamily="18" charset="0"/>
              </a:rPr>
              <a:t>“</a:t>
            </a:r>
            <a:r>
              <a:rPr lang="it-IT" sz="3200" b="1" i="1" dirty="0" smtClean="0">
                <a:solidFill>
                  <a:srgbClr val="FF0000"/>
                </a:solidFill>
                <a:latin typeface="Times New Roman" pitchFamily="18" charset="0"/>
                <a:cs typeface="Times New Roman" pitchFamily="18" charset="0"/>
              </a:rPr>
              <a:t>Bạn Lan và bạn Thảo là học sinh lớp bốn”</a:t>
            </a:r>
            <a:r>
              <a:rPr lang="it-IT" sz="3200" i="1" dirty="0" smtClean="0">
                <a:solidFill>
                  <a:srgbClr val="FF0000"/>
                </a:solidFill>
                <a:latin typeface="Times New Roman" pitchFamily="18" charset="0"/>
                <a:cs typeface="Times New Roman" pitchFamily="18" charset="0"/>
              </a:rPr>
              <a:t> </a:t>
            </a:r>
            <a:r>
              <a:rPr lang="it-IT" sz="3200" dirty="0" smtClean="0">
                <a:solidFill>
                  <a:srgbClr val="002060"/>
                </a:solidFill>
                <a:latin typeface="Times New Roman" pitchFamily="18" charset="0"/>
                <a:cs typeface="Times New Roman" pitchFamily="18" charset="0"/>
              </a:rPr>
              <a:t>chủ ngữ là  ?</a:t>
            </a:r>
            <a:endParaRPr lang="en-US" sz="3200" dirty="0">
              <a:solidFill>
                <a:srgbClr val="002060"/>
              </a:solidFill>
              <a:latin typeface="Times New Roman" pitchFamily="18" charset="0"/>
              <a:cs typeface="Times New Roman" pitchFamily="18" charset="0"/>
            </a:endParaRPr>
          </a:p>
        </p:txBody>
      </p:sp>
      <p:sp>
        <p:nvSpPr>
          <p:cNvPr id="15" name="TextBox 14"/>
          <p:cNvSpPr txBox="1"/>
          <p:nvPr/>
        </p:nvSpPr>
        <p:spPr>
          <a:xfrm>
            <a:off x="1295400" y="4038600"/>
            <a:ext cx="5181600" cy="1077218"/>
          </a:xfrm>
          <a:prstGeom prst="rect">
            <a:avLst/>
          </a:prstGeom>
          <a:noFill/>
        </p:spPr>
        <p:txBody>
          <a:bodyPr wrap="square" rtlCol="0">
            <a:spAutoFit/>
          </a:bodyPr>
          <a:lstStyle/>
          <a:p>
            <a:pPr lvl="0"/>
            <a:r>
              <a:rPr lang="it-IT" sz="3200" dirty="0" smtClean="0">
                <a:latin typeface="Times New Roman" pitchFamily="18" charset="0"/>
                <a:cs typeface="Times New Roman" pitchFamily="18" charset="0"/>
              </a:rPr>
              <a:t>A. Bạn lan</a:t>
            </a:r>
            <a:endParaRPr lang="en-US" sz="3200" i="1"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16" name="TextBox 15"/>
          <p:cNvSpPr txBox="1"/>
          <p:nvPr/>
        </p:nvSpPr>
        <p:spPr>
          <a:xfrm>
            <a:off x="1295400" y="4800600"/>
            <a:ext cx="4343400" cy="1077218"/>
          </a:xfrm>
          <a:prstGeom prst="rect">
            <a:avLst/>
          </a:prstGeom>
          <a:noFill/>
        </p:spPr>
        <p:txBody>
          <a:bodyPr wrap="square" rtlCol="0">
            <a:spAutoFit/>
          </a:bodyPr>
          <a:lstStyle/>
          <a:p>
            <a:pPr lvl="0"/>
            <a:r>
              <a:rPr lang="it-IT" sz="3200" dirty="0" smtClean="0">
                <a:latin typeface="Times New Roman" pitchFamily="18" charset="0"/>
                <a:cs typeface="Times New Roman" pitchFamily="18" charset="0"/>
              </a:rPr>
              <a:t>B. Bạn Thảo</a:t>
            </a:r>
            <a:endParaRPr lang="en-US" sz="3200" i="1"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17" name="Oval 16"/>
          <p:cNvSpPr/>
          <p:nvPr/>
        </p:nvSpPr>
        <p:spPr>
          <a:xfrm>
            <a:off x="1143000" y="5486400"/>
            <a:ext cx="609600" cy="6858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800" b="1" dirty="0" smtClean="0">
                <a:latin typeface="Times New Roman" pitchFamily="18" charset="0"/>
                <a:cs typeface="Times New Roman" pitchFamily="18" charset="0"/>
              </a:rPr>
              <a:t>C</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linds(horizontal)">
                                      <p:cBhvr>
                                        <p:cTn id="13" dur="500"/>
                                        <p:tgtEl>
                                          <p:spTgt spid="1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blinds(horizontal)">
                                      <p:cBhvr>
                                        <p:cTn id="16" dur="500"/>
                                        <p:tgtEl>
                                          <p:spTgt spid="1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blinds(horizontal)">
                                      <p:cBhvr>
                                        <p:cTn id="2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p:bldP spid="15" grpId="0"/>
      <p:bldP spid="16" grpId="0"/>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228600"/>
            <a:ext cx="7239000" cy="16002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sz="3200" b="1" dirty="0">
              <a:solidFill>
                <a:srgbClr val="C00000"/>
              </a:solidFill>
              <a:latin typeface="Times New Roman" pitchFamily="18" charset="0"/>
              <a:cs typeface="Times New Roman" pitchFamily="18" charset="0"/>
            </a:endParaRPr>
          </a:p>
        </p:txBody>
      </p:sp>
      <p:sp>
        <p:nvSpPr>
          <p:cNvPr id="5" name="Rectangle 4"/>
          <p:cNvSpPr/>
          <p:nvPr/>
        </p:nvSpPr>
        <p:spPr>
          <a:xfrm>
            <a:off x="1066800" y="381000"/>
            <a:ext cx="6683017" cy="1323439"/>
          </a:xfrm>
          <a:prstGeom prst="rect">
            <a:avLst/>
          </a:prstGeom>
        </p:spPr>
        <p:txBody>
          <a:bodyPr wrap="square">
            <a:spAutoFit/>
          </a:bodyPr>
          <a:lstStyle/>
          <a:p>
            <a:pPr algn="ctr"/>
            <a:r>
              <a:rPr lang="en-US"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TRÒ CHƠI</a:t>
            </a:r>
          </a:p>
          <a:p>
            <a:pPr algn="ctr"/>
            <a:r>
              <a:rPr lang="en-US"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AI NHANH – AI ĐÚNG?</a:t>
            </a:r>
            <a:endParaRPr lang="en-US" sz="4000" dirty="0">
              <a:latin typeface="Times New Roman" pitchFamily="18" charset="0"/>
              <a:cs typeface="Times New Roman" pitchFamily="18" charset="0"/>
            </a:endParaRPr>
          </a:p>
        </p:txBody>
      </p:sp>
      <p:sp>
        <p:nvSpPr>
          <p:cNvPr id="8" name="TextBox 7"/>
          <p:cNvSpPr txBox="1"/>
          <p:nvPr/>
        </p:nvSpPr>
        <p:spPr>
          <a:xfrm>
            <a:off x="762000" y="5638800"/>
            <a:ext cx="6705600" cy="1077218"/>
          </a:xfrm>
          <a:prstGeom prst="rect">
            <a:avLst/>
          </a:prstGeom>
          <a:noFill/>
        </p:spPr>
        <p:txBody>
          <a:bodyPr wrap="square" rtlCol="0">
            <a:spAutoFit/>
          </a:bodyPr>
          <a:lstStyle/>
          <a:p>
            <a:pPr lvl="0"/>
            <a:r>
              <a:rPr lang="it-IT" sz="3200" dirty="0" smtClean="0">
                <a:latin typeface="Times New Roman" pitchFamily="18" charset="0"/>
                <a:cs typeface="Times New Roman" pitchFamily="18" charset="0"/>
              </a:rPr>
              <a:t>C.  Nêu nhận định.</a:t>
            </a:r>
            <a:endParaRPr lang="en-US" sz="3200" i="1"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10" name="Rounded Rectangle 9"/>
          <p:cNvSpPr/>
          <p:nvPr/>
        </p:nvSpPr>
        <p:spPr>
          <a:xfrm>
            <a:off x="1219200" y="2057400"/>
            <a:ext cx="6477000" cy="6858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200" dirty="0" smtClean="0">
                <a:latin typeface="Times New Roman" pitchFamily="18" charset="0"/>
                <a:cs typeface="Times New Roman" pitchFamily="18" charset="0"/>
              </a:rPr>
              <a:t>CHỌN ĐÁP ÁN ĐÚNG NHẤT</a:t>
            </a:r>
            <a:endParaRPr lang="en-US" sz="3200" dirty="0">
              <a:latin typeface="Times New Roman" pitchFamily="18" charset="0"/>
              <a:cs typeface="Times New Roman" pitchFamily="18" charset="0"/>
            </a:endParaRPr>
          </a:p>
        </p:txBody>
      </p:sp>
      <p:sp>
        <p:nvSpPr>
          <p:cNvPr id="12" name="TextBox 11"/>
          <p:cNvSpPr txBox="1"/>
          <p:nvPr/>
        </p:nvSpPr>
        <p:spPr>
          <a:xfrm>
            <a:off x="1143000" y="3124200"/>
            <a:ext cx="8305800" cy="584775"/>
          </a:xfrm>
          <a:prstGeom prst="rect">
            <a:avLst/>
          </a:prstGeom>
          <a:noFill/>
        </p:spPr>
        <p:txBody>
          <a:bodyPr wrap="square" rtlCol="0">
            <a:spAutoFit/>
          </a:bodyPr>
          <a:lstStyle/>
          <a:p>
            <a:r>
              <a:rPr lang="it-IT" sz="3200" b="1" dirty="0" smtClean="0">
                <a:solidFill>
                  <a:srgbClr val="FF0000"/>
                </a:solidFill>
                <a:latin typeface="Times New Roman" pitchFamily="18" charset="0"/>
                <a:cs typeface="Times New Roman" pitchFamily="18" charset="0"/>
              </a:rPr>
              <a:t>Câu kể </a:t>
            </a:r>
            <a:r>
              <a:rPr lang="it-IT" sz="3200" b="1" i="1" dirty="0" smtClean="0">
                <a:solidFill>
                  <a:srgbClr val="002060"/>
                </a:solidFill>
                <a:latin typeface="Times New Roman" pitchFamily="18" charset="0"/>
                <a:cs typeface="Times New Roman" pitchFamily="18" charset="0"/>
              </a:rPr>
              <a:t>Ai là gì? </a:t>
            </a:r>
            <a:r>
              <a:rPr lang="it-IT" sz="3200" b="1" dirty="0" smtClean="0">
                <a:solidFill>
                  <a:srgbClr val="FF0000"/>
                </a:solidFill>
                <a:latin typeface="Times New Roman" pitchFamily="18" charset="0"/>
                <a:cs typeface="Times New Roman" pitchFamily="18" charset="0"/>
              </a:rPr>
              <a:t>dùng để:  </a:t>
            </a:r>
            <a:endParaRPr lang="en-US" sz="3200" b="1" dirty="0">
              <a:solidFill>
                <a:srgbClr val="FF0000"/>
              </a:solidFill>
              <a:latin typeface="Times New Roman" pitchFamily="18" charset="0"/>
              <a:cs typeface="Times New Roman" pitchFamily="18" charset="0"/>
            </a:endParaRPr>
          </a:p>
        </p:txBody>
      </p:sp>
      <p:sp>
        <p:nvSpPr>
          <p:cNvPr id="15" name="TextBox 14"/>
          <p:cNvSpPr txBox="1"/>
          <p:nvPr/>
        </p:nvSpPr>
        <p:spPr>
          <a:xfrm>
            <a:off x="838200" y="3810000"/>
            <a:ext cx="5181600" cy="1077218"/>
          </a:xfrm>
          <a:prstGeom prst="rect">
            <a:avLst/>
          </a:prstGeom>
          <a:noFill/>
        </p:spPr>
        <p:txBody>
          <a:bodyPr wrap="square" rtlCol="0">
            <a:spAutoFit/>
          </a:bodyPr>
          <a:lstStyle/>
          <a:p>
            <a:pPr lvl="0"/>
            <a:r>
              <a:rPr lang="it-IT" sz="3200" dirty="0" smtClean="0">
                <a:latin typeface="Times New Roman" pitchFamily="18" charset="0"/>
                <a:cs typeface="Times New Roman" pitchFamily="18" charset="0"/>
              </a:rPr>
              <a:t>A.  Giới thiệu</a:t>
            </a:r>
            <a:endParaRPr lang="en-US" sz="3200" i="1"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16" name="TextBox 15"/>
          <p:cNvSpPr txBox="1"/>
          <p:nvPr/>
        </p:nvSpPr>
        <p:spPr>
          <a:xfrm>
            <a:off x="838200" y="4468504"/>
            <a:ext cx="7924800" cy="1569660"/>
          </a:xfrm>
          <a:prstGeom prst="rect">
            <a:avLst/>
          </a:prstGeom>
          <a:noFill/>
        </p:spPr>
        <p:txBody>
          <a:bodyPr wrap="square" rtlCol="0">
            <a:spAutoFit/>
          </a:bodyPr>
          <a:lstStyle/>
          <a:p>
            <a:pPr lvl="0"/>
            <a:r>
              <a:rPr lang="it-IT" sz="3200" dirty="0" smtClean="0">
                <a:latin typeface="Times New Roman" pitchFamily="18" charset="0"/>
                <a:cs typeface="Times New Roman" pitchFamily="18" charset="0"/>
              </a:rPr>
              <a:t>B.</a:t>
            </a:r>
            <a:r>
              <a:rPr lang="it-IT" sz="3200" dirty="0" smtClean="0"/>
              <a:t>  </a:t>
            </a:r>
            <a:r>
              <a:rPr lang="it-IT" sz="3200" dirty="0" smtClean="0">
                <a:latin typeface="Times New Roman" pitchFamily="18" charset="0"/>
                <a:cs typeface="Times New Roman" pitchFamily="18" charset="0"/>
              </a:rPr>
              <a:t>Giới thiệu và nêu nhận định về một người, một vật nào đó </a:t>
            </a:r>
            <a:endParaRPr lang="en-US" sz="3200" i="1"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17" name="Oval 16"/>
          <p:cNvSpPr/>
          <p:nvPr/>
        </p:nvSpPr>
        <p:spPr>
          <a:xfrm>
            <a:off x="783608" y="4474192"/>
            <a:ext cx="609600" cy="5334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800" b="1" dirty="0" smtClean="0">
                <a:latin typeface="Times New Roman" pitchFamily="18" charset="0"/>
                <a:cs typeface="Times New Roman" pitchFamily="18" charset="0"/>
              </a:rPr>
              <a:t>B</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linds(horizontal)">
                                      <p:cBhvr>
                                        <p:cTn id="13" dur="500"/>
                                        <p:tgtEl>
                                          <p:spTgt spid="1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blinds(horizontal)">
                                      <p:cBhvr>
                                        <p:cTn id="16" dur="500"/>
                                        <p:tgtEl>
                                          <p:spTgt spid="1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blinds(horizontal)">
                                      <p:cBhvr>
                                        <p:cTn id="2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p:bldP spid="15" grpId="0"/>
      <p:bldP spid="16" grpId="0"/>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228600"/>
            <a:ext cx="7239000" cy="16002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sz="3200" b="1" dirty="0">
              <a:solidFill>
                <a:srgbClr val="C00000"/>
              </a:solidFill>
              <a:latin typeface="Times New Roman" pitchFamily="18" charset="0"/>
              <a:cs typeface="Times New Roman" pitchFamily="18" charset="0"/>
            </a:endParaRPr>
          </a:p>
        </p:txBody>
      </p:sp>
      <p:sp>
        <p:nvSpPr>
          <p:cNvPr id="5" name="Rectangle 4"/>
          <p:cNvSpPr/>
          <p:nvPr/>
        </p:nvSpPr>
        <p:spPr>
          <a:xfrm>
            <a:off x="1066800" y="381000"/>
            <a:ext cx="6683017" cy="1323439"/>
          </a:xfrm>
          <a:prstGeom prst="rect">
            <a:avLst/>
          </a:prstGeom>
        </p:spPr>
        <p:txBody>
          <a:bodyPr wrap="square">
            <a:spAutoFit/>
          </a:bodyPr>
          <a:lstStyle/>
          <a:p>
            <a:pPr algn="ctr"/>
            <a:r>
              <a:rPr lang="en-US"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TRÒ CHƠI</a:t>
            </a:r>
          </a:p>
          <a:p>
            <a:pPr algn="ctr"/>
            <a:r>
              <a:rPr lang="en-US"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 AI NHANH – AI ĐÚNG?</a:t>
            </a:r>
            <a:endParaRPr lang="en-US" sz="4000" dirty="0">
              <a:latin typeface="Times New Roman" pitchFamily="18" charset="0"/>
              <a:cs typeface="Times New Roman" pitchFamily="18" charset="0"/>
            </a:endParaRPr>
          </a:p>
        </p:txBody>
      </p:sp>
      <p:sp>
        <p:nvSpPr>
          <p:cNvPr id="8" name="TextBox 7"/>
          <p:cNvSpPr txBox="1"/>
          <p:nvPr/>
        </p:nvSpPr>
        <p:spPr>
          <a:xfrm>
            <a:off x="1295400" y="5562600"/>
            <a:ext cx="7467600" cy="954107"/>
          </a:xfrm>
          <a:prstGeom prst="rect">
            <a:avLst/>
          </a:prstGeom>
          <a:noFill/>
        </p:spPr>
        <p:txBody>
          <a:bodyPr wrap="square" rtlCol="0">
            <a:spAutoFit/>
          </a:bodyPr>
          <a:lstStyle/>
          <a:p>
            <a:pPr lvl="0"/>
            <a:r>
              <a:rPr lang="it-IT" sz="2800" dirty="0" smtClean="0">
                <a:latin typeface="Times New Roman" pitchFamily="18" charset="0"/>
                <a:cs typeface="Times New Roman" pitchFamily="18" charset="0"/>
              </a:rPr>
              <a:t>C. </a:t>
            </a:r>
            <a:r>
              <a:rPr lang="it-IT" sz="2800" b="1" dirty="0" smtClean="0">
                <a:latin typeface="Times New Roman" pitchFamily="18" charset="0"/>
                <a:cs typeface="Times New Roman" pitchFamily="18" charset="0"/>
              </a:rPr>
              <a:t>là một lớp trưởng gương mẫu và là một cây văn nghệ đấy</a:t>
            </a:r>
            <a:r>
              <a:rPr lang="it-IT" sz="28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p:txBody>
      </p:sp>
      <p:sp>
        <p:nvSpPr>
          <p:cNvPr id="10" name="Rounded Rectangle 9"/>
          <p:cNvSpPr/>
          <p:nvPr/>
        </p:nvSpPr>
        <p:spPr>
          <a:xfrm>
            <a:off x="1219200" y="2057400"/>
            <a:ext cx="6477000" cy="6858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200" dirty="0" smtClean="0">
                <a:latin typeface="Times New Roman" pitchFamily="18" charset="0"/>
                <a:cs typeface="Times New Roman" pitchFamily="18" charset="0"/>
              </a:rPr>
              <a:t>CHỌN ĐÁP ÁN ĐÚNG NHẤT</a:t>
            </a:r>
            <a:endParaRPr lang="en-US" sz="3200" dirty="0">
              <a:latin typeface="Times New Roman" pitchFamily="18" charset="0"/>
              <a:cs typeface="Times New Roman" pitchFamily="18" charset="0"/>
            </a:endParaRPr>
          </a:p>
        </p:txBody>
      </p:sp>
      <p:sp>
        <p:nvSpPr>
          <p:cNvPr id="12" name="TextBox 11"/>
          <p:cNvSpPr txBox="1"/>
          <p:nvPr/>
        </p:nvSpPr>
        <p:spPr>
          <a:xfrm>
            <a:off x="533400" y="2895600"/>
            <a:ext cx="8305800" cy="954107"/>
          </a:xfrm>
          <a:prstGeom prst="rect">
            <a:avLst/>
          </a:prstGeom>
          <a:noFill/>
        </p:spPr>
        <p:txBody>
          <a:bodyPr wrap="square" rtlCol="0">
            <a:spAutoFit/>
          </a:bodyPr>
          <a:lstStyle/>
          <a:p>
            <a:r>
              <a:rPr lang="it-IT" sz="2800" dirty="0" smtClean="0">
                <a:solidFill>
                  <a:srgbClr val="002060"/>
                </a:solidFill>
                <a:latin typeface="Times New Roman" pitchFamily="18" charset="0"/>
                <a:cs typeface="Times New Roman" pitchFamily="18" charset="0"/>
              </a:rPr>
              <a:t>Trong câu </a:t>
            </a:r>
            <a:r>
              <a:rPr lang="it-IT" sz="2800" b="1" i="1" dirty="0" smtClean="0">
                <a:solidFill>
                  <a:srgbClr val="FF0000"/>
                </a:solidFill>
                <a:latin typeface="Times New Roman" pitchFamily="18" charset="0"/>
                <a:cs typeface="Times New Roman" pitchFamily="18" charset="0"/>
              </a:rPr>
              <a:t>“Bạn Hòa lớp em là một lớp trưởng gương mẫu và là một cây văn nghệ đấy”</a:t>
            </a:r>
            <a:r>
              <a:rPr lang="it-IT" sz="2800" dirty="0" smtClean="0">
                <a:solidFill>
                  <a:srgbClr val="FF0000"/>
                </a:solidFill>
                <a:latin typeface="Times New Roman" pitchFamily="18" charset="0"/>
                <a:cs typeface="Times New Roman" pitchFamily="18" charset="0"/>
              </a:rPr>
              <a:t> </a:t>
            </a:r>
            <a:r>
              <a:rPr lang="it-IT" sz="2800" b="1" dirty="0" smtClean="0">
                <a:solidFill>
                  <a:srgbClr val="002060"/>
                </a:solidFill>
                <a:latin typeface="Times New Roman" pitchFamily="18" charset="0"/>
                <a:cs typeface="Times New Roman" pitchFamily="18" charset="0"/>
              </a:rPr>
              <a:t>vị ngữ là:</a:t>
            </a:r>
            <a:endParaRPr lang="en-US" sz="2800" b="1" i="1" dirty="0" smtClean="0">
              <a:solidFill>
                <a:srgbClr val="002060"/>
              </a:solidFill>
              <a:latin typeface="Times New Roman" pitchFamily="18" charset="0"/>
              <a:cs typeface="Times New Roman" pitchFamily="18" charset="0"/>
            </a:endParaRPr>
          </a:p>
        </p:txBody>
      </p:sp>
      <p:sp>
        <p:nvSpPr>
          <p:cNvPr id="15" name="TextBox 14"/>
          <p:cNvSpPr txBox="1"/>
          <p:nvPr/>
        </p:nvSpPr>
        <p:spPr>
          <a:xfrm>
            <a:off x="1295400" y="4038601"/>
            <a:ext cx="5181600" cy="1384995"/>
          </a:xfrm>
          <a:prstGeom prst="rect">
            <a:avLst/>
          </a:prstGeom>
          <a:noFill/>
        </p:spPr>
        <p:txBody>
          <a:bodyPr wrap="square" rtlCol="0">
            <a:spAutoFit/>
          </a:bodyPr>
          <a:lstStyle/>
          <a:p>
            <a:r>
              <a:rPr lang="it-IT" sz="2800" dirty="0" smtClean="0">
                <a:latin typeface="Times New Roman" pitchFamily="18" charset="0"/>
                <a:cs typeface="Times New Roman" pitchFamily="18" charset="0"/>
              </a:rPr>
              <a:t>A. </a:t>
            </a:r>
            <a:r>
              <a:rPr lang="it-IT" sz="2800" b="1" dirty="0" smtClean="0">
                <a:latin typeface="Times New Roman" pitchFamily="18" charset="0"/>
                <a:cs typeface="Times New Roman" pitchFamily="18" charset="0"/>
              </a:rPr>
              <a:t>là một lớp trưởng gương mẫu</a:t>
            </a:r>
            <a:endParaRPr lang="en-US" sz="2800" dirty="0" smtClean="0">
              <a:latin typeface="Times New Roman" pitchFamily="18" charset="0"/>
              <a:cs typeface="Times New Roman" pitchFamily="18" charset="0"/>
            </a:endParaRPr>
          </a:p>
          <a:p>
            <a:pPr lvl="0"/>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
        <p:nvSpPr>
          <p:cNvPr id="16" name="TextBox 15"/>
          <p:cNvSpPr txBox="1"/>
          <p:nvPr/>
        </p:nvSpPr>
        <p:spPr>
          <a:xfrm>
            <a:off x="1295400" y="4724400"/>
            <a:ext cx="6553200" cy="1384995"/>
          </a:xfrm>
          <a:prstGeom prst="rect">
            <a:avLst/>
          </a:prstGeom>
          <a:noFill/>
        </p:spPr>
        <p:txBody>
          <a:bodyPr wrap="square" rtlCol="0">
            <a:spAutoFit/>
          </a:bodyPr>
          <a:lstStyle/>
          <a:p>
            <a:r>
              <a:rPr lang="it-IT" sz="2800" dirty="0" smtClean="0">
                <a:latin typeface="Times New Roman" pitchFamily="18" charset="0"/>
                <a:cs typeface="Times New Roman" pitchFamily="18" charset="0"/>
              </a:rPr>
              <a:t>B. </a:t>
            </a:r>
            <a:r>
              <a:rPr lang="it-IT" sz="2800" b="1" dirty="0" smtClean="0">
                <a:latin typeface="Times New Roman" pitchFamily="18" charset="0"/>
                <a:cs typeface="Times New Roman" pitchFamily="18" charset="0"/>
              </a:rPr>
              <a:t>là một cây văn nghệ đấy</a:t>
            </a:r>
            <a:endParaRPr lang="en-US" sz="2800" dirty="0" smtClean="0">
              <a:latin typeface="Times New Roman" pitchFamily="18" charset="0"/>
              <a:cs typeface="Times New Roman" pitchFamily="18" charset="0"/>
            </a:endParaRPr>
          </a:p>
          <a:p>
            <a:pPr lvl="0"/>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
        <p:nvSpPr>
          <p:cNvPr id="17" name="Oval 16"/>
          <p:cNvSpPr/>
          <p:nvPr/>
        </p:nvSpPr>
        <p:spPr>
          <a:xfrm>
            <a:off x="1143000" y="5486400"/>
            <a:ext cx="609600" cy="6096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800" b="1" dirty="0" smtClean="0">
                <a:latin typeface="Times New Roman" pitchFamily="18" charset="0"/>
                <a:cs typeface="Times New Roman" pitchFamily="18" charset="0"/>
              </a:rPr>
              <a:t>C</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linds(horizontal)">
                                      <p:cBhvr>
                                        <p:cTn id="13" dur="500"/>
                                        <p:tgtEl>
                                          <p:spTgt spid="1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blinds(horizontal)">
                                      <p:cBhvr>
                                        <p:cTn id="16" dur="500"/>
                                        <p:tgtEl>
                                          <p:spTgt spid="1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blinds(horizontal)">
                                      <p:cBhvr>
                                        <p:cTn id="2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p:bldP spid="15" grpId="0"/>
      <p:bldP spid="16" grpId="0"/>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48018" y="1485037"/>
            <a:ext cx="7772400" cy="584775"/>
          </a:xfrm>
          <a:prstGeom prst="rect">
            <a:avLst/>
          </a:prstGeom>
          <a:noFill/>
        </p:spPr>
        <p:txBody>
          <a:bodyPr wrap="square" rtlCol="0">
            <a:spAutoFit/>
          </a:bodyPr>
          <a:lstStyle/>
          <a:p>
            <a:r>
              <a:rPr lang="en-US" sz="3200" b="1" dirty="0" smtClean="0">
                <a:solidFill>
                  <a:srgbClr val="C00000"/>
                </a:solidFill>
                <a:latin typeface="Times New Roman" pitchFamily="18" charset="0"/>
                <a:cs typeface="Times New Roman" pitchFamily="18" charset="0"/>
              </a:rPr>
              <a:t> 1. </a:t>
            </a:r>
            <a:r>
              <a:rPr lang="en-US" sz="3200" b="1" dirty="0" err="1" smtClean="0">
                <a:solidFill>
                  <a:srgbClr val="C00000"/>
                </a:solidFill>
                <a:latin typeface="Times New Roman" pitchFamily="18" charset="0"/>
                <a:cs typeface="Times New Roman" pitchFamily="18" charset="0"/>
              </a:rPr>
              <a:t>Câu</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kể</a:t>
            </a:r>
            <a:r>
              <a:rPr lang="en-US" sz="3200" b="1" dirty="0" smtClean="0">
                <a:solidFill>
                  <a:srgbClr val="C00000"/>
                </a:solidFill>
                <a:latin typeface="Times New Roman" pitchFamily="18" charset="0"/>
                <a:cs typeface="Times New Roman" pitchFamily="18" charset="0"/>
              </a:rPr>
              <a:t> </a:t>
            </a:r>
            <a:r>
              <a:rPr lang="en-US" sz="3200" b="1" i="1" dirty="0" smtClean="0">
                <a:solidFill>
                  <a:srgbClr val="C00000"/>
                </a:solidFill>
                <a:latin typeface="Times New Roman" pitchFamily="18" charset="0"/>
                <a:cs typeface="Times New Roman" pitchFamily="18" charset="0"/>
              </a:rPr>
              <a:t>Ai </a:t>
            </a:r>
            <a:r>
              <a:rPr lang="en-US" sz="3200" b="1" i="1" dirty="0" err="1" smtClean="0">
                <a:solidFill>
                  <a:srgbClr val="C00000"/>
                </a:solidFill>
                <a:latin typeface="Times New Roman" pitchFamily="18" charset="0"/>
                <a:cs typeface="Times New Roman" pitchFamily="18" charset="0"/>
              </a:rPr>
              <a:t>là</a:t>
            </a:r>
            <a:r>
              <a:rPr lang="en-US" sz="3200" b="1" i="1" dirty="0" smtClean="0">
                <a:solidFill>
                  <a:srgbClr val="C00000"/>
                </a:solidFill>
                <a:latin typeface="Times New Roman" pitchFamily="18" charset="0"/>
                <a:cs typeface="Times New Roman" pitchFamily="18" charset="0"/>
              </a:rPr>
              <a:t> </a:t>
            </a:r>
            <a:r>
              <a:rPr lang="en-US" sz="3200" b="1" i="1" dirty="0" err="1" smtClean="0">
                <a:solidFill>
                  <a:srgbClr val="C00000"/>
                </a:solidFill>
                <a:latin typeface="Times New Roman" pitchFamily="18" charset="0"/>
                <a:cs typeface="Times New Roman" pitchFamily="18" charset="0"/>
              </a:rPr>
              <a:t>gì</a:t>
            </a:r>
            <a:r>
              <a:rPr lang="en-US" sz="3200" b="1" i="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được</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dùng</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để</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làm</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gì</a:t>
            </a:r>
            <a:r>
              <a:rPr lang="en-US" sz="3200" b="1" dirty="0" smtClean="0">
                <a:solidFill>
                  <a:srgbClr val="C00000"/>
                </a:solidFill>
                <a:latin typeface="Times New Roman" pitchFamily="18" charset="0"/>
                <a:cs typeface="Times New Roman" pitchFamily="18" charset="0"/>
              </a:rPr>
              <a:t>?</a:t>
            </a:r>
            <a:endParaRPr lang="en-US" sz="3200" b="1" dirty="0">
              <a:solidFill>
                <a:srgbClr val="C00000"/>
              </a:solidFill>
              <a:latin typeface="Times New Roman" pitchFamily="18" charset="0"/>
              <a:cs typeface="Times New Roman" pitchFamily="18" charset="0"/>
            </a:endParaRPr>
          </a:p>
        </p:txBody>
      </p:sp>
      <p:sp>
        <p:nvSpPr>
          <p:cNvPr id="14" name="TextBox 13"/>
          <p:cNvSpPr txBox="1"/>
          <p:nvPr/>
        </p:nvSpPr>
        <p:spPr>
          <a:xfrm>
            <a:off x="348018" y="2097108"/>
            <a:ext cx="8458200" cy="1569660"/>
          </a:xfrm>
          <a:prstGeom prst="rect">
            <a:avLst/>
          </a:prstGeom>
          <a:noFill/>
        </p:spPr>
        <p:txBody>
          <a:bodyPr wrap="square" rtlCol="0">
            <a:spAutoFit/>
          </a:bodyPr>
          <a:lstStyle/>
          <a:p>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Câu</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kể</a:t>
            </a:r>
            <a:r>
              <a:rPr lang="en-US" sz="3200" b="1" dirty="0" smtClean="0">
                <a:solidFill>
                  <a:srgbClr val="002060"/>
                </a:solidFill>
                <a:latin typeface="Times New Roman" pitchFamily="18" charset="0"/>
                <a:cs typeface="Times New Roman" pitchFamily="18" charset="0"/>
              </a:rPr>
              <a:t> </a:t>
            </a:r>
            <a:r>
              <a:rPr lang="en-US" sz="3200" b="1" i="1" dirty="0" smtClean="0">
                <a:solidFill>
                  <a:srgbClr val="002060"/>
                </a:solidFill>
                <a:latin typeface="Times New Roman" pitchFamily="18" charset="0"/>
                <a:cs typeface="Times New Roman" pitchFamily="18" charset="0"/>
              </a:rPr>
              <a:t>Ai </a:t>
            </a:r>
            <a:r>
              <a:rPr lang="en-US" sz="3200" b="1" i="1" dirty="0" err="1" smtClean="0">
                <a:solidFill>
                  <a:srgbClr val="002060"/>
                </a:solidFill>
                <a:latin typeface="Times New Roman" pitchFamily="18" charset="0"/>
                <a:cs typeface="Times New Roman" pitchFamily="18" charset="0"/>
              </a:rPr>
              <a:t>là</a:t>
            </a:r>
            <a:r>
              <a:rPr lang="en-US" sz="3200" b="1" i="1" dirty="0" smtClean="0">
                <a:solidFill>
                  <a:srgbClr val="002060"/>
                </a:solidFill>
                <a:latin typeface="Times New Roman" pitchFamily="18" charset="0"/>
                <a:cs typeface="Times New Roman" pitchFamily="18" charset="0"/>
              </a:rPr>
              <a:t> </a:t>
            </a:r>
            <a:r>
              <a:rPr lang="en-US" sz="3200" b="1" i="1" dirty="0" err="1" smtClean="0">
                <a:solidFill>
                  <a:srgbClr val="002060"/>
                </a:solidFill>
                <a:latin typeface="Times New Roman" pitchFamily="18" charset="0"/>
                <a:cs typeface="Times New Roman" pitchFamily="18" charset="0"/>
              </a:rPr>
              <a:t>gì</a:t>
            </a:r>
            <a:r>
              <a:rPr lang="en-US" sz="3200" b="1" i="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được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dùng</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để</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giới</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thiệu</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hoặc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nêu</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nhận</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định</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một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người</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một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vật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nào</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đó</a:t>
            </a:r>
            <a:r>
              <a:rPr lang="en-US" sz="3200" b="1" dirty="0" smtClean="0">
                <a:solidFill>
                  <a:srgbClr val="002060"/>
                </a:solidFill>
                <a:latin typeface="Times New Roman" pitchFamily="18" charset="0"/>
                <a:cs typeface="Times New Roman" pitchFamily="18" charset="0"/>
              </a:rPr>
              <a:t>. </a:t>
            </a:r>
          </a:p>
          <a:p>
            <a:endParaRPr lang="en-US" sz="3200" dirty="0">
              <a:solidFill>
                <a:srgbClr val="002060"/>
              </a:solidFill>
            </a:endParaRPr>
          </a:p>
        </p:txBody>
      </p:sp>
      <p:sp>
        <p:nvSpPr>
          <p:cNvPr id="5" name="Rounded Rectangle 4"/>
          <p:cNvSpPr/>
          <p:nvPr/>
        </p:nvSpPr>
        <p:spPr>
          <a:xfrm>
            <a:off x="1828800" y="304800"/>
            <a:ext cx="5105400" cy="7620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200" b="1" dirty="0" err="1" smtClean="0">
                <a:latin typeface="Times New Roman" pitchFamily="18" charset="0"/>
                <a:cs typeface="Times New Roman" pitchFamily="18" charset="0"/>
              </a:rPr>
              <a:t>Khởi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động</a:t>
            </a:r>
            <a:endParaRPr lang="en-US" sz="3200" b="1" dirty="0">
              <a:latin typeface="Times New Roman" pitchFamily="18" charset="0"/>
              <a:cs typeface="Times New Roman" pitchFamily="18" charset="0"/>
            </a:endParaRPr>
          </a:p>
        </p:txBody>
      </p:sp>
      <p:sp>
        <p:nvSpPr>
          <p:cNvPr id="6" name="TextBox 5"/>
          <p:cNvSpPr txBox="1"/>
          <p:nvPr/>
        </p:nvSpPr>
        <p:spPr>
          <a:xfrm>
            <a:off x="348018" y="3401676"/>
            <a:ext cx="7772400" cy="1077218"/>
          </a:xfrm>
          <a:prstGeom prst="rect">
            <a:avLst/>
          </a:prstGeom>
          <a:noFill/>
        </p:spPr>
        <p:txBody>
          <a:bodyPr wrap="square" rtlCol="0">
            <a:spAutoFit/>
          </a:bodyPr>
          <a:lstStyle/>
          <a:p>
            <a:r>
              <a:rPr lang="en-US" sz="3200" b="1" dirty="0" smtClean="0">
                <a:solidFill>
                  <a:srgbClr val="C00000"/>
                </a:solidFill>
                <a:latin typeface="Times New Roman" pitchFamily="18" charset="0"/>
                <a:cs typeface="Times New Roman" pitchFamily="18" charset="0"/>
              </a:rPr>
              <a:t> </a:t>
            </a:r>
            <a:r>
              <a:rPr lang="en-US" sz="3200" b="1" dirty="0">
                <a:solidFill>
                  <a:srgbClr val="C00000"/>
                </a:solidFill>
                <a:latin typeface="Times New Roman" pitchFamily="18" charset="0"/>
                <a:cs typeface="Times New Roman" pitchFamily="18" charset="0"/>
              </a:rPr>
              <a:t>2</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Đặt</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một</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câu</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kể</a:t>
            </a:r>
            <a:r>
              <a:rPr lang="en-US" sz="3200" b="1" dirty="0" smtClean="0">
                <a:solidFill>
                  <a:srgbClr val="C00000"/>
                </a:solidFill>
                <a:latin typeface="Times New Roman" pitchFamily="18" charset="0"/>
                <a:cs typeface="Times New Roman" pitchFamily="18" charset="0"/>
              </a:rPr>
              <a:t> </a:t>
            </a:r>
            <a:r>
              <a:rPr lang="en-US" sz="3200" b="1" i="1" dirty="0" smtClean="0">
                <a:solidFill>
                  <a:srgbClr val="C00000"/>
                </a:solidFill>
                <a:latin typeface="Times New Roman" pitchFamily="18" charset="0"/>
                <a:cs typeface="Times New Roman" pitchFamily="18" charset="0"/>
              </a:rPr>
              <a:t>Ai </a:t>
            </a:r>
            <a:r>
              <a:rPr lang="en-US" sz="3200" b="1" i="1" dirty="0" err="1" smtClean="0">
                <a:solidFill>
                  <a:srgbClr val="C00000"/>
                </a:solidFill>
                <a:latin typeface="Times New Roman" pitchFamily="18" charset="0"/>
                <a:cs typeface="Times New Roman" pitchFamily="18" charset="0"/>
              </a:rPr>
              <a:t>là</a:t>
            </a:r>
            <a:r>
              <a:rPr lang="en-US" sz="3200" b="1" i="1" dirty="0" smtClean="0">
                <a:solidFill>
                  <a:srgbClr val="C00000"/>
                </a:solidFill>
                <a:latin typeface="Times New Roman" pitchFamily="18" charset="0"/>
                <a:cs typeface="Times New Roman" pitchFamily="18" charset="0"/>
              </a:rPr>
              <a:t> </a:t>
            </a:r>
            <a:r>
              <a:rPr lang="en-US" sz="3200" b="1" i="1" dirty="0" err="1" smtClean="0">
                <a:solidFill>
                  <a:srgbClr val="C00000"/>
                </a:solidFill>
                <a:latin typeface="Times New Roman" pitchFamily="18" charset="0"/>
                <a:cs typeface="Times New Roman" pitchFamily="18" charset="0"/>
              </a:rPr>
              <a:t>gì</a:t>
            </a:r>
            <a:r>
              <a:rPr lang="en-US" sz="3200" b="1" i="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Có</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sử</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dụng</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từ</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đồng</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nghĩa</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với</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từ</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dũng</a:t>
            </a:r>
            <a:r>
              <a:rPr lang="en-US" sz="3200" b="1" dirty="0" smtClean="0">
                <a:solidFill>
                  <a:srgbClr val="C00000"/>
                </a:solidFill>
                <a:latin typeface="Times New Roman" pitchFamily="18" charset="0"/>
                <a:cs typeface="Times New Roman" pitchFamily="18" charset="0"/>
              </a:rPr>
              <a:t> </a:t>
            </a:r>
            <a:r>
              <a:rPr lang="en-US" sz="3200" b="1" dirty="0" err="1" smtClean="0">
                <a:solidFill>
                  <a:srgbClr val="C00000"/>
                </a:solidFill>
                <a:latin typeface="Times New Roman" pitchFamily="18" charset="0"/>
                <a:cs typeface="Times New Roman" pitchFamily="18" charset="0"/>
              </a:rPr>
              <a:t>cảm</a:t>
            </a:r>
            <a:endParaRPr lang="en-US" sz="3200" b="1" dirty="0">
              <a:solidFill>
                <a:srgbClr val="C00000"/>
              </a:solidFill>
              <a:latin typeface="Times New Roman" pitchFamily="18" charset="0"/>
              <a:cs typeface="Times New Roman" pitchFamily="18" charset="0"/>
            </a:endParaRPr>
          </a:p>
        </p:txBody>
      </p:sp>
      <p:sp>
        <p:nvSpPr>
          <p:cNvPr id="8" name="TextBox 7"/>
          <p:cNvSpPr txBox="1"/>
          <p:nvPr/>
        </p:nvSpPr>
        <p:spPr>
          <a:xfrm>
            <a:off x="533400" y="4513013"/>
            <a:ext cx="8458200" cy="1077218"/>
          </a:xfrm>
          <a:prstGeom prst="rect">
            <a:avLst/>
          </a:prstGeom>
          <a:noFill/>
        </p:spPr>
        <p:txBody>
          <a:bodyPr wrap="square" rtlCol="0">
            <a:spAutoFit/>
          </a:bodyPr>
          <a:lstStyle/>
          <a:p>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Bạn</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Khoa</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là</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một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cậu</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bé</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rất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gan</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dạ</a:t>
            </a:r>
            <a:r>
              <a:rPr lang="en-US" sz="3200" b="1" dirty="0" smtClean="0">
                <a:solidFill>
                  <a:srgbClr val="002060"/>
                </a:solidFill>
                <a:latin typeface="Times New Roman" pitchFamily="18" charset="0"/>
                <a:cs typeface="Times New Roman" pitchFamily="18" charset="0"/>
              </a:rPr>
              <a:t>. </a:t>
            </a:r>
          </a:p>
          <a:p>
            <a:endParaRPr lang="en-US" sz="32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P spid="6"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04800" y="457200"/>
            <a:ext cx="7696200" cy="1384995"/>
          </a:xfrm>
          <a:prstGeom prst="rect">
            <a:avLst/>
          </a:prstGeom>
          <a:noFill/>
        </p:spPr>
        <p:txBody>
          <a:bodyPr wrap="square" rtlCol="0">
            <a:spAutoFit/>
          </a:bodyPr>
          <a:lstStyle/>
          <a:p>
            <a:r>
              <a:rPr lang="en-US" sz="2800" b="1" u="sng" dirty="0" err="1" smtClean="0">
                <a:solidFill>
                  <a:srgbClr val="FF0000"/>
                </a:solidFill>
                <a:latin typeface="Times New Roman" pitchFamily="18" charset="0"/>
                <a:cs typeface="Times New Roman" pitchFamily="18" charset="0"/>
              </a:rPr>
              <a:t>Bài</a:t>
            </a:r>
            <a:r>
              <a:rPr lang="en-US" sz="2800" b="1" u="sng" dirty="0" smtClean="0">
                <a:solidFill>
                  <a:srgbClr val="FF0000"/>
                </a:solidFill>
                <a:latin typeface="Times New Roman" pitchFamily="18" charset="0"/>
                <a:cs typeface="Times New Roman" pitchFamily="18" charset="0"/>
              </a:rPr>
              <a:t> 1</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Tìm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kể</a:t>
            </a:r>
            <a:r>
              <a:rPr lang="en-US" sz="2800" b="1" dirty="0" smtClean="0">
                <a:latin typeface="Times New Roman" pitchFamily="18" charset="0"/>
                <a:cs typeface="Times New Roman" pitchFamily="18" charset="0"/>
              </a:rPr>
              <a:t> </a:t>
            </a:r>
            <a:r>
              <a:rPr lang="en-US" sz="2800" b="1" i="1" dirty="0" smtClean="0">
                <a:solidFill>
                  <a:srgbClr val="FF0000"/>
                </a:solidFill>
                <a:latin typeface="Times New Roman" pitchFamily="18" charset="0"/>
                <a:cs typeface="Times New Roman" pitchFamily="18" charset="0"/>
              </a:rPr>
              <a:t>Ai </a:t>
            </a:r>
            <a:r>
              <a:rPr lang="en-US" sz="2800" b="1" i="1" dirty="0" err="1" smtClean="0">
                <a:solidFill>
                  <a:srgbClr val="FF0000"/>
                </a:solidFill>
                <a:latin typeface="Times New Roman" pitchFamily="18" charset="0"/>
                <a:cs typeface="Times New Roman" pitchFamily="18" charset="0"/>
              </a:rPr>
              <a:t>là</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gì</a:t>
            </a:r>
            <a:r>
              <a:rPr lang="en-US" sz="2800" b="1" i="1" dirty="0" smtClean="0">
                <a:solidFill>
                  <a:srgbClr val="FF000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v</a:t>
            </a:r>
            <a:r>
              <a:rPr lang="en-US" sz="2800" b="1" dirty="0" err="1" smtClean="0">
                <a:latin typeface="Times New Roman" pitchFamily="18" charset="0"/>
                <a:cs typeface="Times New Roman" pitchFamily="18" charset="0"/>
              </a:rPr>
              <a:t>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nêu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dụng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của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mỗi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a:t>
            </a:r>
            <a:r>
              <a:rPr lang="en-US" sz="2800" b="1" i="1" dirty="0" smtClean="0">
                <a:latin typeface="Times New Roman" pitchFamily="18" charset="0"/>
                <a:cs typeface="Times New Roman" pitchFamily="18" charset="0"/>
              </a:rPr>
              <a:t>(</a:t>
            </a:r>
            <a:r>
              <a:rPr lang="en-US" sz="2800" b="1" i="1" dirty="0" err="1" smtClean="0">
                <a:latin typeface="Times New Roman" pitchFamily="18" charset="0"/>
                <a:cs typeface="Times New Roman" pitchFamily="18" charset="0"/>
              </a:rPr>
              <a:t>dùng</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để</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giới</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thiệu</a:t>
            </a:r>
            <a:r>
              <a:rPr lang="en-US" sz="2800" b="1" i="1" dirty="0" smtClean="0">
                <a:latin typeface="Times New Roman" pitchFamily="18" charset="0"/>
                <a:cs typeface="Times New Roman" pitchFamily="18" charset="0"/>
              </a:rPr>
              <a:t> hay </a:t>
            </a:r>
            <a:r>
              <a:rPr lang="en-US" sz="2800" b="1" i="1" dirty="0" err="1" smtClean="0">
                <a:latin typeface="Times New Roman" pitchFamily="18" charset="0"/>
                <a:cs typeface="Times New Roman" pitchFamily="18" charset="0"/>
              </a:rPr>
              <a:t>nhận</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định</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về</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sự</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vật</a:t>
            </a:r>
            <a:r>
              <a:rPr lang="en-US" sz="2800" b="1" i="1" dirty="0" smtClean="0">
                <a:latin typeface="Times New Roman" pitchFamily="18" charset="0"/>
                <a:cs typeface="Times New Roman" pitchFamily="18" charset="0"/>
              </a:rPr>
              <a:t>):</a:t>
            </a:r>
            <a:endParaRPr lang="en-US" sz="2800" b="1" i="1" dirty="0">
              <a:latin typeface="Times New Roman" pitchFamily="18" charset="0"/>
              <a:cs typeface="Times New Roman" pitchFamily="18" charset="0"/>
            </a:endParaRPr>
          </a:p>
        </p:txBody>
      </p:sp>
      <p:sp>
        <p:nvSpPr>
          <p:cNvPr id="9" name="Text Box 22"/>
          <p:cNvSpPr txBox="1"/>
          <p:nvPr/>
        </p:nvSpPr>
        <p:spPr>
          <a:xfrm>
            <a:off x="288878" y="2232996"/>
            <a:ext cx="8629008" cy="4278094"/>
          </a:xfrm>
          <a:prstGeom prst="rect">
            <a:avLst/>
          </a:prstGeom>
          <a:noFill/>
          <a:ln w="9525">
            <a:noFill/>
          </a:ln>
        </p:spPr>
        <p:txBody>
          <a:bodyPr>
            <a:spAutoFit/>
            <a:scene3d>
              <a:camera prst="orthographicFront"/>
              <a:lightRig rig="threePt" dir="t"/>
            </a:scene3d>
          </a:bodyPr>
          <a:lstStyle/>
          <a:p>
            <a:pPr algn="just" eaLnBrk="1" hangingPunct="1">
              <a:defRPr/>
            </a:pPr>
            <a:r>
              <a:rPr lang="en-US" altLang="en-US" sz="3200" noProof="1">
                <a:solidFill>
                  <a:srgbClr val="0A16A9"/>
                </a:solidFill>
                <a:effectLst>
                  <a:outerShdw blurRad="38100" dist="25400" dir="5400000" algn="ctr" rotWithShape="0">
                    <a:srgbClr val="6E747A">
                      <a:alpha val="43000"/>
                    </a:srgbClr>
                  </a:outerShdw>
                </a:effectLst>
                <a:latin typeface="Times New Roman" pitchFamily="18" charset="0"/>
                <a:cs typeface="Times New Roman" pitchFamily="18" charset="0"/>
              </a:rPr>
              <a:t> a) </a:t>
            </a:r>
            <a:r>
              <a:rPr lang="vi-VN" altLang="x-none" sz="3200" noProof="1">
                <a:solidFill>
                  <a:srgbClr val="0A16A9"/>
                </a:solidFill>
                <a:effectLst>
                  <a:outerShdw blurRad="38100" dist="25400" dir="5400000" algn="ctr" rotWithShape="0">
                    <a:srgbClr val="6E747A">
                      <a:alpha val="43000"/>
                    </a:srgbClr>
                  </a:outerShdw>
                </a:effectLst>
                <a:latin typeface="Times New Roman" pitchFamily="18" charset="0"/>
                <a:cs typeface="Times New Roman" pitchFamily="18" charset="0"/>
              </a:rPr>
              <a:t>Nguyễn Tri Phương là người Thừa Thiên. Hoàng Diệu quê ở Quảng Nam. Cả hai ông đều không phải là người  Hà Nội. Nhưng các ông đã anh dũng hi sinh bảo vệ thành Hà Nội trong hai cuộc chiến đấu giữ thành năm </a:t>
            </a:r>
            <a:r>
              <a:rPr lang="en-US" altLang="x-none" sz="3200" noProof="1" smtClean="0">
                <a:solidFill>
                  <a:srgbClr val="0A16A9"/>
                </a:solidFill>
                <a:effectLst>
                  <a:outerShdw blurRad="38100" dist="25400" dir="5400000" algn="ctr" rotWithShape="0">
                    <a:srgbClr val="6E747A">
                      <a:alpha val="43000"/>
                    </a:srgbClr>
                  </a:outerShdw>
                </a:effectLst>
                <a:latin typeface="Times New Roman" pitchFamily="18" charset="0"/>
                <a:cs typeface="Times New Roman" pitchFamily="18" charset="0"/>
              </a:rPr>
              <a:t>1873 </a:t>
            </a:r>
            <a:r>
              <a:rPr lang="vi-VN" altLang="x-none" sz="3200" noProof="1" smtClean="0">
                <a:solidFill>
                  <a:srgbClr val="0A16A9"/>
                </a:solidFill>
                <a:effectLst>
                  <a:outerShdw blurRad="38100" dist="25400" dir="5400000" algn="ctr" rotWithShape="0">
                    <a:srgbClr val="6E747A">
                      <a:alpha val="43000"/>
                    </a:srgbClr>
                  </a:outerShdw>
                </a:effectLst>
                <a:latin typeface="Times New Roman" pitchFamily="18" charset="0"/>
                <a:cs typeface="Times New Roman" pitchFamily="18" charset="0"/>
              </a:rPr>
              <a:t>và</a:t>
            </a:r>
            <a:r>
              <a:rPr lang="en-US" altLang="x-none" sz="3200" noProof="1" smtClean="0">
                <a:solidFill>
                  <a:srgbClr val="0A16A9"/>
                </a:solidFill>
                <a:effectLst>
                  <a:outerShdw blurRad="38100" dist="25400" dir="5400000" algn="ctr" rotWithShape="0">
                    <a:srgbClr val="6E747A">
                      <a:alpha val="43000"/>
                    </a:srgbClr>
                  </a:outerShdw>
                </a:effectLst>
                <a:latin typeface="Times New Roman" pitchFamily="18" charset="0"/>
                <a:cs typeface="Times New Roman" pitchFamily="18" charset="0"/>
              </a:rPr>
              <a:t> 1882.</a:t>
            </a:r>
            <a:r>
              <a:rPr lang="vi-VN" altLang="x-none" sz="3200" noProof="1" smtClean="0">
                <a:solidFill>
                  <a:srgbClr val="0A16A9"/>
                </a:solidFill>
                <a:effectLst>
                  <a:outerShdw blurRad="38100" dist="25400" dir="5400000" algn="ctr" rotWithShape="0">
                    <a:srgbClr val="6E747A">
                      <a:alpha val="43000"/>
                    </a:srgbClr>
                  </a:outerShdw>
                </a:effectLst>
                <a:latin typeface="Times New Roman" pitchFamily="18" charset="0"/>
                <a:cs typeface="Times New Roman" pitchFamily="18" charset="0"/>
              </a:rPr>
              <a:t>Ở </a:t>
            </a:r>
            <a:r>
              <a:rPr lang="vi-VN" altLang="x-none" sz="3200" noProof="1">
                <a:solidFill>
                  <a:srgbClr val="0A16A9"/>
                </a:solidFill>
                <a:effectLst>
                  <a:outerShdw blurRad="38100" dist="25400" dir="5400000" algn="ctr" rotWithShape="0">
                    <a:srgbClr val="6E747A">
                      <a:alpha val="43000"/>
                    </a:srgbClr>
                  </a:outerShdw>
                </a:effectLst>
                <a:latin typeface="Times New Roman" pitchFamily="18" charset="0"/>
                <a:cs typeface="Times New Roman" pitchFamily="18" charset="0"/>
              </a:rPr>
              <a:t>trung tâm Hà Nội ngày nay có hai đường phố đẹp  mang tên hai ông.</a:t>
            </a:r>
          </a:p>
          <a:p>
            <a:pPr algn="just" eaLnBrk="1" hangingPunct="1">
              <a:spcBef>
                <a:spcPct val="50000"/>
              </a:spcBef>
              <a:defRPr/>
            </a:pPr>
            <a:endParaRPr lang="vi-VN" altLang="x-none" sz="3200" noProof="1">
              <a:solidFill>
                <a:srgbClr val="0A16A9"/>
              </a:solidFill>
              <a:effectLst>
                <a:outerShdw blurRad="38100" dist="25400" dir="5400000" algn="ctr" rotWithShape="0">
                  <a:srgbClr val="6E747A">
                    <a:alpha val="43000"/>
                  </a:srgbClr>
                </a:outerShdw>
              </a:effectLst>
              <a:latin typeface="Times New Roman" pitchFamily="18" charset="0"/>
              <a:cs typeface="Times New Roman" pitchFamily="18" charset="0"/>
            </a:endParaRPr>
          </a:p>
        </p:txBody>
      </p:sp>
      <p:cxnSp>
        <p:nvCxnSpPr>
          <p:cNvPr id="7" name="Straight Connector 6"/>
          <p:cNvCxnSpPr/>
          <p:nvPr/>
        </p:nvCxnSpPr>
        <p:spPr>
          <a:xfrm>
            <a:off x="1447800" y="914400"/>
            <a:ext cx="2819400" cy="1588"/>
          </a:xfrm>
          <a:prstGeom prst="line">
            <a:avLst/>
          </a:prstGeom>
        </p:spPr>
        <p:style>
          <a:lnRef idx="2">
            <a:schemeClr val="accent4"/>
          </a:lnRef>
          <a:fillRef idx="0">
            <a:schemeClr val="accent4"/>
          </a:fillRef>
          <a:effectRef idx="1">
            <a:schemeClr val="accent4"/>
          </a:effectRef>
          <a:fontRef idx="minor">
            <a:schemeClr val="tx1"/>
          </a:fontRef>
        </p:style>
      </p:cxnSp>
      <p:cxnSp>
        <p:nvCxnSpPr>
          <p:cNvPr id="12" name="Straight Connector 11"/>
          <p:cNvCxnSpPr/>
          <p:nvPr/>
        </p:nvCxnSpPr>
        <p:spPr>
          <a:xfrm>
            <a:off x="5029200" y="914400"/>
            <a:ext cx="2438400" cy="1588"/>
          </a:xfrm>
          <a:prstGeom prst="line">
            <a:avLst/>
          </a:prstGeom>
        </p:spPr>
        <p:style>
          <a:lnRef idx="2">
            <a:schemeClr val="accent4"/>
          </a:lnRef>
          <a:fillRef idx="0">
            <a:schemeClr val="accent4"/>
          </a:fillRef>
          <a:effectRef idx="1">
            <a:schemeClr val="accent4"/>
          </a:effectRef>
          <a:fontRef idx="minor">
            <a:schemeClr val="tx1"/>
          </a:fontRef>
        </p:style>
      </p:cxnSp>
      <p:cxnSp>
        <p:nvCxnSpPr>
          <p:cNvPr id="15" name="Straight Connector 14"/>
          <p:cNvCxnSpPr/>
          <p:nvPr/>
        </p:nvCxnSpPr>
        <p:spPr>
          <a:xfrm>
            <a:off x="429904" y="1344304"/>
            <a:ext cx="1143000" cy="1588"/>
          </a:xfrm>
          <a:prstGeom prst="line">
            <a:avLst/>
          </a:prstGeom>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par>
                                <p:cTn id="11" presetID="3" presetClass="entr" presetSubtype="1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par>
                                <p:cTn id="14" presetID="3" presetClass="entr" presetSubtype="10" fill="hold"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blinds(horizontal)">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2"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linds(horizontal)">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1"/>
      <p:bldP spid="9" grpId="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057400"/>
          <a:ext cx="8229600" cy="3962400"/>
        </p:xfrm>
        <a:graphic>
          <a:graphicData uri="http://schemas.openxmlformats.org/drawingml/2006/table">
            <a:tbl>
              <a:tblPr firstRow="1" bandRow="1">
                <a:tableStyleId>{5C22544A-7EE6-4342-B048-85BDC9FD1C3A}</a:tableStyleId>
              </a:tblPr>
              <a:tblGrid>
                <a:gridCol w="5410200">
                  <a:extLst>
                    <a:ext uri="{9D8B030D-6E8A-4147-A177-3AD203B41FA5}">
                      <a16:colId xmlns="" xmlns:a16="http://schemas.microsoft.com/office/drawing/2014/main" val="20000"/>
                    </a:ext>
                  </a:extLst>
                </a:gridCol>
                <a:gridCol w="2819400">
                  <a:extLst>
                    <a:ext uri="{9D8B030D-6E8A-4147-A177-3AD203B41FA5}">
                      <a16:colId xmlns="" xmlns:a16="http://schemas.microsoft.com/office/drawing/2014/main" val="20001"/>
                    </a:ext>
                  </a:extLst>
                </a:gridCol>
              </a:tblGrid>
              <a:tr h="1320800">
                <a:tc>
                  <a:txBody>
                    <a:bodyPr/>
                    <a:lstStyle/>
                    <a:p>
                      <a:pPr algn="ctr"/>
                      <a:r>
                        <a:rPr lang="en-US" sz="3600" dirty="0" err="1" smtClean="0">
                          <a:latin typeface="Times New Roman" pitchFamily="18" charset="0"/>
                          <a:cs typeface="Times New Roman" pitchFamily="18" charset="0"/>
                        </a:rPr>
                        <a:t>Câu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kể</a:t>
                      </a:r>
                      <a:r>
                        <a:rPr lang="en-US" sz="3600" baseline="0" dirty="0" smtClean="0">
                          <a:latin typeface="Times New Roman" pitchFamily="18" charset="0"/>
                          <a:cs typeface="Times New Roman" pitchFamily="18" charset="0"/>
                        </a:rPr>
                        <a:t> Ai  </a:t>
                      </a:r>
                      <a:r>
                        <a:rPr lang="en-US" sz="3600" baseline="0" dirty="0" err="1" smtClean="0">
                          <a:latin typeface="Times New Roman" pitchFamily="18" charset="0"/>
                          <a:cs typeface="Times New Roman" pitchFamily="18" charset="0"/>
                        </a:rPr>
                        <a:t>là</a:t>
                      </a:r>
                      <a:r>
                        <a:rPr lang="en-US" sz="3600" baseline="0" dirty="0" smtClean="0">
                          <a:latin typeface="Times New Roman" pitchFamily="18" charset="0"/>
                          <a:cs typeface="Times New Roman" pitchFamily="18" charset="0"/>
                        </a:rPr>
                        <a:t> </a:t>
                      </a:r>
                      <a:r>
                        <a:rPr lang="en-US" sz="3600" baseline="0" dirty="0" err="1" smtClean="0">
                          <a:latin typeface="Times New Roman" pitchFamily="18" charset="0"/>
                          <a:cs typeface="Times New Roman" pitchFamily="18" charset="0"/>
                        </a:rPr>
                        <a:t>gì</a:t>
                      </a:r>
                      <a:r>
                        <a:rPr lang="en-US" sz="3600" baseline="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a:txBody>
                  <a:tcPr>
                    <a:solidFill>
                      <a:schemeClr val="accent6">
                        <a:lumMod val="75000"/>
                      </a:schemeClr>
                    </a:solidFill>
                  </a:tcPr>
                </a:tc>
                <a:tc>
                  <a:txBody>
                    <a:bodyPr/>
                    <a:lstStyle/>
                    <a:p>
                      <a:pPr algn="ctr"/>
                      <a:r>
                        <a:rPr lang="en-US" sz="3600" dirty="0" err="1" smtClean="0">
                          <a:latin typeface="Times New Roman" pitchFamily="18" charset="0"/>
                          <a:cs typeface="Times New Roman" pitchFamily="18" charset="0"/>
                        </a:rPr>
                        <a:t>Tác</a:t>
                      </a:r>
                      <a:r>
                        <a:rPr lang="en-US" sz="3600" baseline="0" dirty="0" smtClean="0">
                          <a:latin typeface="Times New Roman" pitchFamily="18" charset="0"/>
                          <a:cs typeface="Times New Roman" pitchFamily="18" charset="0"/>
                        </a:rPr>
                        <a:t> </a:t>
                      </a:r>
                      <a:r>
                        <a:rPr lang="en-US" sz="3600" baseline="0" dirty="0" err="1" smtClean="0">
                          <a:latin typeface="Times New Roman" pitchFamily="18" charset="0"/>
                          <a:cs typeface="Times New Roman" pitchFamily="18" charset="0"/>
                        </a:rPr>
                        <a:t>dụng</a:t>
                      </a:r>
                      <a:endParaRPr lang="en-US" sz="3600" dirty="0">
                        <a:latin typeface="Times New Roman" pitchFamily="18" charset="0"/>
                        <a:cs typeface="Times New Roman" pitchFamily="18" charset="0"/>
                      </a:endParaRPr>
                    </a:p>
                  </a:txBody>
                  <a:tcPr>
                    <a:solidFill>
                      <a:schemeClr val="accent6">
                        <a:lumMod val="75000"/>
                      </a:schemeClr>
                    </a:solidFill>
                  </a:tcPr>
                </a:tc>
                <a:extLst>
                  <a:ext uri="{0D108BD9-81ED-4DB2-BD59-A6C34878D82A}">
                    <a16:rowId xmlns="" xmlns:a16="http://schemas.microsoft.com/office/drawing/2014/main" val="10000"/>
                  </a:ext>
                </a:extLst>
              </a:tr>
              <a:tr h="1320800">
                <a:tc>
                  <a:txBody>
                    <a:bodyPr/>
                    <a:lstStyle/>
                    <a:p>
                      <a:pPr algn="l"/>
                      <a:endParaRPr lang="en-US" sz="3600" dirty="0">
                        <a:latin typeface="Times New Roman" pitchFamily="18" charset="0"/>
                        <a:cs typeface="Times New Roman" pitchFamily="18" charset="0"/>
                      </a:endParaRPr>
                    </a:p>
                  </a:txBody>
                  <a:tcPr/>
                </a:tc>
                <a:tc>
                  <a:txBody>
                    <a:bodyPr/>
                    <a:lstStyle/>
                    <a:p>
                      <a:pPr algn="ctr"/>
                      <a:endParaRPr lang="en-US" sz="3600" dirty="0">
                        <a:latin typeface="Times New Roman" pitchFamily="18" charset="0"/>
                        <a:cs typeface="Times New Roman" pitchFamily="18" charset="0"/>
                      </a:endParaRPr>
                    </a:p>
                  </a:txBody>
                  <a:tcPr/>
                </a:tc>
                <a:extLst>
                  <a:ext uri="{0D108BD9-81ED-4DB2-BD59-A6C34878D82A}">
                    <a16:rowId xmlns="" xmlns:a16="http://schemas.microsoft.com/office/drawing/2014/main" val="10001"/>
                  </a:ext>
                </a:extLst>
              </a:tr>
              <a:tr h="1320800">
                <a:tc>
                  <a:txBody>
                    <a:bodyPr/>
                    <a:lstStyle/>
                    <a:p>
                      <a:pPr algn="ctr"/>
                      <a:endParaRPr lang="en-US" sz="3600" dirty="0">
                        <a:latin typeface="Times New Roman" pitchFamily="18" charset="0"/>
                        <a:cs typeface="Times New Roman" pitchFamily="18" charset="0"/>
                      </a:endParaRPr>
                    </a:p>
                  </a:txBody>
                  <a:tcPr/>
                </a:tc>
                <a:tc>
                  <a:txBody>
                    <a:bodyPr/>
                    <a:lstStyle/>
                    <a:p>
                      <a:pPr algn="ctr"/>
                      <a:endParaRPr lang="en-US" sz="3600" dirty="0">
                        <a:latin typeface="Times New Roman" pitchFamily="18" charset="0"/>
                        <a:cs typeface="Times New Roman" pitchFamily="18" charset="0"/>
                      </a:endParaRPr>
                    </a:p>
                  </a:txBody>
                  <a:tcPr/>
                </a:tc>
                <a:extLst>
                  <a:ext uri="{0D108BD9-81ED-4DB2-BD59-A6C34878D82A}">
                    <a16:rowId xmlns="" xmlns:a16="http://schemas.microsoft.com/office/drawing/2014/main" val="10002"/>
                  </a:ext>
                </a:extLst>
              </a:tr>
            </a:tbl>
          </a:graphicData>
        </a:graphic>
      </p:graphicFrame>
      <p:sp>
        <p:nvSpPr>
          <p:cNvPr id="6" name="TextBox 5"/>
          <p:cNvSpPr txBox="1"/>
          <p:nvPr/>
        </p:nvSpPr>
        <p:spPr>
          <a:xfrm>
            <a:off x="533400" y="3352800"/>
            <a:ext cx="5029200" cy="1384995"/>
          </a:xfrm>
          <a:prstGeom prst="rect">
            <a:avLst/>
          </a:prstGeom>
          <a:noFill/>
        </p:spPr>
        <p:txBody>
          <a:bodyPr wrap="square" rtlCol="0">
            <a:spAutoFit/>
          </a:bodyPr>
          <a:lstStyle/>
          <a:p>
            <a:r>
              <a:rPr lang="en-US" altLang="zh-CN" sz="2800" b="1" dirty="0" smtClean="0">
                <a:solidFill>
                  <a:schemeClr val="accent6">
                    <a:lumMod val="75000"/>
                  </a:schemeClr>
                </a:solidFill>
                <a:latin typeface="Times New Roman" pitchFamily="18" charset="0"/>
                <a:ea typeface="SimSun" pitchFamily="2" charset="-122"/>
                <a:cs typeface="Times New Roman" pitchFamily="18" charset="0"/>
              </a:rPr>
              <a:t>a) </a:t>
            </a:r>
            <a:r>
              <a:rPr lang="en-US" altLang="zh-CN" sz="2800" b="1" dirty="0" err="1" smtClean="0">
                <a:latin typeface="Times New Roman" pitchFamily="18" charset="0"/>
                <a:ea typeface="SimSun" pitchFamily="2" charset="-122"/>
                <a:cs typeface="Times New Roman" pitchFamily="18" charset="0"/>
              </a:rPr>
              <a:t>Nguyễn</a:t>
            </a:r>
            <a:r>
              <a:rPr lang="en-US" altLang="zh-CN" sz="2800" b="1" dirty="0" smtClean="0">
                <a:latin typeface="Times New Roman" pitchFamily="18" charset="0"/>
                <a:ea typeface="SimSun" pitchFamily="2" charset="-122"/>
                <a:cs typeface="Times New Roman" pitchFamily="18" charset="0"/>
              </a:rPr>
              <a:t> Tri </a:t>
            </a:r>
            <a:r>
              <a:rPr lang="en-US" altLang="zh-CN" sz="2800" b="1" dirty="0" err="1" smtClean="0">
                <a:latin typeface="Times New Roman" pitchFamily="18" charset="0"/>
                <a:ea typeface="SimSun" pitchFamily="2" charset="-122"/>
                <a:cs typeface="Times New Roman" pitchFamily="18" charset="0"/>
              </a:rPr>
              <a:t>Phương</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là</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người</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Thừa</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Thiên</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Huế</a:t>
            </a:r>
            <a:r>
              <a:rPr lang="en-US" altLang="zh-CN" sz="2800" b="1" dirty="0" smtClean="0">
                <a:latin typeface="Times New Roman" pitchFamily="18" charset="0"/>
                <a:ea typeface="SimSun" pitchFamily="2" charset="-122"/>
                <a:cs typeface="Times New Roman" pitchFamily="18" charset="0"/>
              </a:rPr>
              <a:t>.</a:t>
            </a:r>
            <a:endParaRPr lang="en-US" sz="2800" b="1" dirty="0" smtClean="0">
              <a:latin typeface="Times New Roman" pitchFamily="18" charset="0"/>
              <a:cs typeface="Times New Roman" pitchFamily="18" charset="0"/>
            </a:endParaRPr>
          </a:p>
          <a:p>
            <a:endParaRPr lang="en-US" sz="2800" b="1" dirty="0"/>
          </a:p>
        </p:txBody>
      </p:sp>
      <p:sp>
        <p:nvSpPr>
          <p:cNvPr id="7" name="TextBox 6"/>
          <p:cNvSpPr txBox="1"/>
          <p:nvPr/>
        </p:nvSpPr>
        <p:spPr>
          <a:xfrm>
            <a:off x="6019800" y="3429000"/>
            <a:ext cx="2438400" cy="954107"/>
          </a:xfrm>
          <a:prstGeom prst="rect">
            <a:avLst/>
          </a:prstGeom>
          <a:noFill/>
        </p:spPr>
        <p:txBody>
          <a:bodyPr wrap="square" rtlCol="0">
            <a:spAutoFit/>
          </a:bodyPr>
          <a:lstStyle/>
          <a:p>
            <a:pPr algn="ctr"/>
            <a:r>
              <a:rPr lang="en-US" altLang="zh-CN" sz="2800" b="1" dirty="0" err="1" smtClean="0">
                <a:latin typeface="Times New Roman" pitchFamily="18" charset="0"/>
                <a:ea typeface="SimSun" pitchFamily="2" charset="-122"/>
                <a:cs typeface="Times New Roman" pitchFamily="18" charset="0"/>
              </a:rPr>
              <a:t>Câu</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giới</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thiệu</a:t>
            </a:r>
            <a:endParaRPr lang="en-US" altLang="zh-CN" sz="2800" b="1" dirty="0" smtClean="0">
              <a:latin typeface="Times New Roman" pitchFamily="18" charset="0"/>
              <a:ea typeface="SimSun" pitchFamily="2" charset="-122"/>
              <a:cs typeface="Times New Roman" pitchFamily="18" charset="0"/>
            </a:endParaRPr>
          </a:p>
          <a:p>
            <a:endParaRPr lang="en-US" sz="2800" b="1" dirty="0"/>
          </a:p>
        </p:txBody>
      </p:sp>
      <p:sp>
        <p:nvSpPr>
          <p:cNvPr id="8" name="TextBox 7"/>
          <p:cNvSpPr txBox="1"/>
          <p:nvPr/>
        </p:nvSpPr>
        <p:spPr>
          <a:xfrm>
            <a:off x="609600" y="4800600"/>
            <a:ext cx="5181600" cy="954107"/>
          </a:xfrm>
          <a:prstGeom prst="rect">
            <a:avLst/>
          </a:prstGeom>
          <a:noFill/>
        </p:spPr>
        <p:txBody>
          <a:bodyPr wrap="square" rtlCol="0">
            <a:spAutoFit/>
          </a:bodyPr>
          <a:lstStyle/>
          <a:p>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Cả</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hai</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ông</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đều</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không</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phải</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là</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người</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Hà</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Nội</a:t>
            </a:r>
            <a:endParaRPr lang="en-US" sz="2800" b="1" dirty="0"/>
          </a:p>
        </p:txBody>
      </p:sp>
      <p:sp>
        <p:nvSpPr>
          <p:cNvPr id="9" name="TextBox 8"/>
          <p:cNvSpPr txBox="1"/>
          <p:nvPr/>
        </p:nvSpPr>
        <p:spPr>
          <a:xfrm>
            <a:off x="6019800" y="4724400"/>
            <a:ext cx="2514600" cy="1384995"/>
          </a:xfrm>
          <a:prstGeom prst="rect">
            <a:avLst/>
          </a:prstGeom>
          <a:noFill/>
        </p:spPr>
        <p:txBody>
          <a:bodyPr wrap="square" rtlCol="0">
            <a:spAutoFit/>
          </a:bodyPr>
          <a:lstStyle/>
          <a:p>
            <a:pPr algn="ctr"/>
            <a:r>
              <a:rPr lang="en-US" altLang="zh-CN" sz="2800" b="1" dirty="0" err="1" smtClean="0">
                <a:latin typeface="Times New Roman" pitchFamily="18" charset="0"/>
                <a:ea typeface="SimSun" pitchFamily="2" charset="-122"/>
                <a:cs typeface="Times New Roman" pitchFamily="18" charset="0"/>
              </a:rPr>
              <a:t>Câu</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nêu</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nhận</a:t>
            </a:r>
            <a:r>
              <a:rPr lang="en-US" altLang="zh-CN" sz="2800" b="1" dirty="0" smtClean="0">
                <a:latin typeface="Times New Roman" pitchFamily="18" charset="0"/>
                <a:ea typeface="SimSun" pitchFamily="2" charset="-122"/>
                <a:cs typeface="Times New Roman" pitchFamily="18" charset="0"/>
              </a:rPr>
              <a:t> </a:t>
            </a:r>
            <a:r>
              <a:rPr lang="en-US" altLang="zh-CN" sz="2800" b="1" dirty="0" err="1" smtClean="0">
                <a:latin typeface="Times New Roman" pitchFamily="18" charset="0"/>
                <a:ea typeface="SimSun" pitchFamily="2" charset="-122"/>
                <a:cs typeface="Times New Roman" pitchFamily="18" charset="0"/>
              </a:rPr>
              <a:t>định</a:t>
            </a:r>
            <a:endParaRPr lang="en-US" sz="2800" b="1" dirty="0" smtClean="0">
              <a:latin typeface="Times New Roman" pitchFamily="18" charset="0"/>
              <a:cs typeface="Times New Roman" pitchFamily="18" charset="0"/>
            </a:endParaRPr>
          </a:p>
          <a:p>
            <a:pPr algn="ctr"/>
            <a:endParaRPr lang="en-US" sz="2800" b="1" dirty="0"/>
          </a:p>
        </p:txBody>
      </p:sp>
      <p:sp>
        <p:nvSpPr>
          <p:cNvPr id="12" name="TextBox 11"/>
          <p:cNvSpPr txBox="1"/>
          <p:nvPr/>
        </p:nvSpPr>
        <p:spPr>
          <a:xfrm>
            <a:off x="457200" y="381000"/>
            <a:ext cx="7696200" cy="1384995"/>
          </a:xfrm>
          <a:prstGeom prst="rect">
            <a:avLst/>
          </a:prstGeom>
          <a:noFill/>
        </p:spPr>
        <p:txBody>
          <a:bodyPr wrap="square" rtlCol="0">
            <a:spAutoFit/>
          </a:bodyPr>
          <a:lstStyle/>
          <a:p>
            <a:r>
              <a:rPr lang="en-US" sz="2800" b="1" u="sng" dirty="0" err="1" smtClean="0">
                <a:solidFill>
                  <a:srgbClr val="FF0000"/>
                </a:solidFill>
                <a:latin typeface="Times New Roman" pitchFamily="18" charset="0"/>
                <a:cs typeface="Times New Roman" pitchFamily="18" charset="0"/>
              </a:rPr>
              <a:t>Bài</a:t>
            </a:r>
            <a:r>
              <a:rPr lang="en-US" sz="2800" b="1" u="sng" dirty="0" smtClean="0">
                <a:solidFill>
                  <a:srgbClr val="FF0000"/>
                </a:solidFill>
                <a:latin typeface="Times New Roman" pitchFamily="18" charset="0"/>
                <a:cs typeface="Times New Roman" pitchFamily="18" charset="0"/>
              </a:rPr>
              <a:t> 1</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Tìm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câu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kể</a:t>
            </a:r>
            <a:r>
              <a:rPr lang="en-US" sz="2800" b="1" dirty="0" smtClean="0">
                <a:latin typeface="Times New Roman" pitchFamily="18" charset="0"/>
                <a:cs typeface="Times New Roman" pitchFamily="18" charset="0"/>
              </a:rPr>
              <a:t> </a:t>
            </a:r>
            <a:r>
              <a:rPr lang="en-US" sz="2800" b="1" i="1" dirty="0" smtClean="0">
                <a:solidFill>
                  <a:srgbClr val="FF0000"/>
                </a:solidFill>
                <a:latin typeface="Times New Roman" pitchFamily="18" charset="0"/>
                <a:cs typeface="Times New Roman" pitchFamily="18" charset="0"/>
              </a:rPr>
              <a:t>Ai </a:t>
            </a:r>
            <a:r>
              <a:rPr lang="en-US" sz="2800" b="1" i="1" dirty="0" err="1" smtClean="0">
                <a:solidFill>
                  <a:srgbClr val="FF0000"/>
                </a:solidFill>
                <a:latin typeface="Times New Roman" pitchFamily="18" charset="0"/>
                <a:cs typeface="Times New Roman" pitchFamily="18" charset="0"/>
              </a:rPr>
              <a:t>là</a:t>
            </a:r>
            <a:r>
              <a:rPr lang="en-US" sz="2800" b="1" i="1" dirty="0" smtClean="0">
                <a:solidFill>
                  <a:srgbClr val="FF0000"/>
                </a:solidFill>
                <a:latin typeface="Times New Roman" pitchFamily="18" charset="0"/>
                <a:cs typeface="Times New Roman" pitchFamily="18" charset="0"/>
              </a:rPr>
              <a:t> </a:t>
            </a:r>
            <a:r>
              <a:rPr lang="en-US" sz="2800" b="1" i="1" dirty="0" err="1" smtClean="0">
                <a:solidFill>
                  <a:srgbClr val="FF0000"/>
                </a:solidFill>
                <a:latin typeface="Times New Roman" pitchFamily="18" charset="0"/>
                <a:cs typeface="Times New Roman" pitchFamily="18" charset="0"/>
              </a:rPr>
              <a:t>gì</a:t>
            </a:r>
            <a:r>
              <a:rPr lang="en-US" sz="2800" b="1" i="1" dirty="0" smtClean="0">
                <a:solidFill>
                  <a:srgbClr val="FF0000"/>
                </a:solidFill>
                <a:latin typeface="Times New Roman" pitchFamily="18" charset="0"/>
                <a:cs typeface="Times New Roman" pitchFamily="18" charset="0"/>
              </a:rPr>
              <a:t>? </a:t>
            </a:r>
            <a:r>
              <a:rPr lang="en-US" sz="2800" b="1" dirty="0" err="1">
                <a:latin typeface="Times New Roman" pitchFamily="18" charset="0"/>
                <a:cs typeface="Times New Roman" pitchFamily="18" charset="0"/>
              </a:rPr>
              <a:t>v</a:t>
            </a:r>
            <a:r>
              <a:rPr lang="en-US" sz="2800" b="1" dirty="0" err="1" smtClean="0">
                <a:latin typeface="Times New Roman" pitchFamily="18" charset="0"/>
                <a:cs typeface="Times New Roman" pitchFamily="18" charset="0"/>
              </a:rPr>
              <a:t>à</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nêu</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dụng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của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mỗi</a:t>
            </a:r>
            <a:r>
              <a:rPr lang="en-US" sz="2800" b="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câu</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dùng</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để</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giới</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thiệu</a:t>
            </a:r>
            <a:r>
              <a:rPr lang="en-US" sz="2800" b="1" i="1" dirty="0" smtClean="0">
                <a:latin typeface="Times New Roman" pitchFamily="18" charset="0"/>
                <a:cs typeface="Times New Roman" pitchFamily="18" charset="0"/>
              </a:rPr>
              <a:t> hay </a:t>
            </a:r>
            <a:r>
              <a:rPr lang="en-US" sz="2800" b="1" i="1" dirty="0" err="1" smtClean="0">
                <a:latin typeface="Times New Roman" pitchFamily="18" charset="0"/>
                <a:cs typeface="Times New Roman" pitchFamily="18" charset="0"/>
              </a:rPr>
              <a:t>nhận</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định</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về</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sự</a:t>
            </a:r>
            <a:r>
              <a:rPr lang="en-US" sz="2800" b="1" i="1" dirty="0" smtClean="0">
                <a:latin typeface="Times New Roman" pitchFamily="18" charset="0"/>
                <a:cs typeface="Times New Roman" pitchFamily="18" charset="0"/>
              </a:rPr>
              <a:t> </a:t>
            </a:r>
            <a:r>
              <a:rPr lang="en-US" sz="2800" b="1" i="1" dirty="0" err="1" smtClean="0">
                <a:latin typeface="Times New Roman" pitchFamily="18" charset="0"/>
                <a:cs typeface="Times New Roman" pitchFamily="18" charset="0"/>
              </a:rPr>
              <a:t>vật</a:t>
            </a:r>
            <a:r>
              <a:rPr lang="en-US" sz="2800" b="1" i="1" dirty="0" smtClean="0">
                <a:latin typeface="Times New Roman" pitchFamily="18" charset="0"/>
                <a:cs typeface="Times New Roman" pitchFamily="18" charset="0"/>
              </a:rPr>
              <a:t>):</a:t>
            </a:r>
            <a:endParaRPr lang="en-US" sz="2800" b="1" i="1" dirty="0">
              <a:latin typeface="Times New Roman" pitchFamily="18" charset="0"/>
              <a:cs typeface="Times New Roman" pitchFamily="18" charset="0"/>
            </a:endParaRPr>
          </a:p>
        </p:txBody>
      </p:sp>
      <p:cxnSp>
        <p:nvCxnSpPr>
          <p:cNvPr id="13" name="Straight Connector 12"/>
          <p:cNvCxnSpPr/>
          <p:nvPr/>
        </p:nvCxnSpPr>
        <p:spPr>
          <a:xfrm>
            <a:off x="1600200" y="838200"/>
            <a:ext cx="2819400" cy="1588"/>
          </a:xfrm>
          <a:prstGeom prst="line">
            <a:avLst/>
          </a:prstGeom>
        </p:spPr>
        <p:style>
          <a:lnRef idx="2">
            <a:schemeClr val="accent4"/>
          </a:lnRef>
          <a:fillRef idx="0">
            <a:schemeClr val="accent4"/>
          </a:fillRef>
          <a:effectRef idx="1">
            <a:schemeClr val="accent4"/>
          </a:effectRef>
          <a:fontRef idx="minor">
            <a:schemeClr val="tx1"/>
          </a:fontRef>
        </p:style>
      </p:cxnSp>
      <p:cxnSp>
        <p:nvCxnSpPr>
          <p:cNvPr id="14" name="Straight Connector 13"/>
          <p:cNvCxnSpPr/>
          <p:nvPr/>
        </p:nvCxnSpPr>
        <p:spPr>
          <a:xfrm>
            <a:off x="5181600" y="838200"/>
            <a:ext cx="2438400" cy="1588"/>
          </a:xfrm>
          <a:prstGeom prst="line">
            <a:avLst/>
          </a:prstGeom>
        </p:spPr>
        <p:style>
          <a:lnRef idx="2">
            <a:schemeClr val="accent4"/>
          </a:lnRef>
          <a:fillRef idx="0">
            <a:schemeClr val="accent4"/>
          </a:fillRef>
          <a:effectRef idx="1">
            <a:schemeClr val="accent4"/>
          </a:effectRef>
          <a:fontRef idx="minor">
            <a:schemeClr val="tx1"/>
          </a:fontRef>
        </p:style>
      </p:cxnSp>
      <p:cxnSp>
        <p:nvCxnSpPr>
          <p:cNvPr id="15" name="Straight Connector 14"/>
          <p:cNvCxnSpPr/>
          <p:nvPr/>
        </p:nvCxnSpPr>
        <p:spPr>
          <a:xfrm>
            <a:off x="582304" y="1268104"/>
            <a:ext cx="1143000" cy="1588"/>
          </a:xfrm>
          <a:prstGeom prst="line">
            <a:avLst/>
          </a:prstGeom>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8"/>
          <p:cNvGrpSpPr>
            <a:grpSpLocks/>
          </p:cNvGrpSpPr>
          <p:nvPr/>
        </p:nvGrpSpPr>
        <p:grpSpPr bwMode="auto">
          <a:xfrm>
            <a:off x="457201" y="0"/>
            <a:ext cx="8318776" cy="3705225"/>
            <a:chOff x="166" y="150"/>
            <a:chExt cx="14104" cy="5836"/>
          </a:xfrm>
        </p:grpSpPr>
        <p:pic>
          <p:nvPicPr>
            <p:cNvPr id="13320" name="Picture 27" descr="suoi"/>
            <p:cNvPicPr>
              <a:picLocks noChangeAspect="1" noChangeArrowheads="1"/>
            </p:cNvPicPr>
            <p:nvPr/>
          </p:nvPicPr>
          <p:blipFill>
            <a:blip r:embed="rId2"/>
            <a:srcRect l="2942" b="57025"/>
            <a:stretch>
              <a:fillRect/>
            </a:stretch>
          </p:blipFill>
          <p:spPr bwMode="auto">
            <a:xfrm>
              <a:off x="166" y="150"/>
              <a:ext cx="14068" cy="5836"/>
            </a:xfrm>
            <a:prstGeom prst="rect">
              <a:avLst/>
            </a:prstGeom>
            <a:noFill/>
            <a:ln w="9525">
              <a:noFill/>
              <a:miter lim="800000"/>
              <a:headEnd/>
              <a:tailEnd/>
            </a:ln>
          </p:spPr>
        </p:pic>
        <p:sp>
          <p:nvSpPr>
            <p:cNvPr id="17" name="Rectangle 16">
              <a:hlinkClick r:id="rId3" action="ppaction://hlinkfile"/>
            </p:cNvPr>
            <p:cNvSpPr/>
            <p:nvPr/>
          </p:nvSpPr>
          <p:spPr>
            <a:xfrm>
              <a:off x="7530" y="4951"/>
              <a:ext cx="6740" cy="960"/>
            </a:xfrm>
            <a:prstGeom prst="rect">
              <a:avLst/>
            </a:prstGeom>
            <a:solidFill>
              <a:srgbClr val="FFFFC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zh-CN" sz="2400" b="1" dirty="0" err="1">
                  <a:solidFill>
                    <a:schemeClr val="tx1"/>
                  </a:solidFill>
                  <a:latin typeface="Times New Roman" panose="02020603050405020304" pitchFamily="18" charset="0"/>
                  <a:ea typeface="SimSun" panose="02010600030101010101" pitchFamily="2" charset="-122"/>
                </a:rPr>
                <a:t>Nguyễn</a:t>
              </a:r>
              <a:r>
                <a:rPr lang="en-US" altLang="zh-CN" sz="2400" b="1" dirty="0">
                  <a:solidFill>
                    <a:schemeClr val="tx1"/>
                  </a:solidFill>
                  <a:latin typeface="Times New Roman" panose="02020603050405020304" pitchFamily="18" charset="0"/>
                  <a:ea typeface="SimSun" panose="02010600030101010101" pitchFamily="2" charset="-122"/>
                </a:rPr>
                <a:t> Tri </a:t>
              </a:r>
              <a:r>
                <a:rPr lang="en-US" altLang="zh-CN" sz="2400" b="1" dirty="0" err="1">
                  <a:solidFill>
                    <a:schemeClr val="tx1"/>
                  </a:solidFill>
                  <a:latin typeface="Times New Roman" panose="02020603050405020304" pitchFamily="18" charset="0"/>
                  <a:ea typeface="SimSun" panose="02010600030101010101" pitchFamily="2" charset="-122"/>
                </a:rPr>
                <a:t>Phương</a:t>
              </a:r>
              <a:endParaRPr lang="en-US" altLang="zh-CN" sz="2400" b="1" dirty="0">
                <a:solidFill>
                  <a:schemeClr val="tx1"/>
                </a:solidFill>
                <a:latin typeface="Times New Roman" panose="02020603050405020304" pitchFamily="18" charset="0"/>
                <a:ea typeface="SimSun" panose="02010600030101010101" pitchFamily="2" charset="-122"/>
              </a:endParaRPr>
            </a:p>
          </p:txBody>
        </p:sp>
        <p:sp>
          <p:nvSpPr>
            <p:cNvPr id="18" name="Rectangle 17">
              <a:hlinkClick r:id="rId4" action="ppaction://hlinkfile"/>
            </p:cNvPr>
            <p:cNvSpPr/>
            <p:nvPr/>
          </p:nvSpPr>
          <p:spPr>
            <a:xfrm>
              <a:off x="601" y="5026"/>
              <a:ext cx="6360" cy="960"/>
            </a:xfrm>
            <a:prstGeom prst="rect">
              <a:avLst/>
            </a:prstGeom>
            <a:solidFill>
              <a:srgbClr val="FFFFC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zh-CN" sz="2400" b="1">
                  <a:solidFill>
                    <a:schemeClr val="tx1"/>
                  </a:solidFill>
                  <a:latin typeface="Times New Roman" panose="02020603050405020304" pitchFamily="18" charset="0"/>
                  <a:ea typeface="SimSun" panose="02010600030101010101" pitchFamily="2" charset="-122"/>
                </a:rPr>
                <a:t>Hoàng Diệu</a:t>
              </a:r>
            </a:p>
          </p:txBody>
        </p:sp>
      </p:grpSp>
      <p:sp>
        <p:nvSpPr>
          <p:cNvPr id="11" name="Rectangle 10"/>
          <p:cNvSpPr/>
          <p:nvPr/>
        </p:nvSpPr>
        <p:spPr>
          <a:xfrm>
            <a:off x="4953000" y="3664087"/>
            <a:ext cx="3962400" cy="3139321"/>
          </a:xfrm>
          <a:prstGeom prst="rect">
            <a:avLst/>
          </a:prstGeom>
        </p:spPr>
        <p:txBody>
          <a:bodyPr wrap="square">
            <a:spAutoFit/>
          </a:bodyPr>
          <a:lstStyle/>
          <a:p>
            <a:pPr algn="just"/>
            <a:r>
              <a:rPr lang="en-US" sz="2200" b="1" dirty="0" smtClean="0"/>
              <a:t> </a:t>
            </a:r>
            <a:r>
              <a:rPr lang="vi-VN" sz="2200" b="1" dirty="0" smtClean="0"/>
              <a:t>Nguyễn </a:t>
            </a:r>
            <a:r>
              <a:rPr lang="vi-VN" sz="2200" b="1" dirty="0"/>
              <a:t>Tri Phương (1800-1873) là một đại danh thần Việt </a:t>
            </a:r>
            <a:r>
              <a:rPr lang="vi-VN" sz="2200" b="1" dirty="0" smtClean="0"/>
              <a:t>Nam</a:t>
            </a:r>
            <a:r>
              <a:rPr lang="en-US" sz="2200" b="1" dirty="0" smtClean="0"/>
              <a:t> </a:t>
            </a:r>
            <a:r>
              <a:rPr lang="vi-VN" sz="2200" b="1" dirty="0" smtClean="0"/>
              <a:t>thời</a:t>
            </a:r>
            <a:r>
              <a:rPr lang="en-US" sz="2200" b="1" dirty="0" smtClean="0"/>
              <a:t> </a:t>
            </a:r>
            <a:r>
              <a:rPr lang="vi-VN" sz="2200" b="1" dirty="0" smtClean="0"/>
              <a:t>nhà</a:t>
            </a:r>
            <a:r>
              <a:rPr lang="vi-VN" sz="2200" b="1" dirty="0"/>
              <a:t> </a:t>
            </a:r>
            <a:r>
              <a:rPr lang="vi-VN" sz="2200" b="1" dirty="0" smtClean="0"/>
              <a:t>Nguyễn</a:t>
            </a:r>
            <a:r>
              <a:rPr lang="vi-VN" sz="2200" b="1" dirty="0"/>
              <a:t>. Ông là vị Tổng chỉ </a:t>
            </a:r>
            <a:r>
              <a:rPr lang="vi-VN" sz="2200" b="1" dirty="0" smtClean="0"/>
              <a:t>huy</a:t>
            </a:r>
            <a:r>
              <a:rPr lang="en-US" sz="2200" b="1" dirty="0" smtClean="0"/>
              <a:t> </a:t>
            </a:r>
            <a:r>
              <a:rPr lang="vi-VN" sz="2200" b="1" dirty="0" smtClean="0"/>
              <a:t>quân đội</a:t>
            </a:r>
            <a:r>
              <a:rPr lang="en-US" sz="2200" b="1" dirty="0" smtClean="0"/>
              <a:t> </a:t>
            </a:r>
            <a:r>
              <a:rPr lang="vi-VN" sz="2200" b="1" dirty="0" smtClean="0"/>
              <a:t>triều</a:t>
            </a:r>
            <a:r>
              <a:rPr lang="en-US" sz="2200" b="1" dirty="0" smtClean="0"/>
              <a:t> </a:t>
            </a:r>
            <a:r>
              <a:rPr lang="vi-VN" sz="2200" b="1" dirty="0" smtClean="0"/>
              <a:t>đình</a:t>
            </a:r>
            <a:r>
              <a:rPr lang="en-US" sz="2200" b="1" dirty="0" smtClean="0"/>
              <a:t> </a:t>
            </a:r>
            <a:r>
              <a:rPr lang="vi-VN" sz="2200" b="1" dirty="0" smtClean="0"/>
              <a:t>nhà</a:t>
            </a:r>
            <a:r>
              <a:rPr lang="vi-VN" sz="2200" b="1" dirty="0"/>
              <a:t> </a:t>
            </a:r>
            <a:r>
              <a:rPr lang="vi-VN" sz="2200" b="1" dirty="0" smtClean="0"/>
              <a:t>Nguyễn</a:t>
            </a:r>
            <a:endParaRPr lang="en-US" sz="2200" b="1" dirty="0" smtClean="0"/>
          </a:p>
          <a:p>
            <a:pPr algn="just"/>
            <a:r>
              <a:rPr lang="vi-VN" sz="2200" b="1" dirty="0" smtClean="0"/>
              <a:t>chống </a:t>
            </a:r>
            <a:r>
              <a:rPr lang="vi-VN" sz="2200" b="1" dirty="0"/>
              <a:t>lại quân Pháp xâm lược lần lượt ở các mặt trận Đà Nẵng (1858), Gia Định (1861) và Hà Nội (1873).</a:t>
            </a:r>
            <a:endParaRPr lang="en-US" sz="2200" b="1" dirty="0"/>
          </a:p>
        </p:txBody>
      </p:sp>
      <p:sp>
        <p:nvSpPr>
          <p:cNvPr id="12" name="Rectangle 11"/>
          <p:cNvSpPr/>
          <p:nvPr/>
        </p:nvSpPr>
        <p:spPr>
          <a:xfrm>
            <a:off x="228600" y="3962400"/>
            <a:ext cx="4343400" cy="2677656"/>
          </a:xfrm>
          <a:prstGeom prst="rect">
            <a:avLst/>
          </a:prstGeom>
        </p:spPr>
        <p:txBody>
          <a:bodyPr wrap="square">
            <a:spAutoFit/>
          </a:bodyPr>
          <a:lstStyle/>
          <a:p>
            <a:pPr algn="just"/>
            <a:r>
              <a:rPr lang="vi-VN" sz="2800" b="1" dirty="0">
                <a:latin typeface="+mj-lt"/>
              </a:rPr>
              <a:t>Hoàng Diệu </a:t>
            </a:r>
            <a:r>
              <a:rPr lang="vi-VN" sz="2800" b="1" dirty="0" smtClean="0">
                <a:latin typeface="+mj-lt"/>
              </a:rPr>
              <a:t> </a:t>
            </a:r>
            <a:r>
              <a:rPr lang="en-US" sz="2800" b="1" dirty="0" smtClean="0">
                <a:latin typeface="+mj-lt"/>
              </a:rPr>
              <a:t>(1829- 1882). </a:t>
            </a:r>
            <a:r>
              <a:rPr lang="en-US" sz="2800" b="1" dirty="0" err="1" smtClean="0">
                <a:latin typeface="+mj-lt"/>
              </a:rPr>
              <a:t>Ông</a:t>
            </a:r>
            <a:r>
              <a:rPr lang="en-US" sz="2800" b="1" dirty="0" smtClean="0">
                <a:latin typeface="+mj-lt"/>
              </a:rPr>
              <a:t> </a:t>
            </a:r>
            <a:r>
              <a:rPr lang="en-US" sz="2800" b="1" dirty="0" err="1" smtClean="0">
                <a:latin typeface="+mj-lt"/>
              </a:rPr>
              <a:t>là</a:t>
            </a:r>
            <a:r>
              <a:rPr lang="en-US" sz="2800" b="1" dirty="0" smtClean="0">
                <a:latin typeface="+mj-lt"/>
              </a:rPr>
              <a:t> </a:t>
            </a:r>
            <a:r>
              <a:rPr lang="en-US" sz="2800" b="1" dirty="0" err="1" smtClean="0">
                <a:latin typeface="+mj-lt"/>
              </a:rPr>
              <a:t>một</a:t>
            </a:r>
            <a:r>
              <a:rPr lang="en-US" sz="2800" b="1" dirty="0" smtClean="0">
                <a:latin typeface="+mj-lt"/>
              </a:rPr>
              <a:t> </a:t>
            </a:r>
            <a:r>
              <a:rPr lang="en-US" sz="2800" b="1" dirty="0" err="1" smtClean="0">
                <a:latin typeface="+mj-lt"/>
              </a:rPr>
              <a:t>quan</a:t>
            </a:r>
            <a:r>
              <a:rPr lang="en-US" sz="2800" b="1" dirty="0" smtClean="0">
                <a:latin typeface="+mj-lt"/>
              </a:rPr>
              <a:t> </a:t>
            </a:r>
            <a:r>
              <a:rPr lang="en-US" sz="2800" b="1" dirty="0" err="1" smtClean="0">
                <a:latin typeface="+mj-lt"/>
              </a:rPr>
              <a:t>nhà</a:t>
            </a:r>
            <a:r>
              <a:rPr lang="en-US" sz="2800" b="1" dirty="0" smtClean="0">
                <a:latin typeface="+mj-lt"/>
              </a:rPr>
              <a:t> </a:t>
            </a:r>
            <a:r>
              <a:rPr lang="en-US" sz="2800" b="1" dirty="0" err="1" smtClean="0">
                <a:latin typeface="+mj-lt"/>
              </a:rPr>
              <a:t>Nguyễn</a:t>
            </a:r>
            <a:r>
              <a:rPr lang="en-US" sz="2800" b="1" dirty="0" smtClean="0">
                <a:latin typeface="+mj-lt"/>
              </a:rPr>
              <a:t> </a:t>
            </a:r>
            <a:r>
              <a:rPr lang="en-US" sz="2800" b="1" dirty="0" err="1" smtClean="0">
                <a:latin typeface="+mj-lt"/>
              </a:rPr>
              <a:t>trong</a:t>
            </a:r>
            <a:r>
              <a:rPr lang="en-US" sz="2800" b="1" dirty="0" smtClean="0">
                <a:latin typeface="+mj-lt"/>
              </a:rPr>
              <a:t> </a:t>
            </a:r>
            <a:r>
              <a:rPr lang="en-US" sz="2800" b="1" dirty="0" err="1" smtClean="0">
                <a:latin typeface="+mj-lt"/>
              </a:rPr>
              <a:t>lịch</a:t>
            </a:r>
            <a:r>
              <a:rPr lang="en-US" sz="2800" b="1" dirty="0" smtClean="0">
                <a:latin typeface="+mj-lt"/>
              </a:rPr>
              <a:t> </a:t>
            </a:r>
            <a:r>
              <a:rPr lang="en-US" sz="2800" b="1" dirty="0" err="1" smtClean="0">
                <a:latin typeface="+mj-lt"/>
              </a:rPr>
              <a:t>sử</a:t>
            </a:r>
            <a:r>
              <a:rPr lang="en-US" sz="2800" b="1" dirty="0" smtClean="0">
                <a:latin typeface="+mj-lt"/>
              </a:rPr>
              <a:t> </a:t>
            </a:r>
            <a:r>
              <a:rPr lang="en-US" sz="2800" b="1" dirty="0" err="1" smtClean="0">
                <a:latin typeface="+mj-lt"/>
              </a:rPr>
              <a:t>Việt</a:t>
            </a:r>
            <a:r>
              <a:rPr lang="en-US" sz="2800" b="1" dirty="0" smtClean="0">
                <a:latin typeface="+mj-lt"/>
              </a:rPr>
              <a:t> </a:t>
            </a:r>
            <a:r>
              <a:rPr lang="en-US" sz="2800" b="1" dirty="0" err="1" smtClean="0">
                <a:latin typeface="+mj-lt"/>
              </a:rPr>
              <a:t>nam</a:t>
            </a:r>
            <a:r>
              <a:rPr lang="en-US" sz="2800" b="1" dirty="0" smtClean="0">
                <a:latin typeface="+mj-lt"/>
              </a:rPr>
              <a:t>, </a:t>
            </a:r>
            <a:r>
              <a:rPr lang="en-US" sz="2800" b="1" dirty="0" err="1" smtClean="0">
                <a:latin typeface="+mj-lt"/>
              </a:rPr>
              <a:t>người</a:t>
            </a:r>
            <a:r>
              <a:rPr lang="en-US" sz="2800" b="1" dirty="0" smtClean="0">
                <a:latin typeface="+mj-lt"/>
              </a:rPr>
              <a:t> </a:t>
            </a:r>
            <a:r>
              <a:rPr lang="en-US" sz="2800" b="1" dirty="0" err="1" smtClean="0">
                <a:latin typeface="+mj-lt"/>
              </a:rPr>
              <a:t>đã</a:t>
            </a:r>
            <a:r>
              <a:rPr lang="en-US" sz="2800" b="1" dirty="0" smtClean="0">
                <a:latin typeface="+mj-lt"/>
              </a:rPr>
              <a:t> </a:t>
            </a:r>
            <a:r>
              <a:rPr lang="en-US" sz="2800" b="1" dirty="0" err="1" smtClean="0">
                <a:latin typeface="+mj-lt"/>
              </a:rPr>
              <a:t>quyết</a:t>
            </a:r>
            <a:r>
              <a:rPr lang="en-US" sz="2800" b="1" dirty="0" smtClean="0">
                <a:latin typeface="+mj-lt"/>
              </a:rPr>
              <a:t> </a:t>
            </a:r>
            <a:r>
              <a:rPr lang="en-US" sz="2800" b="1" dirty="0" err="1" smtClean="0">
                <a:latin typeface="+mj-lt"/>
              </a:rPr>
              <a:t>tử</a:t>
            </a:r>
            <a:r>
              <a:rPr lang="en-US" sz="2800" b="1" dirty="0" smtClean="0">
                <a:latin typeface="+mj-lt"/>
              </a:rPr>
              <a:t> </a:t>
            </a:r>
            <a:r>
              <a:rPr lang="en-US" sz="2800" b="1" dirty="0" err="1" smtClean="0">
                <a:latin typeface="+mj-lt"/>
              </a:rPr>
              <a:t>bảo</a:t>
            </a:r>
            <a:r>
              <a:rPr lang="en-US" sz="2800" b="1" dirty="0" smtClean="0">
                <a:latin typeface="+mj-lt"/>
              </a:rPr>
              <a:t> </a:t>
            </a:r>
            <a:r>
              <a:rPr lang="en-US" sz="2800" b="1" dirty="0" err="1" smtClean="0">
                <a:latin typeface="+mj-lt"/>
              </a:rPr>
              <a:t>vệ</a:t>
            </a:r>
            <a:r>
              <a:rPr lang="en-US" sz="2800" b="1" dirty="0" smtClean="0">
                <a:latin typeface="+mj-lt"/>
              </a:rPr>
              <a:t> </a:t>
            </a:r>
            <a:r>
              <a:rPr lang="en-US" sz="2800" b="1" dirty="0" err="1" smtClean="0">
                <a:latin typeface="+mj-lt"/>
              </a:rPr>
              <a:t>thành</a:t>
            </a:r>
            <a:r>
              <a:rPr lang="en-US" sz="2800" b="1" dirty="0" smtClean="0">
                <a:latin typeface="+mj-lt"/>
              </a:rPr>
              <a:t> </a:t>
            </a:r>
            <a:r>
              <a:rPr lang="en-US" sz="2800" b="1" dirty="0" err="1" smtClean="0">
                <a:latin typeface="+mj-lt"/>
              </a:rPr>
              <a:t>Hà</a:t>
            </a:r>
            <a:r>
              <a:rPr lang="en-US" sz="2800" b="1" dirty="0" smtClean="0">
                <a:latin typeface="+mj-lt"/>
              </a:rPr>
              <a:t> </a:t>
            </a:r>
            <a:r>
              <a:rPr lang="en-US" sz="2800" b="1" dirty="0" err="1" smtClean="0">
                <a:latin typeface="+mj-lt"/>
              </a:rPr>
              <a:t>Nội</a:t>
            </a:r>
            <a:r>
              <a:rPr lang="en-US" sz="2800" b="1" dirty="0" smtClean="0">
                <a:latin typeface="+mj-lt"/>
              </a:rPr>
              <a:t> </a:t>
            </a:r>
            <a:r>
              <a:rPr lang="en-US" sz="2800" b="1" dirty="0" err="1" smtClean="0">
                <a:latin typeface="+mj-lt"/>
              </a:rPr>
              <a:t>khi</a:t>
            </a:r>
            <a:r>
              <a:rPr lang="en-US" sz="2800" b="1" dirty="0" smtClean="0">
                <a:latin typeface="+mj-lt"/>
              </a:rPr>
              <a:t> </a:t>
            </a:r>
            <a:r>
              <a:rPr lang="en-US" sz="2800" b="1" dirty="0" err="1" smtClean="0">
                <a:latin typeface="+mj-lt"/>
              </a:rPr>
              <a:t>Pháp</a:t>
            </a:r>
            <a:r>
              <a:rPr lang="en-US" sz="2800" b="1" dirty="0" smtClean="0">
                <a:latin typeface="+mj-lt"/>
              </a:rPr>
              <a:t> </a:t>
            </a:r>
            <a:r>
              <a:rPr lang="en-US" sz="2800" b="1" dirty="0" err="1" smtClean="0">
                <a:latin typeface="+mj-lt"/>
              </a:rPr>
              <a:t>tấn</a:t>
            </a:r>
            <a:r>
              <a:rPr lang="en-US" sz="2800" b="1" dirty="0" smtClean="0">
                <a:latin typeface="+mj-lt"/>
              </a:rPr>
              <a:t> </a:t>
            </a:r>
            <a:r>
              <a:rPr lang="en-US" sz="2800" b="1" dirty="0" err="1" smtClean="0">
                <a:latin typeface="+mj-lt"/>
              </a:rPr>
              <a:t>công</a:t>
            </a:r>
            <a:r>
              <a:rPr lang="en-US" sz="2800" b="1" dirty="0" smtClean="0">
                <a:latin typeface="+mj-lt"/>
              </a:rPr>
              <a:t> </a:t>
            </a:r>
            <a:r>
              <a:rPr lang="en-US" sz="2800" b="1" dirty="0" err="1" smtClean="0">
                <a:latin typeface="+mj-lt"/>
              </a:rPr>
              <a:t>năm</a:t>
            </a:r>
            <a:r>
              <a:rPr lang="en-US" sz="2800" b="1" dirty="0" smtClean="0">
                <a:latin typeface="+mj-lt"/>
              </a:rPr>
              <a:t> 1882. </a:t>
            </a:r>
            <a:endParaRPr lang="en-US" sz="2800" b="1"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2362200"/>
          <a:ext cx="8229600" cy="4038600"/>
        </p:xfrm>
        <a:graphic>
          <a:graphicData uri="http://schemas.openxmlformats.org/drawingml/2006/table">
            <a:tbl>
              <a:tblPr firstRow="1" bandRow="1">
                <a:tableStyleId>{5C22544A-7EE6-4342-B048-85BDC9FD1C3A}</a:tableStyleId>
              </a:tblPr>
              <a:tblGrid>
                <a:gridCol w="5410200">
                  <a:extLst>
                    <a:ext uri="{9D8B030D-6E8A-4147-A177-3AD203B41FA5}">
                      <a16:colId xmlns="" xmlns:a16="http://schemas.microsoft.com/office/drawing/2014/main" val="20000"/>
                    </a:ext>
                  </a:extLst>
                </a:gridCol>
                <a:gridCol w="2819400">
                  <a:extLst>
                    <a:ext uri="{9D8B030D-6E8A-4147-A177-3AD203B41FA5}">
                      <a16:colId xmlns="" xmlns:a16="http://schemas.microsoft.com/office/drawing/2014/main" val="20001"/>
                    </a:ext>
                  </a:extLst>
                </a:gridCol>
              </a:tblGrid>
              <a:tr h="1346200">
                <a:tc>
                  <a:txBody>
                    <a:bodyPr/>
                    <a:lstStyle/>
                    <a:p>
                      <a:pPr algn="ctr"/>
                      <a:r>
                        <a:rPr lang="en-US" sz="3200" dirty="0" err="1" smtClean="0">
                          <a:latin typeface="Times New Roman" pitchFamily="18" charset="0"/>
                          <a:cs typeface="Times New Roman" pitchFamily="18" charset="0"/>
                        </a:rPr>
                        <a:t>Câu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kể</a:t>
                      </a:r>
                      <a:r>
                        <a:rPr lang="en-US" sz="3200" baseline="0" dirty="0" smtClean="0">
                          <a:latin typeface="Times New Roman" pitchFamily="18" charset="0"/>
                          <a:cs typeface="Times New Roman" pitchFamily="18" charset="0"/>
                        </a:rPr>
                        <a:t> Ai  </a:t>
                      </a:r>
                      <a:r>
                        <a:rPr lang="en-US" sz="3200" baseline="0" dirty="0" err="1" smtClean="0">
                          <a:latin typeface="Times New Roman" pitchFamily="18" charset="0"/>
                          <a:cs typeface="Times New Roman" pitchFamily="18" charset="0"/>
                        </a:rPr>
                        <a:t>là</a:t>
                      </a:r>
                      <a:r>
                        <a:rPr lang="en-US" sz="3200" baseline="0" dirty="0" smtClean="0">
                          <a:latin typeface="Times New Roman" pitchFamily="18" charset="0"/>
                          <a:cs typeface="Times New Roman" pitchFamily="18" charset="0"/>
                        </a:rPr>
                        <a:t> </a:t>
                      </a:r>
                      <a:r>
                        <a:rPr lang="en-US" sz="3200" baseline="0" dirty="0" err="1" smtClean="0">
                          <a:latin typeface="Times New Roman" pitchFamily="18" charset="0"/>
                          <a:cs typeface="Times New Roman" pitchFamily="18" charset="0"/>
                        </a:rPr>
                        <a:t>gì</a:t>
                      </a:r>
                      <a:r>
                        <a:rPr lang="en-US" sz="3200" baseline="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txBody>
                  <a:tcPr>
                    <a:solidFill>
                      <a:schemeClr val="accent6">
                        <a:lumMod val="75000"/>
                      </a:schemeClr>
                    </a:solidFill>
                  </a:tcPr>
                </a:tc>
                <a:tc>
                  <a:txBody>
                    <a:bodyPr/>
                    <a:lstStyle/>
                    <a:p>
                      <a:pPr algn="ctr"/>
                      <a:r>
                        <a:rPr lang="en-US" sz="3200" dirty="0" err="1" smtClean="0">
                          <a:latin typeface="Times New Roman" pitchFamily="18" charset="0"/>
                          <a:cs typeface="Times New Roman" pitchFamily="18" charset="0"/>
                        </a:rPr>
                        <a:t>Tác</a:t>
                      </a:r>
                      <a:r>
                        <a:rPr lang="en-US" sz="3200" baseline="0" dirty="0" smtClean="0">
                          <a:latin typeface="Times New Roman" pitchFamily="18" charset="0"/>
                          <a:cs typeface="Times New Roman" pitchFamily="18" charset="0"/>
                        </a:rPr>
                        <a:t> </a:t>
                      </a:r>
                      <a:r>
                        <a:rPr lang="en-US" sz="3200" baseline="0" dirty="0" err="1" smtClean="0">
                          <a:latin typeface="Times New Roman" pitchFamily="18" charset="0"/>
                          <a:cs typeface="Times New Roman" pitchFamily="18" charset="0"/>
                        </a:rPr>
                        <a:t>dụng</a:t>
                      </a:r>
                      <a:endParaRPr lang="en-US" sz="3200" dirty="0">
                        <a:latin typeface="Times New Roman" pitchFamily="18" charset="0"/>
                        <a:cs typeface="Times New Roman" pitchFamily="18" charset="0"/>
                      </a:endParaRPr>
                    </a:p>
                  </a:txBody>
                  <a:tcPr>
                    <a:solidFill>
                      <a:schemeClr val="accent6">
                        <a:lumMod val="75000"/>
                      </a:schemeClr>
                    </a:solidFill>
                  </a:tcPr>
                </a:tc>
                <a:extLst>
                  <a:ext uri="{0D108BD9-81ED-4DB2-BD59-A6C34878D82A}">
                    <a16:rowId xmlns="" xmlns:a16="http://schemas.microsoft.com/office/drawing/2014/main" val="10000"/>
                  </a:ext>
                </a:extLst>
              </a:tr>
              <a:tr h="1346200">
                <a:tc>
                  <a:txBody>
                    <a:bodyPr/>
                    <a:lstStyle/>
                    <a:p>
                      <a:pPr algn="l"/>
                      <a:endParaRPr lang="en-US" sz="3200" dirty="0">
                        <a:latin typeface="Times New Roman" pitchFamily="18" charset="0"/>
                        <a:cs typeface="Times New Roman" pitchFamily="18" charset="0"/>
                      </a:endParaRPr>
                    </a:p>
                  </a:txBody>
                  <a:tcPr/>
                </a:tc>
                <a:tc>
                  <a:txBody>
                    <a:bodyPr/>
                    <a:lstStyle/>
                    <a:p>
                      <a:pPr algn="ctr"/>
                      <a:endParaRPr lang="en-US" sz="3200" dirty="0">
                        <a:latin typeface="Times New Roman" pitchFamily="18" charset="0"/>
                        <a:cs typeface="Times New Roman" pitchFamily="18" charset="0"/>
                      </a:endParaRPr>
                    </a:p>
                  </a:txBody>
                  <a:tcPr/>
                </a:tc>
                <a:extLst>
                  <a:ext uri="{0D108BD9-81ED-4DB2-BD59-A6C34878D82A}">
                    <a16:rowId xmlns="" xmlns:a16="http://schemas.microsoft.com/office/drawing/2014/main" val="10001"/>
                  </a:ext>
                </a:extLst>
              </a:tr>
              <a:tr h="1346200">
                <a:tc>
                  <a:txBody>
                    <a:bodyPr/>
                    <a:lstStyle/>
                    <a:p>
                      <a:pPr algn="ctr"/>
                      <a:endParaRPr lang="en-US" sz="3200" dirty="0">
                        <a:latin typeface="Times New Roman" pitchFamily="18" charset="0"/>
                        <a:cs typeface="Times New Roman" pitchFamily="18" charset="0"/>
                      </a:endParaRPr>
                    </a:p>
                  </a:txBody>
                  <a:tcPr/>
                </a:tc>
                <a:tc>
                  <a:txBody>
                    <a:bodyPr/>
                    <a:lstStyle/>
                    <a:p>
                      <a:pPr algn="ctr"/>
                      <a:endParaRPr lang="en-US" sz="3200" dirty="0">
                        <a:latin typeface="Times New Roman" pitchFamily="18" charset="0"/>
                        <a:cs typeface="Times New Roman" pitchFamily="18" charset="0"/>
                      </a:endParaRPr>
                    </a:p>
                  </a:txBody>
                  <a:tcPr/>
                </a:tc>
                <a:extLst>
                  <a:ext uri="{0D108BD9-81ED-4DB2-BD59-A6C34878D82A}">
                    <a16:rowId xmlns="" xmlns:a16="http://schemas.microsoft.com/office/drawing/2014/main" val="10002"/>
                  </a:ext>
                </a:extLst>
              </a:tr>
            </a:tbl>
          </a:graphicData>
        </a:graphic>
      </p:graphicFrame>
      <p:sp>
        <p:nvSpPr>
          <p:cNvPr id="6" name="TextBox 5"/>
          <p:cNvSpPr txBox="1"/>
          <p:nvPr/>
        </p:nvSpPr>
        <p:spPr>
          <a:xfrm>
            <a:off x="457200" y="3886200"/>
            <a:ext cx="5029200" cy="1569660"/>
          </a:xfrm>
          <a:prstGeom prst="rect">
            <a:avLst/>
          </a:prstGeom>
          <a:noFill/>
        </p:spPr>
        <p:txBody>
          <a:bodyPr wrap="square" rtlCol="0">
            <a:spAutoFit/>
          </a:bodyPr>
          <a:lstStyle/>
          <a:p>
            <a:r>
              <a:rPr lang="en-US" altLang="zh-CN" sz="3200" b="1" dirty="0" smtClean="0">
                <a:solidFill>
                  <a:schemeClr val="accent6">
                    <a:lumMod val="75000"/>
                  </a:schemeClr>
                </a:solidFill>
                <a:latin typeface="Times New Roman" pitchFamily="18" charset="0"/>
                <a:ea typeface="SimSun" pitchFamily="2" charset="-122"/>
                <a:cs typeface="Times New Roman" pitchFamily="18" charset="0"/>
              </a:rPr>
              <a:t>b) </a:t>
            </a:r>
            <a:r>
              <a:rPr lang="en-US" altLang="zh-CN" sz="3200" b="1" dirty="0" err="1" smtClean="0">
                <a:latin typeface="Times New Roman" pitchFamily="18" charset="0"/>
                <a:ea typeface="SimSun" pitchFamily="2" charset="-122"/>
                <a:cs typeface="Times New Roman" pitchFamily="18" charset="0"/>
              </a:rPr>
              <a:t>Ông</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Năm</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là</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dân</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ngụ</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cư</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của</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làng</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này</a:t>
            </a:r>
            <a:r>
              <a:rPr lang="en-US" altLang="zh-CN" sz="3200" b="1" dirty="0" smtClean="0">
                <a:latin typeface="Times New Roman" pitchFamily="18" charset="0"/>
                <a:ea typeface="SimSun" pitchFamily="2" charset="-122"/>
                <a:cs typeface="Times New Roman" pitchFamily="18" charset="0"/>
              </a:rPr>
              <a:t>.</a:t>
            </a:r>
            <a:endParaRPr lang="en-US" sz="3200" b="1" dirty="0" smtClean="0">
              <a:latin typeface="Times New Roman" pitchFamily="18" charset="0"/>
              <a:cs typeface="Times New Roman" pitchFamily="18" charset="0"/>
            </a:endParaRPr>
          </a:p>
          <a:p>
            <a:endParaRPr lang="en-US" sz="3200" b="1" dirty="0"/>
          </a:p>
        </p:txBody>
      </p:sp>
      <p:sp>
        <p:nvSpPr>
          <p:cNvPr id="7" name="TextBox 6"/>
          <p:cNvSpPr txBox="1"/>
          <p:nvPr/>
        </p:nvSpPr>
        <p:spPr>
          <a:xfrm>
            <a:off x="5867400" y="3962400"/>
            <a:ext cx="2590800" cy="1569660"/>
          </a:xfrm>
          <a:prstGeom prst="rect">
            <a:avLst/>
          </a:prstGeom>
          <a:noFill/>
        </p:spPr>
        <p:txBody>
          <a:bodyPr wrap="square" rtlCol="0">
            <a:spAutoFit/>
          </a:bodyPr>
          <a:lstStyle/>
          <a:p>
            <a:pPr algn="ct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Câu</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giới</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thiệu</a:t>
            </a:r>
            <a:endParaRPr lang="en-US" altLang="zh-CN" sz="3200" b="1" dirty="0" smtClean="0">
              <a:latin typeface="Times New Roman" pitchFamily="18" charset="0"/>
              <a:ea typeface="SimSun" pitchFamily="2" charset="-122"/>
              <a:cs typeface="Times New Roman" pitchFamily="18" charset="0"/>
            </a:endParaRPr>
          </a:p>
          <a:p>
            <a:pPr algn="ctr"/>
            <a:endParaRPr lang="en-US" sz="3200" b="1" dirty="0"/>
          </a:p>
        </p:txBody>
      </p:sp>
      <p:sp>
        <p:nvSpPr>
          <p:cNvPr id="8" name="Rectangle 25"/>
          <p:cNvSpPr>
            <a:spLocks noChangeArrowheads="1"/>
          </p:cNvSpPr>
          <p:nvPr/>
        </p:nvSpPr>
        <p:spPr bwMode="auto">
          <a:xfrm>
            <a:off x="533400" y="381001"/>
            <a:ext cx="8305800" cy="2031325"/>
          </a:xfrm>
          <a:prstGeom prst="rect">
            <a:avLst/>
          </a:prstGeom>
          <a:noFill/>
          <a:ln w="9525">
            <a:noFill/>
            <a:miter lim="800000"/>
            <a:headEnd/>
            <a:tailEnd/>
          </a:ln>
        </p:spPr>
        <p:txBody>
          <a:bodyPr wrap="square">
            <a:spAutoFit/>
          </a:bodyPr>
          <a:lstStyle/>
          <a:p>
            <a:pPr algn="just" eaLnBrk="1" hangingPunct="1"/>
            <a:r>
              <a:rPr lang="vi-VN" altLang="en-US" sz="2800" b="1" dirty="0">
                <a:solidFill>
                  <a:srgbClr val="002060"/>
                </a:solidFill>
                <a:latin typeface="Times New Roman" pitchFamily="18" charset="0"/>
              </a:rPr>
              <a:t> b) Ông Năm là dân ngụ cư của làng này. Hồi ông mới ra chòi vịt, ông trầm lặng như một chiếc bóng.</a:t>
            </a:r>
            <a:endParaRPr lang="en-US" altLang="en-US" sz="2800" b="1" dirty="0">
              <a:solidFill>
                <a:srgbClr val="002060"/>
              </a:solidFill>
              <a:latin typeface="Times New Roman" pitchFamily="18" charset="0"/>
            </a:endParaRPr>
          </a:p>
          <a:p>
            <a:pPr algn="just" eaLnBrk="1" hangingPunct="1"/>
            <a:r>
              <a:rPr lang="en-US" altLang="en-US" sz="2800" b="1" dirty="0">
                <a:solidFill>
                  <a:srgbClr val="002060"/>
                </a:solidFill>
                <a:latin typeface="Times New Roman" pitchFamily="18" charset="0"/>
              </a:rPr>
              <a:t>                                            </a:t>
            </a:r>
            <a:r>
              <a:rPr lang="en-US" altLang="en-US" sz="2800" b="1" dirty="0" smtClean="0">
                <a:solidFill>
                  <a:srgbClr val="002060"/>
                </a:solidFill>
                <a:latin typeface="Times New Roman" pitchFamily="18" charset="0"/>
              </a:rPr>
              <a:t>    </a:t>
            </a:r>
            <a:r>
              <a:rPr lang="en-US" altLang="en-US" sz="2800" b="1" i="1" dirty="0">
                <a:solidFill>
                  <a:srgbClr val="002060"/>
                </a:solidFill>
                <a:latin typeface="Times New Roman" pitchFamily="18" charset="0"/>
              </a:rPr>
              <a:t>Theo </a:t>
            </a:r>
            <a:r>
              <a:rPr lang="en-US" altLang="en-US" sz="2800" b="1" i="1" dirty="0" err="1">
                <a:solidFill>
                  <a:srgbClr val="002060"/>
                </a:solidFill>
                <a:latin typeface="Times New Roman" pitchFamily="18" charset="0"/>
              </a:rPr>
              <a:t>Lê</a:t>
            </a:r>
            <a:r>
              <a:rPr lang="en-US" altLang="en-US" sz="2800" b="1" i="1" dirty="0">
                <a:solidFill>
                  <a:srgbClr val="002060"/>
                </a:solidFill>
                <a:latin typeface="Times New Roman" pitchFamily="18" charset="0"/>
              </a:rPr>
              <a:t> </a:t>
            </a:r>
            <a:r>
              <a:rPr lang="en-US" altLang="en-US" sz="2800" b="1" i="1" dirty="0" err="1">
                <a:solidFill>
                  <a:srgbClr val="002060"/>
                </a:solidFill>
                <a:latin typeface="Times New Roman" pitchFamily="18" charset="0"/>
              </a:rPr>
              <a:t>Thế</a:t>
            </a:r>
            <a:r>
              <a:rPr lang="en-US" altLang="en-US" sz="2800" b="1" i="1" dirty="0">
                <a:solidFill>
                  <a:srgbClr val="002060"/>
                </a:solidFill>
                <a:latin typeface="Times New Roman" pitchFamily="18" charset="0"/>
              </a:rPr>
              <a:t> </a:t>
            </a:r>
            <a:r>
              <a:rPr lang="en-US" altLang="en-US" sz="2800" b="1" i="1" dirty="0" err="1">
                <a:solidFill>
                  <a:srgbClr val="002060"/>
                </a:solidFill>
                <a:latin typeface="Times New Roman" pitchFamily="18" charset="0"/>
              </a:rPr>
              <a:t>Ngữ</a:t>
            </a:r>
            <a:endParaRPr lang="en-US" altLang="en-US" sz="2800" b="1" i="1" dirty="0">
              <a:solidFill>
                <a:srgbClr val="002060"/>
              </a:solidFill>
              <a:latin typeface="Times New Roman" pitchFamily="18" charset="0"/>
            </a:endParaRPr>
          </a:p>
          <a:p>
            <a:pPr algn="just" eaLnBrk="1" hangingPunct="1">
              <a:spcBef>
                <a:spcPct val="50000"/>
              </a:spcBef>
            </a:pPr>
            <a:r>
              <a:rPr lang="en-US" altLang="en-US" sz="2800" b="1" dirty="0">
                <a:solidFill>
                  <a:srgbClr val="002060"/>
                </a:solidFill>
                <a:latin typeface="Times New Roman" pitchFamily="18" charset="0"/>
              </a:rPr>
              <a:t> </a:t>
            </a:r>
          </a:p>
        </p:txBody>
      </p:sp>
      <p:cxnSp>
        <p:nvCxnSpPr>
          <p:cNvPr id="9" name="Straight Connector 8"/>
          <p:cNvCxnSpPr/>
          <p:nvPr/>
        </p:nvCxnSpPr>
        <p:spPr>
          <a:xfrm flipV="1">
            <a:off x="1066800" y="838200"/>
            <a:ext cx="6096000" cy="25400"/>
          </a:xfrm>
          <a:prstGeom prst="line">
            <a:avLst/>
          </a:prstGeom>
          <a:ln/>
        </p:spPr>
        <p:style>
          <a:lnRef idx="2">
            <a:schemeClr val="accent2"/>
          </a:lnRef>
          <a:fillRef idx="0">
            <a:schemeClr val="accent2"/>
          </a:fillRef>
          <a:effectRef idx="1">
            <a:schemeClr val="accent2"/>
          </a:effectRef>
          <a:fontRef idx="minor">
            <a:schemeClr val="tx1"/>
          </a:fontRef>
        </p:style>
      </p:cxnSp>
      <p:sp>
        <p:nvSpPr>
          <p:cNvPr id="10" name="TextBox 9"/>
          <p:cNvSpPr txBox="1"/>
          <p:nvPr/>
        </p:nvSpPr>
        <p:spPr>
          <a:xfrm>
            <a:off x="638033" y="5394202"/>
            <a:ext cx="7696200" cy="523220"/>
          </a:xfrm>
          <a:prstGeom prst="rect">
            <a:avLst/>
          </a:prstGeom>
          <a:noFill/>
        </p:spPr>
        <p:txBody>
          <a:bodyPr wrap="square" rtlCol="0">
            <a:spAutoFit/>
          </a:bodyPr>
          <a:lstStyle/>
          <a:p>
            <a:pPr algn="ctr"/>
            <a:r>
              <a:rPr lang="en-US" sz="2800" b="1" dirty="0" err="1" smtClean="0">
                <a:solidFill>
                  <a:srgbClr val="C00000"/>
                </a:solidFill>
                <a:latin typeface="Times New Roman" pitchFamily="18" charset="0"/>
                <a:cs typeface="Times New Roman" pitchFamily="18" charset="0"/>
              </a:rPr>
              <a:t>Em</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hiểu</a:t>
            </a:r>
            <a:r>
              <a:rPr lang="en-US" sz="2800" b="1" dirty="0" smtClean="0">
                <a:solidFill>
                  <a:srgbClr val="C00000"/>
                </a:solidFill>
                <a:latin typeface="Times New Roman" pitchFamily="18" charset="0"/>
                <a:cs typeface="Times New Roman" pitchFamily="18" charset="0"/>
              </a:rPr>
              <a:t> </a:t>
            </a:r>
            <a:r>
              <a:rPr lang="en-US" sz="2800" b="1" i="1" dirty="0" err="1" smtClean="0">
                <a:solidFill>
                  <a:srgbClr val="7030A0"/>
                </a:solidFill>
                <a:latin typeface="Times New Roman" pitchFamily="18" charset="0"/>
                <a:cs typeface="Times New Roman" pitchFamily="18" charset="0"/>
              </a:rPr>
              <a:t>ngụ</a:t>
            </a:r>
            <a:r>
              <a:rPr lang="en-US" sz="2800" b="1" i="1" dirty="0" smtClean="0">
                <a:solidFill>
                  <a:srgbClr val="7030A0"/>
                </a:solidFill>
                <a:latin typeface="Times New Roman" pitchFamily="18" charset="0"/>
                <a:cs typeface="Times New Roman" pitchFamily="18" charset="0"/>
              </a:rPr>
              <a:t> </a:t>
            </a:r>
            <a:r>
              <a:rPr lang="en-US" sz="2800" b="1" i="1" dirty="0" err="1" smtClean="0">
                <a:solidFill>
                  <a:srgbClr val="7030A0"/>
                </a:solidFill>
                <a:latin typeface="Times New Roman" pitchFamily="18" charset="0"/>
                <a:cs typeface="Times New Roman" pitchFamily="18" charset="0"/>
              </a:rPr>
              <a:t>cư</a:t>
            </a:r>
            <a:r>
              <a:rPr lang="en-US" sz="2800" b="1" i="1" dirty="0" smtClean="0">
                <a:solidFill>
                  <a:srgbClr val="7030A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có</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nghĩa</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là</a:t>
            </a:r>
            <a:r>
              <a:rPr lang="en-US" sz="2800" b="1" dirty="0" smtClean="0">
                <a:solidFill>
                  <a:srgbClr val="C00000"/>
                </a:solidFill>
                <a:latin typeface="Times New Roman" pitchFamily="18" charset="0"/>
                <a:cs typeface="Times New Roman" pitchFamily="18" charset="0"/>
              </a:rPr>
              <a:t> </a:t>
            </a:r>
            <a:r>
              <a:rPr lang="en-US" sz="2800" b="1" dirty="0" err="1" smtClean="0">
                <a:solidFill>
                  <a:srgbClr val="C00000"/>
                </a:solidFill>
                <a:latin typeface="Times New Roman" pitchFamily="18" charset="0"/>
                <a:cs typeface="Times New Roman" pitchFamily="18" charset="0"/>
              </a:rPr>
              <a:t>gì</a:t>
            </a:r>
            <a:r>
              <a:rPr lang="en-US" sz="2800" b="1" dirty="0" smtClean="0">
                <a:solidFill>
                  <a:srgbClr val="C00000"/>
                </a:solidFill>
                <a:latin typeface="Times New Roman" pitchFamily="18" charset="0"/>
                <a:cs typeface="Times New Roman" pitchFamily="18" charset="0"/>
              </a:rPr>
              <a:t>?</a:t>
            </a:r>
            <a:endParaRPr lang="en-US" sz="2800" b="1" dirty="0">
              <a:solidFill>
                <a:srgbClr val="C00000"/>
              </a:solidFill>
              <a:latin typeface="Times New Roman" pitchFamily="18" charset="0"/>
              <a:cs typeface="Times New Roman" pitchFamily="18" charset="0"/>
            </a:endParaRPr>
          </a:p>
        </p:txBody>
      </p:sp>
      <p:sp>
        <p:nvSpPr>
          <p:cNvPr id="11" name="TextBox 10"/>
          <p:cNvSpPr txBox="1"/>
          <p:nvPr/>
        </p:nvSpPr>
        <p:spPr>
          <a:xfrm>
            <a:off x="638033" y="5333675"/>
            <a:ext cx="7848600" cy="1384995"/>
          </a:xfrm>
          <a:prstGeom prst="rect">
            <a:avLst/>
          </a:prstGeom>
          <a:noFill/>
        </p:spPr>
        <p:txBody>
          <a:bodyPr wrap="square" rtlCol="0">
            <a:spAutoFit/>
          </a:bodyPr>
          <a:lstStyle/>
          <a:p>
            <a:r>
              <a:rPr lang="it-IT" sz="2800" b="1" dirty="0" smtClean="0">
                <a:solidFill>
                  <a:srgbClr val="002060"/>
                </a:solidFill>
                <a:latin typeface="Times New Roman" pitchFamily="18" charset="0"/>
                <a:cs typeface="Times New Roman" pitchFamily="18" charset="0"/>
              </a:rPr>
              <a:t>  Ngụ cư: </a:t>
            </a:r>
            <a:r>
              <a:rPr lang="it-IT" sz="2800" b="1" dirty="0" smtClean="0">
                <a:solidFill>
                  <a:srgbClr val="FF0000"/>
                </a:solidFill>
                <a:latin typeface="Times New Roman" pitchFamily="18" charset="0"/>
                <a:cs typeface="Times New Roman" pitchFamily="18" charset="0"/>
              </a:rPr>
              <a:t>là sinh sống ở một nơi không phải quê hương bản quán của mình.</a:t>
            </a:r>
            <a:endParaRPr lang="en-US" sz="2800" b="1" i="1" dirty="0" smtClean="0">
              <a:solidFill>
                <a:srgbClr val="FF0000"/>
              </a:solidFill>
              <a:latin typeface="Times New Roman" pitchFamily="18" charset="0"/>
              <a:cs typeface="Times New Roman" pitchFamily="18" charset="0"/>
            </a:endParaRPr>
          </a:p>
          <a:p>
            <a:endParaRPr lang="en-US" sz="28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9"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ppt_x</p:attrName>
                                        </p:attrNameLst>
                                      </p:cBhvr>
                                      <p:tavLst>
                                        <p:tav tm="0">
                                          <p:val>
                                            <p:strVal val="#ppt_x-.2"/>
                                          </p:val>
                                        </p:tav>
                                        <p:tav tm="100000">
                                          <p:val>
                                            <p:strVal val="#ppt_x"/>
                                          </p:val>
                                        </p:tav>
                                      </p:tavLst>
                                    </p:anim>
                                    <p:anim calcmode="lin" valueType="num">
                                      <p:cBhvr>
                                        <p:cTn id="23"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4" dur="10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blinds(horizontal)">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xit" presetSubtype="16" fill="hold" grpId="1" nodeType="clickEffect">
                                  <p:stCondLst>
                                    <p:cond delay="0"/>
                                  </p:stCondLst>
                                  <p:childTnLst>
                                    <p:animEffect transition="out" filter="box(in)">
                                      <p:cBhvr>
                                        <p:cTn id="33" dur="500"/>
                                        <p:tgtEl>
                                          <p:spTgt spid="10"/>
                                        </p:tgtEl>
                                      </p:cBhvr>
                                    </p:animEffect>
                                    <p:set>
                                      <p:cBhvr>
                                        <p:cTn id="34" dur="1" fill="hold">
                                          <p:stCondLst>
                                            <p:cond delay="499"/>
                                          </p:stCondLst>
                                        </p:cTn>
                                        <p:tgtEl>
                                          <p:spTgt spid="10"/>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linds(horizontal)">
                                      <p:cBhvr>
                                        <p:cTn id="3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P spid="10" grpId="1"/>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438400"/>
          <a:ext cx="8229600" cy="3657600"/>
        </p:xfrm>
        <a:graphic>
          <a:graphicData uri="http://schemas.openxmlformats.org/drawingml/2006/table">
            <a:tbl>
              <a:tblPr firstRow="1" bandRow="1">
                <a:tableStyleId>{5C22544A-7EE6-4342-B048-85BDC9FD1C3A}</a:tableStyleId>
              </a:tblPr>
              <a:tblGrid>
                <a:gridCol w="5410200">
                  <a:extLst>
                    <a:ext uri="{9D8B030D-6E8A-4147-A177-3AD203B41FA5}">
                      <a16:colId xmlns="" xmlns:a16="http://schemas.microsoft.com/office/drawing/2014/main" val="20000"/>
                    </a:ext>
                  </a:extLst>
                </a:gridCol>
                <a:gridCol w="2819400">
                  <a:extLst>
                    <a:ext uri="{9D8B030D-6E8A-4147-A177-3AD203B41FA5}">
                      <a16:colId xmlns="" xmlns:a16="http://schemas.microsoft.com/office/drawing/2014/main" val="20001"/>
                    </a:ext>
                  </a:extLst>
                </a:gridCol>
              </a:tblGrid>
              <a:tr h="1219200">
                <a:tc>
                  <a:txBody>
                    <a:bodyPr/>
                    <a:lstStyle/>
                    <a:p>
                      <a:pPr algn="ctr"/>
                      <a:r>
                        <a:rPr lang="en-US" sz="3600" dirty="0" err="1" smtClean="0">
                          <a:latin typeface="Times New Roman" pitchFamily="18" charset="0"/>
                          <a:cs typeface="Times New Roman" pitchFamily="18" charset="0"/>
                        </a:rPr>
                        <a:t>Câu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kể</a:t>
                      </a:r>
                      <a:r>
                        <a:rPr lang="en-US" sz="3600" baseline="0" dirty="0" smtClean="0">
                          <a:latin typeface="Times New Roman" pitchFamily="18" charset="0"/>
                          <a:cs typeface="Times New Roman" pitchFamily="18" charset="0"/>
                        </a:rPr>
                        <a:t> Ai  </a:t>
                      </a:r>
                      <a:r>
                        <a:rPr lang="en-US" sz="3600" baseline="0" dirty="0" err="1" smtClean="0">
                          <a:latin typeface="Times New Roman" pitchFamily="18" charset="0"/>
                          <a:cs typeface="Times New Roman" pitchFamily="18" charset="0"/>
                        </a:rPr>
                        <a:t>là</a:t>
                      </a:r>
                      <a:r>
                        <a:rPr lang="en-US" sz="3600" baseline="0" dirty="0" smtClean="0">
                          <a:latin typeface="Times New Roman" pitchFamily="18" charset="0"/>
                          <a:cs typeface="Times New Roman" pitchFamily="18" charset="0"/>
                        </a:rPr>
                        <a:t> </a:t>
                      </a:r>
                      <a:r>
                        <a:rPr lang="en-US" sz="3600" baseline="0" dirty="0" err="1" smtClean="0">
                          <a:latin typeface="Times New Roman" pitchFamily="18" charset="0"/>
                          <a:cs typeface="Times New Roman" pitchFamily="18" charset="0"/>
                        </a:rPr>
                        <a:t>gì</a:t>
                      </a:r>
                      <a:r>
                        <a:rPr lang="en-US" sz="3600" baseline="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a:txBody>
                  <a:tcPr>
                    <a:solidFill>
                      <a:schemeClr val="accent6">
                        <a:lumMod val="75000"/>
                      </a:schemeClr>
                    </a:solidFill>
                  </a:tcPr>
                </a:tc>
                <a:tc>
                  <a:txBody>
                    <a:bodyPr/>
                    <a:lstStyle/>
                    <a:p>
                      <a:pPr algn="ctr"/>
                      <a:r>
                        <a:rPr lang="en-US" sz="3600" dirty="0" err="1" smtClean="0">
                          <a:latin typeface="Times New Roman" pitchFamily="18" charset="0"/>
                          <a:cs typeface="Times New Roman" pitchFamily="18" charset="0"/>
                        </a:rPr>
                        <a:t>Tác</a:t>
                      </a:r>
                      <a:r>
                        <a:rPr lang="en-US" sz="3600" baseline="0" dirty="0" smtClean="0">
                          <a:latin typeface="Times New Roman" pitchFamily="18" charset="0"/>
                          <a:cs typeface="Times New Roman" pitchFamily="18" charset="0"/>
                        </a:rPr>
                        <a:t> </a:t>
                      </a:r>
                      <a:r>
                        <a:rPr lang="en-US" sz="3600" baseline="0" dirty="0" err="1" smtClean="0">
                          <a:latin typeface="Times New Roman" pitchFamily="18" charset="0"/>
                          <a:cs typeface="Times New Roman" pitchFamily="18" charset="0"/>
                        </a:rPr>
                        <a:t>dụng</a:t>
                      </a:r>
                      <a:endParaRPr lang="en-US" sz="3600" dirty="0">
                        <a:latin typeface="Times New Roman" pitchFamily="18" charset="0"/>
                        <a:cs typeface="Times New Roman" pitchFamily="18" charset="0"/>
                      </a:endParaRPr>
                    </a:p>
                  </a:txBody>
                  <a:tcPr>
                    <a:solidFill>
                      <a:schemeClr val="accent6">
                        <a:lumMod val="75000"/>
                      </a:schemeClr>
                    </a:solidFill>
                  </a:tcPr>
                </a:tc>
                <a:extLst>
                  <a:ext uri="{0D108BD9-81ED-4DB2-BD59-A6C34878D82A}">
                    <a16:rowId xmlns="" xmlns:a16="http://schemas.microsoft.com/office/drawing/2014/main" val="10000"/>
                  </a:ext>
                </a:extLst>
              </a:tr>
              <a:tr h="1219200">
                <a:tc>
                  <a:txBody>
                    <a:bodyPr/>
                    <a:lstStyle/>
                    <a:p>
                      <a:pPr algn="l"/>
                      <a:endParaRPr lang="en-US" sz="3200" dirty="0">
                        <a:latin typeface="Times New Roman" pitchFamily="18" charset="0"/>
                        <a:cs typeface="Times New Roman" pitchFamily="18" charset="0"/>
                      </a:endParaRPr>
                    </a:p>
                  </a:txBody>
                  <a:tcPr/>
                </a:tc>
                <a:tc>
                  <a:txBody>
                    <a:bodyPr/>
                    <a:lstStyle/>
                    <a:p>
                      <a:pPr algn="ctr"/>
                      <a:endParaRPr lang="en-US" sz="3200" dirty="0">
                        <a:latin typeface="Times New Roman" pitchFamily="18" charset="0"/>
                        <a:cs typeface="Times New Roman" pitchFamily="18" charset="0"/>
                      </a:endParaRPr>
                    </a:p>
                  </a:txBody>
                  <a:tcPr/>
                </a:tc>
                <a:extLst>
                  <a:ext uri="{0D108BD9-81ED-4DB2-BD59-A6C34878D82A}">
                    <a16:rowId xmlns="" xmlns:a16="http://schemas.microsoft.com/office/drawing/2014/main" val="10001"/>
                  </a:ext>
                </a:extLst>
              </a:tr>
              <a:tr h="1219200">
                <a:tc>
                  <a:txBody>
                    <a:bodyPr/>
                    <a:lstStyle/>
                    <a:p>
                      <a:pPr algn="ctr"/>
                      <a:endParaRPr lang="en-US" sz="3200" dirty="0">
                        <a:latin typeface="Times New Roman" pitchFamily="18" charset="0"/>
                        <a:cs typeface="Times New Roman" pitchFamily="18" charset="0"/>
                      </a:endParaRPr>
                    </a:p>
                  </a:txBody>
                  <a:tcPr/>
                </a:tc>
                <a:tc>
                  <a:txBody>
                    <a:bodyPr/>
                    <a:lstStyle/>
                    <a:p>
                      <a:pPr algn="ctr"/>
                      <a:endParaRPr lang="en-US" sz="3200" dirty="0">
                        <a:latin typeface="Times New Roman" pitchFamily="18" charset="0"/>
                        <a:cs typeface="Times New Roman" pitchFamily="18" charset="0"/>
                      </a:endParaRPr>
                    </a:p>
                  </a:txBody>
                  <a:tcPr/>
                </a:tc>
                <a:extLst>
                  <a:ext uri="{0D108BD9-81ED-4DB2-BD59-A6C34878D82A}">
                    <a16:rowId xmlns="" xmlns:a16="http://schemas.microsoft.com/office/drawing/2014/main" val="10002"/>
                  </a:ext>
                </a:extLst>
              </a:tr>
            </a:tbl>
          </a:graphicData>
        </a:graphic>
      </p:graphicFrame>
      <p:sp>
        <p:nvSpPr>
          <p:cNvPr id="6" name="TextBox 5"/>
          <p:cNvSpPr txBox="1"/>
          <p:nvPr/>
        </p:nvSpPr>
        <p:spPr>
          <a:xfrm>
            <a:off x="533400" y="3733800"/>
            <a:ext cx="5029200" cy="1569660"/>
          </a:xfrm>
          <a:prstGeom prst="rect">
            <a:avLst/>
          </a:prstGeom>
          <a:noFill/>
        </p:spPr>
        <p:txBody>
          <a:bodyPr wrap="square" rtlCol="0">
            <a:spAutoFit/>
          </a:bodyPr>
          <a:lstStyle/>
          <a:p>
            <a:r>
              <a:rPr lang="en-US" altLang="zh-CN" sz="3200" b="1" dirty="0" smtClean="0">
                <a:solidFill>
                  <a:schemeClr val="accent6">
                    <a:lumMod val="75000"/>
                  </a:schemeClr>
                </a:solidFill>
                <a:latin typeface="Times New Roman" pitchFamily="18" charset="0"/>
                <a:ea typeface="SimSun" pitchFamily="2" charset="-122"/>
                <a:cs typeface="Times New Roman" pitchFamily="18" charset="0"/>
              </a:rPr>
              <a:t>c) </a:t>
            </a:r>
            <a:r>
              <a:rPr lang="en-US" altLang="zh-CN" sz="3200" b="1" dirty="0" err="1" smtClean="0">
                <a:latin typeface="Times New Roman" pitchFamily="18" charset="0"/>
                <a:ea typeface="SimSun" pitchFamily="2" charset="-122"/>
                <a:cs typeface="Times New Roman" pitchFamily="18" charset="0"/>
              </a:rPr>
              <a:t>Cần</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trục</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là</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cánh</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tay</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kì</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diệu</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của</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các</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chú</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công</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nhân</a:t>
            </a:r>
            <a:endParaRPr lang="en-US" sz="3200" b="1" dirty="0" smtClean="0">
              <a:latin typeface="Times New Roman" pitchFamily="18" charset="0"/>
              <a:cs typeface="Times New Roman" pitchFamily="18" charset="0"/>
            </a:endParaRPr>
          </a:p>
          <a:p>
            <a:endParaRPr lang="en-US" sz="3200" b="1" dirty="0"/>
          </a:p>
        </p:txBody>
      </p:sp>
      <p:sp>
        <p:nvSpPr>
          <p:cNvPr id="7" name="TextBox 6"/>
          <p:cNvSpPr txBox="1"/>
          <p:nvPr/>
        </p:nvSpPr>
        <p:spPr>
          <a:xfrm>
            <a:off x="6019800" y="3733800"/>
            <a:ext cx="2438400" cy="1077218"/>
          </a:xfrm>
          <a:prstGeom prst="rect">
            <a:avLst/>
          </a:prstGeom>
          <a:noFill/>
        </p:spPr>
        <p:txBody>
          <a:bodyPr wrap="square" rtlCol="0">
            <a:spAutoFit/>
          </a:bodyPr>
          <a:lstStyle/>
          <a:p>
            <a:pPr algn="ct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Câu</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nêu</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nhận</a:t>
            </a:r>
            <a:r>
              <a:rPr lang="en-US" altLang="zh-CN" sz="3200" b="1" dirty="0" smtClean="0">
                <a:latin typeface="Times New Roman" pitchFamily="18" charset="0"/>
                <a:ea typeface="SimSun" pitchFamily="2" charset="-122"/>
                <a:cs typeface="Times New Roman" pitchFamily="18" charset="0"/>
              </a:rPr>
              <a:t> </a:t>
            </a:r>
            <a:r>
              <a:rPr lang="en-US" altLang="zh-CN" sz="3200" b="1" dirty="0" err="1" smtClean="0">
                <a:latin typeface="Times New Roman" pitchFamily="18" charset="0"/>
                <a:ea typeface="SimSun" pitchFamily="2" charset="-122"/>
                <a:cs typeface="Times New Roman" pitchFamily="18" charset="0"/>
              </a:rPr>
              <a:t>định</a:t>
            </a:r>
            <a:endParaRPr lang="en-US" sz="3200" b="1" dirty="0"/>
          </a:p>
        </p:txBody>
      </p:sp>
      <p:sp>
        <p:nvSpPr>
          <p:cNvPr id="8" name="Text Box 26"/>
          <p:cNvSpPr txBox="1">
            <a:spLocks noChangeArrowheads="1"/>
          </p:cNvSpPr>
          <p:nvPr/>
        </p:nvSpPr>
        <p:spPr bwMode="auto">
          <a:xfrm>
            <a:off x="457200" y="304800"/>
            <a:ext cx="8456612" cy="2462213"/>
          </a:xfrm>
          <a:prstGeom prst="rect">
            <a:avLst/>
          </a:prstGeom>
          <a:noFill/>
          <a:ln w="9525">
            <a:noFill/>
            <a:miter lim="800000"/>
            <a:headEnd/>
            <a:tailEnd/>
          </a:ln>
        </p:spPr>
        <p:txBody>
          <a:bodyPr wrap="square">
            <a:spAutoFit/>
          </a:bodyPr>
          <a:lstStyle/>
          <a:p>
            <a:pPr eaLnBrk="1" hangingPunct="1"/>
            <a:r>
              <a:rPr lang="en-US" altLang="en-US" sz="2800" b="1" dirty="0">
                <a:solidFill>
                  <a:srgbClr val="002060"/>
                </a:solidFill>
                <a:latin typeface="Times New Roman" pitchFamily="18" charset="0"/>
              </a:rPr>
              <a:t>   </a:t>
            </a:r>
            <a:r>
              <a:rPr lang="en-US" altLang="en-US" sz="2800" b="1" dirty="0" smtClean="0">
                <a:solidFill>
                  <a:srgbClr val="002060"/>
                </a:solidFill>
                <a:latin typeface="Times New Roman" pitchFamily="18" charset="0"/>
              </a:rPr>
              <a:t>c) </a:t>
            </a:r>
            <a:r>
              <a:rPr lang="vi-VN" altLang="en-US" sz="2800" b="1" dirty="0">
                <a:solidFill>
                  <a:srgbClr val="002060"/>
                </a:solidFill>
                <a:latin typeface="Times New Roman" pitchFamily="18" charset="0"/>
              </a:rPr>
              <a:t>Tàu nào có hàng cần bốc lên là cần trục vươn tới. </a:t>
            </a:r>
            <a:r>
              <a:rPr lang="en-US" altLang="zh-CN" sz="2800" b="1" dirty="0" err="1">
                <a:solidFill>
                  <a:srgbClr val="002060"/>
                </a:solidFill>
                <a:latin typeface="Times New Roman" pitchFamily="18" charset="0"/>
                <a:ea typeface="SimSun" pitchFamily="2" charset="-122"/>
              </a:rPr>
              <a:t>Cần</a:t>
            </a:r>
            <a:r>
              <a:rPr lang="en-US" altLang="zh-CN" sz="2800" b="1" dirty="0">
                <a:solidFill>
                  <a:srgbClr val="002060"/>
                </a:solidFill>
                <a:latin typeface="Times New Roman" pitchFamily="18" charset="0"/>
                <a:ea typeface="SimSun" pitchFamily="2" charset="-122"/>
              </a:rPr>
              <a:t> </a:t>
            </a:r>
            <a:r>
              <a:rPr lang="en-US" altLang="zh-CN" sz="2800" b="1" dirty="0" err="1">
                <a:solidFill>
                  <a:srgbClr val="002060"/>
                </a:solidFill>
                <a:latin typeface="Times New Roman" pitchFamily="18" charset="0"/>
                <a:ea typeface="SimSun" pitchFamily="2" charset="-122"/>
              </a:rPr>
              <a:t>trục</a:t>
            </a:r>
            <a:r>
              <a:rPr lang="en-US" altLang="zh-CN" sz="2800" b="1" dirty="0">
                <a:solidFill>
                  <a:srgbClr val="002060"/>
                </a:solidFill>
                <a:latin typeface="Times New Roman" pitchFamily="18" charset="0"/>
                <a:ea typeface="SimSun" pitchFamily="2" charset="-122"/>
              </a:rPr>
              <a:t> </a:t>
            </a:r>
            <a:r>
              <a:rPr lang="en-US" altLang="zh-CN" sz="2800" b="1" dirty="0" err="1">
                <a:solidFill>
                  <a:srgbClr val="002060"/>
                </a:solidFill>
                <a:latin typeface="Times New Roman" pitchFamily="18" charset="0"/>
                <a:ea typeface="SimSun" pitchFamily="2" charset="-122"/>
              </a:rPr>
              <a:t>là</a:t>
            </a:r>
            <a:r>
              <a:rPr lang="en-US" altLang="zh-CN" sz="2800" b="1" dirty="0">
                <a:solidFill>
                  <a:srgbClr val="002060"/>
                </a:solidFill>
                <a:latin typeface="Times New Roman" pitchFamily="18" charset="0"/>
                <a:ea typeface="SimSun" pitchFamily="2" charset="-122"/>
              </a:rPr>
              <a:t> </a:t>
            </a:r>
            <a:r>
              <a:rPr lang="en-US" altLang="zh-CN" sz="2800" b="1" dirty="0" err="1">
                <a:solidFill>
                  <a:srgbClr val="002060"/>
                </a:solidFill>
                <a:latin typeface="Times New Roman" pitchFamily="18" charset="0"/>
                <a:ea typeface="SimSun" pitchFamily="2" charset="-122"/>
              </a:rPr>
              <a:t>cánh</a:t>
            </a:r>
            <a:r>
              <a:rPr lang="en-US" altLang="zh-CN" sz="2800" b="1" dirty="0">
                <a:solidFill>
                  <a:srgbClr val="002060"/>
                </a:solidFill>
                <a:latin typeface="Times New Roman" pitchFamily="18" charset="0"/>
                <a:ea typeface="SimSun" pitchFamily="2" charset="-122"/>
              </a:rPr>
              <a:t> </a:t>
            </a:r>
            <a:r>
              <a:rPr lang="en-US" altLang="zh-CN" sz="2800" b="1" dirty="0" err="1">
                <a:solidFill>
                  <a:srgbClr val="002060"/>
                </a:solidFill>
                <a:latin typeface="Times New Roman" pitchFamily="18" charset="0"/>
                <a:ea typeface="SimSun" pitchFamily="2" charset="-122"/>
              </a:rPr>
              <a:t>tay</a:t>
            </a:r>
            <a:r>
              <a:rPr lang="en-US" altLang="zh-CN" sz="2800" b="1" dirty="0">
                <a:solidFill>
                  <a:srgbClr val="002060"/>
                </a:solidFill>
                <a:latin typeface="Times New Roman" pitchFamily="18" charset="0"/>
                <a:ea typeface="SimSun" pitchFamily="2" charset="-122"/>
              </a:rPr>
              <a:t> </a:t>
            </a:r>
            <a:r>
              <a:rPr lang="en-US" altLang="zh-CN" sz="2800" b="1" dirty="0" err="1">
                <a:solidFill>
                  <a:srgbClr val="002060"/>
                </a:solidFill>
                <a:latin typeface="Times New Roman" pitchFamily="18" charset="0"/>
                <a:ea typeface="SimSun" pitchFamily="2" charset="-122"/>
              </a:rPr>
              <a:t>kì</a:t>
            </a:r>
            <a:r>
              <a:rPr lang="en-US" altLang="zh-CN" sz="2800" b="1" dirty="0">
                <a:solidFill>
                  <a:srgbClr val="002060"/>
                </a:solidFill>
                <a:latin typeface="Times New Roman" pitchFamily="18" charset="0"/>
                <a:ea typeface="SimSun" pitchFamily="2" charset="-122"/>
              </a:rPr>
              <a:t> </a:t>
            </a:r>
            <a:r>
              <a:rPr lang="en-US" altLang="zh-CN" sz="2800" b="1" dirty="0" err="1">
                <a:solidFill>
                  <a:srgbClr val="002060"/>
                </a:solidFill>
                <a:latin typeface="Times New Roman" pitchFamily="18" charset="0"/>
                <a:ea typeface="SimSun" pitchFamily="2" charset="-122"/>
              </a:rPr>
              <a:t>diệu</a:t>
            </a:r>
            <a:r>
              <a:rPr lang="en-US" altLang="zh-CN" sz="2800" b="1" dirty="0">
                <a:solidFill>
                  <a:srgbClr val="002060"/>
                </a:solidFill>
                <a:latin typeface="Times New Roman" pitchFamily="18" charset="0"/>
                <a:ea typeface="SimSun" pitchFamily="2" charset="-122"/>
              </a:rPr>
              <a:t> </a:t>
            </a:r>
            <a:r>
              <a:rPr lang="en-US" altLang="zh-CN" sz="2800" b="1" dirty="0" err="1">
                <a:solidFill>
                  <a:srgbClr val="002060"/>
                </a:solidFill>
                <a:latin typeface="Times New Roman" pitchFamily="18" charset="0"/>
                <a:ea typeface="SimSun" pitchFamily="2" charset="-122"/>
              </a:rPr>
              <a:t>của</a:t>
            </a:r>
            <a:r>
              <a:rPr lang="en-US" altLang="zh-CN" sz="2800" b="1" dirty="0">
                <a:solidFill>
                  <a:srgbClr val="002060"/>
                </a:solidFill>
                <a:latin typeface="Times New Roman" pitchFamily="18" charset="0"/>
                <a:ea typeface="SimSun" pitchFamily="2" charset="-122"/>
              </a:rPr>
              <a:t> </a:t>
            </a:r>
            <a:r>
              <a:rPr lang="en-US" altLang="zh-CN" sz="2800" b="1" dirty="0" err="1">
                <a:solidFill>
                  <a:srgbClr val="002060"/>
                </a:solidFill>
                <a:latin typeface="Times New Roman" pitchFamily="18" charset="0"/>
                <a:ea typeface="SimSun" pitchFamily="2" charset="-122"/>
              </a:rPr>
              <a:t>các</a:t>
            </a:r>
            <a:r>
              <a:rPr lang="en-US" altLang="zh-CN" sz="2800" b="1" dirty="0">
                <a:solidFill>
                  <a:srgbClr val="002060"/>
                </a:solidFill>
                <a:latin typeface="Times New Roman" pitchFamily="18" charset="0"/>
                <a:ea typeface="SimSun" pitchFamily="2" charset="-122"/>
              </a:rPr>
              <a:t> </a:t>
            </a:r>
            <a:r>
              <a:rPr lang="en-US" altLang="zh-CN" sz="2800" b="1" dirty="0" err="1">
                <a:solidFill>
                  <a:srgbClr val="002060"/>
                </a:solidFill>
                <a:latin typeface="Times New Roman" pitchFamily="18" charset="0"/>
                <a:ea typeface="SimSun" pitchFamily="2" charset="-122"/>
              </a:rPr>
              <a:t>chú</a:t>
            </a:r>
            <a:r>
              <a:rPr lang="en-US" altLang="zh-CN" sz="2800" b="1" dirty="0">
                <a:solidFill>
                  <a:srgbClr val="002060"/>
                </a:solidFill>
                <a:latin typeface="Times New Roman" pitchFamily="18" charset="0"/>
                <a:ea typeface="SimSun" pitchFamily="2" charset="-122"/>
              </a:rPr>
              <a:t> </a:t>
            </a:r>
            <a:r>
              <a:rPr lang="en-US" altLang="zh-CN" sz="2800" b="1" dirty="0" err="1">
                <a:solidFill>
                  <a:srgbClr val="002060"/>
                </a:solidFill>
                <a:latin typeface="Times New Roman" pitchFamily="18" charset="0"/>
                <a:ea typeface="SimSun" pitchFamily="2" charset="-122"/>
              </a:rPr>
              <a:t>công</a:t>
            </a:r>
            <a:r>
              <a:rPr lang="en-US" altLang="zh-CN" sz="2800" b="1" dirty="0">
                <a:solidFill>
                  <a:srgbClr val="002060"/>
                </a:solidFill>
                <a:latin typeface="Times New Roman" pitchFamily="18" charset="0"/>
                <a:ea typeface="SimSun" pitchFamily="2" charset="-122"/>
              </a:rPr>
              <a:t> </a:t>
            </a:r>
            <a:r>
              <a:rPr lang="en-US" altLang="zh-CN" sz="2800" b="1" dirty="0" err="1">
                <a:solidFill>
                  <a:srgbClr val="002060"/>
                </a:solidFill>
                <a:latin typeface="Times New Roman" pitchFamily="18" charset="0"/>
                <a:ea typeface="SimSun" pitchFamily="2" charset="-122"/>
              </a:rPr>
              <a:t>nhân</a:t>
            </a:r>
            <a:r>
              <a:rPr lang="en-US" altLang="zh-CN" sz="2800" b="1" dirty="0">
                <a:solidFill>
                  <a:srgbClr val="002060"/>
                </a:solidFill>
                <a:latin typeface="Times New Roman" pitchFamily="18" charset="0"/>
                <a:ea typeface="SimSun" pitchFamily="2" charset="-122"/>
              </a:rPr>
              <a:t>.</a:t>
            </a:r>
          </a:p>
          <a:p>
            <a:pPr eaLnBrk="1" hangingPunct="1"/>
            <a:r>
              <a:rPr lang="en-US" altLang="en-US" sz="2800" b="1" dirty="0">
                <a:solidFill>
                  <a:srgbClr val="002060"/>
                </a:solidFill>
                <a:latin typeface="Times New Roman" pitchFamily="18" charset="0"/>
              </a:rPr>
              <a:t>                                         </a:t>
            </a:r>
            <a:r>
              <a:rPr lang="en-US" altLang="en-US" sz="2800" b="1" dirty="0" smtClean="0">
                <a:solidFill>
                  <a:srgbClr val="002060"/>
                </a:solidFill>
                <a:latin typeface="Times New Roman" pitchFamily="18" charset="0"/>
              </a:rPr>
              <a:t>            </a:t>
            </a:r>
            <a:r>
              <a:rPr lang="en-US" altLang="en-US" sz="2800" b="1" i="1" dirty="0" smtClean="0">
                <a:solidFill>
                  <a:srgbClr val="002060"/>
                </a:solidFill>
                <a:latin typeface="Times New Roman" pitchFamily="18" charset="0"/>
              </a:rPr>
              <a:t>Theo </a:t>
            </a:r>
            <a:r>
              <a:rPr lang="en-US" altLang="en-US" sz="2800" b="1" i="1" dirty="0" err="1">
                <a:solidFill>
                  <a:srgbClr val="002060"/>
                </a:solidFill>
                <a:latin typeface="Times New Roman" pitchFamily="18" charset="0"/>
              </a:rPr>
              <a:t>Phong</a:t>
            </a:r>
            <a:r>
              <a:rPr lang="en-US" altLang="en-US" sz="2800" b="1" i="1" dirty="0">
                <a:solidFill>
                  <a:srgbClr val="002060"/>
                </a:solidFill>
                <a:latin typeface="Times New Roman" pitchFamily="18" charset="0"/>
              </a:rPr>
              <a:t> Thu</a:t>
            </a:r>
          </a:p>
          <a:p>
            <a:pPr eaLnBrk="1" hangingPunct="1"/>
            <a:endParaRPr lang="en-US" altLang="en-US" sz="2800" b="1" dirty="0">
              <a:solidFill>
                <a:srgbClr val="002060"/>
              </a:solidFill>
              <a:latin typeface="Times New Roman" pitchFamily="18" charset="0"/>
            </a:endParaRPr>
          </a:p>
          <a:p>
            <a:pPr eaLnBrk="1" hangingPunct="1">
              <a:spcBef>
                <a:spcPct val="50000"/>
              </a:spcBef>
            </a:pPr>
            <a:endParaRPr lang="en-US" altLang="en-US" sz="2800" b="1" dirty="0">
              <a:solidFill>
                <a:srgbClr val="00206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ChangeArrowheads="1"/>
          </p:cNvSpPr>
          <p:nvPr/>
        </p:nvSpPr>
        <p:spPr bwMode="auto">
          <a:xfrm>
            <a:off x="304800" y="1523999"/>
            <a:ext cx="8458200" cy="1208071"/>
          </a:xfrm>
          <a:prstGeom prst="rect">
            <a:avLst/>
          </a:prstGeom>
          <a:noFill/>
          <a:ln w="9525">
            <a:noFill/>
            <a:miter lim="800000"/>
            <a:headEnd/>
            <a:tailEnd/>
          </a:ln>
        </p:spPr>
        <p:txBody>
          <a:bodyPr anchor="ctr"/>
          <a:lstStyle/>
          <a:p>
            <a:pPr algn="just" eaLnBrk="1" hangingPunct="1"/>
            <a:r>
              <a:rPr lang="en-US" altLang="zh-CN" sz="3200" b="1" dirty="0" smtClean="0">
                <a:latin typeface="Times New Roman" pitchFamily="18" charset="0"/>
                <a:ea typeface="SimSun" pitchFamily="2" charset="-122"/>
              </a:rPr>
              <a:t>- </a:t>
            </a:r>
            <a:r>
              <a:rPr lang="en-US" altLang="zh-CN" sz="3200" b="1" dirty="0" err="1">
                <a:latin typeface="Times New Roman" pitchFamily="18" charset="0"/>
                <a:ea typeface="SimSun" pitchFamily="2" charset="-122"/>
              </a:rPr>
              <a:t>Nguyễn</a:t>
            </a:r>
            <a:r>
              <a:rPr lang="en-US" altLang="zh-CN" sz="3200" b="1" dirty="0">
                <a:latin typeface="Times New Roman" pitchFamily="18" charset="0"/>
                <a:ea typeface="SimSun" pitchFamily="2" charset="-122"/>
              </a:rPr>
              <a:t> Tri </a:t>
            </a:r>
            <a:r>
              <a:rPr lang="en-US" altLang="zh-CN" sz="3200" b="1" dirty="0" err="1">
                <a:latin typeface="Times New Roman" pitchFamily="18" charset="0"/>
                <a:ea typeface="SimSun" pitchFamily="2" charset="-122"/>
              </a:rPr>
              <a:t>Phương</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l</a:t>
            </a:r>
            <a:r>
              <a:rPr lang="en-US" altLang="zh-CN" sz="3200" b="1" dirty="0" err="1">
                <a:latin typeface="Times New Roman" pitchFamily="18" charset="0"/>
                <a:ea typeface="SimSun" pitchFamily="2" charset="-122"/>
                <a:cs typeface="Times New Roman" pitchFamily="18" charset="0"/>
              </a:rPr>
              <a:t>à</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người</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Thừa</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Thiên</a:t>
            </a:r>
            <a:r>
              <a:rPr lang="en-US" altLang="zh-CN" sz="3200" b="1" dirty="0">
                <a:latin typeface="Times New Roman" pitchFamily="18" charset="0"/>
                <a:ea typeface="SimSun" pitchFamily="2" charset="-122"/>
              </a:rPr>
              <a:t>.</a:t>
            </a:r>
            <a:r>
              <a:rPr lang="en-US" altLang="zh-CN" sz="3200" b="1" dirty="0">
                <a:solidFill>
                  <a:srgbClr val="660033"/>
                </a:solidFill>
                <a:latin typeface="Times New Roman" pitchFamily="18" charset="0"/>
                <a:ea typeface="SimSun" pitchFamily="2" charset="-122"/>
              </a:rPr>
              <a:t> </a:t>
            </a:r>
          </a:p>
        </p:txBody>
      </p:sp>
      <p:sp>
        <p:nvSpPr>
          <p:cNvPr id="21507" name="Rectangle 5"/>
          <p:cNvSpPr>
            <a:spLocks noChangeArrowheads="1"/>
          </p:cNvSpPr>
          <p:nvPr/>
        </p:nvSpPr>
        <p:spPr bwMode="auto">
          <a:xfrm>
            <a:off x="304800" y="4018992"/>
            <a:ext cx="8458200" cy="584775"/>
          </a:xfrm>
          <a:prstGeom prst="rect">
            <a:avLst/>
          </a:prstGeom>
          <a:noFill/>
          <a:ln w="9525">
            <a:noFill/>
            <a:miter lim="800000"/>
            <a:headEnd/>
            <a:tailEnd/>
          </a:ln>
        </p:spPr>
        <p:txBody>
          <a:bodyPr wrap="square">
            <a:spAutoFit/>
          </a:bodyPr>
          <a:lstStyle/>
          <a:p>
            <a:pPr algn="just" eaLnBrk="1" hangingPunct="1"/>
            <a:r>
              <a:rPr lang="en-US" altLang="zh-CN" sz="3200" b="1" dirty="0" smtClean="0">
                <a:latin typeface="Times New Roman" pitchFamily="18" charset="0"/>
                <a:ea typeface="SimSun" pitchFamily="2" charset="-122"/>
              </a:rPr>
              <a:t>- </a:t>
            </a:r>
            <a:r>
              <a:rPr lang="en-US" altLang="zh-CN" sz="3200" b="1" dirty="0" err="1" smtClean="0">
                <a:latin typeface="Times New Roman" pitchFamily="18" charset="0"/>
                <a:ea typeface="SimSun" pitchFamily="2" charset="-122"/>
              </a:rPr>
              <a:t>Ông</a:t>
            </a:r>
            <a:r>
              <a:rPr lang="en-US" altLang="zh-CN" sz="3200" b="1" dirty="0" smtClean="0">
                <a:latin typeface="Times New Roman" pitchFamily="18" charset="0"/>
                <a:ea typeface="SimSun" pitchFamily="2" charset="-122"/>
              </a:rPr>
              <a:t> </a:t>
            </a:r>
            <a:r>
              <a:rPr lang="en-US" altLang="zh-CN" sz="3200" b="1" dirty="0" err="1">
                <a:latin typeface="Times New Roman" pitchFamily="18" charset="0"/>
                <a:ea typeface="SimSun" pitchFamily="2" charset="-122"/>
              </a:rPr>
              <a:t>Năm</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l</a:t>
            </a:r>
            <a:r>
              <a:rPr lang="en-US" altLang="zh-CN" sz="3200" b="1" dirty="0" err="1">
                <a:latin typeface="Times New Roman" pitchFamily="18" charset="0"/>
                <a:ea typeface="SimSun" pitchFamily="2" charset="-122"/>
                <a:cs typeface="Times New Roman" pitchFamily="18" charset="0"/>
              </a:rPr>
              <a:t>à</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dân</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ngụ</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cư</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của</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làng</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này</a:t>
            </a:r>
            <a:r>
              <a:rPr lang="en-US" altLang="zh-CN" sz="3200" b="1" dirty="0">
                <a:latin typeface="Times New Roman" pitchFamily="18" charset="0"/>
                <a:ea typeface="SimSun" pitchFamily="2" charset="-122"/>
              </a:rPr>
              <a:t>.</a:t>
            </a:r>
            <a:r>
              <a:rPr lang="en-US" altLang="zh-CN" sz="3200" dirty="0">
                <a:latin typeface="Times New Roman" pitchFamily="18" charset="0"/>
                <a:ea typeface="SimSun" pitchFamily="2" charset="-122"/>
              </a:rPr>
              <a:t> </a:t>
            </a:r>
          </a:p>
        </p:txBody>
      </p:sp>
      <p:sp>
        <p:nvSpPr>
          <p:cNvPr id="21508" name="Rectangle 6"/>
          <p:cNvSpPr>
            <a:spLocks noChangeArrowheads="1"/>
          </p:cNvSpPr>
          <p:nvPr/>
        </p:nvSpPr>
        <p:spPr bwMode="auto">
          <a:xfrm>
            <a:off x="228600" y="5105400"/>
            <a:ext cx="8458200" cy="523220"/>
          </a:xfrm>
          <a:prstGeom prst="rect">
            <a:avLst/>
          </a:prstGeom>
          <a:noFill/>
          <a:ln w="9525">
            <a:noFill/>
            <a:miter lim="800000"/>
            <a:headEnd/>
            <a:tailEnd/>
          </a:ln>
        </p:spPr>
        <p:txBody>
          <a:bodyPr wrap="square">
            <a:spAutoFit/>
          </a:bodyPr>
          <a:lstStyle/>
          <a:p>
            <a:pPr algn="just" eaLnBrk="1" hangingPunct="1"/>
            <a:r>
              <a:rPr lang="en-US" altLang="zh-CN" sz="2800" b="1" dirty="0" smtClean="0">
                <a:latin typeface="Times New Roman" pitchFamily="18" charset="0"/>
                <a:ea typeface="SimSun" pitchFamily="2" charset="-122"/>
              </a:rPr>
              <a:t>- </a:t>
            </a:r>
            <a:r>
              <a:rPr lang="en-US" altLang="zh-CN" sz="2800" b="1" dirty="0" err="1" smtClean="0">
                <a:latin typeface="Times New Roman" pitchFamily="18" charset="0"/>
                <a:ea typeface="SimSun" pitchFamily="2" charset="-122"/>
              </a:rPr>
              <a:t>Cần</a:t>
            </a:r>
            <a:r>
              <a:rPr lang="en-US" altLang="zh-CN" sz="2800" b="1" dirty="0" smtClean="0">
                <a:latin typeface="Times New Roman" pitchFamily="18" charset="0"/>
                <a:ea typeface="SimSun" pitchFamily="2" charset="-122"/>
              </a:rPr>
              <a:t> </a:t>
            </a:r>
            <a:r>
              <a:rPr lang="en-US" altLang="zh-CN" sz="2800" b="1" dirty="0" err="1">
                <a:latin typeface="Times New Roman" pitchFamily="18" charset="0"/>
                <a:ea typeface="SimSun" pitchFamily="2" charset="-122"/>
              </a:rPr>
              <a:t>trục</a:t>
            </a:r>
            <a:r>
              <a:rPr lang="en-US" altLang="zh-CN" sz="2800" b="1" dirty="0">
                <a:latin typeface="Times New Roman" pitchFamily="18" charset="0"/>
                <a:ea typeface="SimSun" pitchFamily="2" charset="-122"/>
              </a:rPr>
              <a:t>  </a:t>
            </a:r>
            <a:r>
              <a:rPr lang="en-US" altLang="zh-CN" sz="2800" b="1" dirty="0" err="1">
                <a:latin typeface="Times New Roman" pitchFamily="18" charset="0"/>
                <a:ea typeface="SimSun" pitchFamily="2" charset="-122"/>
              </a:rPr>
              <a:t>l</a:t>
            </a:r>
            <a:r>
              <a:rPr lang="en-US" altLang="zh-CN" sz="2800" b="1" dirty="0" err="1">
                <a:latin typeface="Times New Roman" pitchFamily="18" charset="0"/>
                <a:ea typeface="SimSun" pitchFamily="2" charset="-122"/>
                <a:cs typeface="Times New Roman" pitchFamily="18" charset="0"/>
              </a:rPr>
              <a:t>à</a:t>
            </a:r>
            <a:r>
              <a:rPr lang="en-US" altLang="zh-CN" sz="2800" b="1" dirty="0">
                <a:latin typeface="Times New Roman" pitchFamily="18" charset="0"/>
                <a:ea typeface="SimSun" pitchFamily="2" charset="-122"/>
              </a:rPr>
              <a:t> </a:t>
            </a:r>
            <a:r>
              <a:rPr lang="en-US" altLang="zh-CN" sz="2800" b="1" dirty="0" err="1">
                <a:latin typeface="Times New Roman" pitchFamily="18" charset="0"/>
                <a:ea typeface="SimSun" pitchFamily="2" charset="-122"/>
              </a:rPr>
              <a:t>cánh</a:t>
            </a:r>
            <a:r>
              <a:rPr lang="en-US" altLang="zh-CN" sz="2800" b="1" dirty="0">
                <a:latin typeface="Times New Roman" pitchFamily="18" charset="0"/>
                <a:ea typeface="SimSun" pitchFamily="2" charset="-122"/>
              </a:rPr>
              <a:t> </a:t>
            </a:r>
            <a:r>
              <a:rPr lang="en-US" altLang="zh-CN" sz="2800" b="1" dirty="0" err="1">
                <a:latin typeface="Times New Roman" pitchFamily="18" charset="0"/>
                <a:ea typeface="SimSun" pitchFamily="2" charset="-122"/>
              </a:rPr>
              <a:t>tay</a:t>
            </a:r>
            <a:r>
              <a:rPr lang="en-US" altLang="zh-CN" sz="2800" b="1" dirty="0">
                <a:latin typeface="Times New Roman" pitchFamily="18" charset="0"/>
                <a:ea typeface="SimSun" pitchFamily="2" charset="-122"/>
              </a:rPr>
              <a:t> </a:t>
            </a:r>
            <a:r>
              <a:rPr lang="en-US" altLang="zh-CN" sz="2800" b="1" dirty="0" err="1">
                <a:latin typeface="Times New Roman" pitchFamily="18" charset="0"/>
                <a:ea typeface="SimSun" pitchFamily="2" charset="-122"/>
              </a:rPr>
              <a:t>kì</a:t>
            </a:r>
            <a:r>
              <a:rPr lang="en-US" altLang="zh-CN" sz="2800" b="1" dirty="0">
                <a:latin typeface="Times New Roman" pitchFamily="18" charset="0"/>
                <a:ea typeface="SimSun" pitchFamily="2" charset="-122"/>
              </a:rPr>
              <a:t> </a:t>
            </a:r>
            <a:r>
              <a:rPr lang="en-US" altLang="zh-CN" sz="2800" b="1" dirty="0" err="1">
                <a:latin typeface="Times New Roman" pitchFamily="18" charset="0"/>
                <a:ea typeface="SimSun" pitchFamily="2" charset="-122"/>
              </a:rPr>
              <a:t>diệu</a:t>
            </a:r>
            <a:r>
              <a:rPr lang="en-US" altLang="zh-CN" sz="2800" b="1" dirty="0">
                <a:latin typeface="Times New Roman" pitchFamily="18" charset="0"/>
                <a:ea typeface="SimSun" pitchFamily="2" charset="-122"/>
              </a:rPr>
              <a:t> </a:t>
            </a:r>
            <a:r>
              <a:rPr lang="en-US" altLang="zh-CN" sz="2800" b="1" dirty="0" err="1">
                <a:latin typeface="Times New Roman" pitchFamily="18" charset="0"/>
                <a:ea typeface="SimSun" pitchFamily="2" charset="-122"/>
              </a:rPr>
              <a:t>của</a:t>
            </a:r>
            <a:r>
              <a:rPr lang="en-US" altLang="zh-CN" sz="2800" b="1" dirty="0">
                <a:latin typeface="Times New Roman" pitchFamily="18" charset="0"/>
                <a:ea typeface="SimSun" pitchFamily="2" charset="-122"/>
              </a:rPr>
              <a:t> </a:t>
            </a:r>
            <a:r>
              <a:rPr lang="en-US" altLang="zh-CN" sz="2800" b="1" dirty="0" err="1">
                <a:latin typeface="Times New Roman" pitchFamily="18" charset="0"/>
                <a:ea typeface="SimSun" pitchFamily="2" charset="-122"/>
              </a:rPr>
              <a:t>các</a:t>
            </a:r>
            <a:r>
              <a:rPr lang="en-US" altLang="zh-CN" sz="2800" b="1" dirty="0">
                <a:latin typeface="Times New Roman" pitchFamily="18" charset="0"/>
                <a:ea typeface="SimSun" pitchFamily="2" charset="-122"/>
              </a:rPr>
              <a:t> </a:t>
            </a:r>
            <a:r>
              <a:rPr lang="en-US" altLang="zh-CN" sz="2800" b="1" dirty="0" err="1">
                <a:latin typeface="Times New Roman" pitchFamily="18" charset="0"/>
                <a:ea typeface="SimSun" pitchFamily="2" charset="-122"/>
              </a:rPr>
              <a:t>chú</a:t>
            </a:r>
            <a:r>
              <a:rPr lang="en-US" altLang="zh-CN" sz="2800" b="1" dirty="0">
                <a:latin typeface="Times New Roman" pitchFamily="18" charset="0"/>
                <a:ea typeface="SimSun" pitchFamily="2" charset="-122"/>
              </a:rPr>
              <a:t> </a:t>
            </a:r>
            <a:r>
              <a:rPr lang="en-US" altLang="zh-CN" sz="2800" b="1" dirty="0" err="1">
                <a:latin typeface="Times New Roman" pitchFamily="18" charset="0"/>
                <a:ea typeface="SimSun" pitchFamily="2" charset="-122"/>
              </a:rPr>
              <a:t>công</a:t>
            </a:r>
            <a:r>
              <a:rPr lang="en-US" altLang="zh-CN" sz="2800" b="1" dirty="0">
                <a:latin typeface="Times New Roman" pitchFamily="18" charset="0"/>
                <a:ea typeface="SimSun" pitchFamily="2" charset="-122"/>
              </a:rPr>
              <a:t> </a:t>
            </a:r>
            <a:r>
              <a:rPr lang="en-US" altLang="zh-CN" sz="2800" b="1" dirty="0" err="1">
                <a:latin typeface="Times New Roman" pitchFamily="18" charset="0"/>
                <a:ea typeface="SimSun" pitchFamily="2" charset="-122"/>
              </a:rPr>
              <a:t>nhân</a:t>
            </a:r>
            <a:r>
              <a:rPr lang="en-US" altLang="zh-CN" sz="2800" b="1" dirty="0">
                <a:latin typeface="Times New Roman" pitchFamily="18" charset="0"/>
                <a:ea typeface="SimSun" pitchFamily="2" charset="-122"/>
              </a:rPr>
              <a:t>.</a:t>
            </a:r>
          </a:p>
        </p:txBody>
      </p:sp>
      <p:sp>
        <p:nvSpPr>
          <p:cNvPr id="21518" name="Text Box 21"/>
          <p:cNvSpPr txBox="1">
            <a:spLocks noChangeArrowheads="1"/>
          </p:cNvSpPr>
          <p:nvPr/>
        </p:nvSpPr>
        <p:spPr bwMode="auto">
          <a:xfrm>
            <a:off x="228600" y="2895600"/>
            <a:ext cx="8458200" cy="584775"/>
          </a:xfrm>
          <a:prstGeom prst="rect">
            <a:avLst/>
          </a:prstGeom>
          <a:noFill/>
          <a:ln w="9525">
            <a:noFill/>
            <a:miter lim="800000"/>
            <a:headEnd/>
            <a:tailEnd/>
          </a:ln>
        </p:spPr>
        <p:txBody>
          <a:bodyPr wrap="square">
            <a:spAutoFit/>
          </a:bodyPr>
          <a:lstStyle/>
          <a:p>
            <a:pPr algn="just" eaLnBrk="1" hangingPunct="1">
              <a:spcBef>
                <a:spcPct val="50000"/>
              </a:spcBef>
            </a:pPr>
            <a:r>
              <a:rPr lang="en-US" altLang="zh-CN" sz="3200" b="1" dirty="0" smtClean="0">
                <a:latin typeface="Times New Roman" pitchFamily="18" charset="0"/>
                <a:ea typeface="SimSun" pitchFamily="2" charset="-122"/>
              </a:rPr>
              <a:t>- </a:t>
            </a:r>
            <a:r>
              <a:rPr lang="en-US" altLang="zh-CN" sz="3200" b="1" dirty="0" err="1">
                <a:latin typeface="Times New Roman" pitchFamily="18" charset="0"/>
                <a:ea typeface="SimSun" pitchFamily="2" charset="-122"/>
              </a:rPr>
              <a:t>Cả</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hai</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ông</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đều</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không</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phải</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l</a:t>
            </a:r>
            <a:r>
              <a:rPr lang="en-US" altLang="zh-CN" sz="3200" b="1" dirty="0" err="1">
                <a:latin typeface="Times New Roman" pitchFamily="18" charset="0"/>
                <a:ea typeface="SimSun" pitchFamily="2" charset="-122"/>
                <a:cs typeface="Times New Roman" pitchFamily="18" charset="0"/>
              </a:rPr>
              <a:t>à</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người</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Hà</a:t>
            </a:r>
            <a:r>
              <a:rPr lang="en-US" altLang="zh-CN" sz="3200" b="1" dirty="0">
                <a:latin typeface="Times New Roman" pitchFamily="18" charset="0"/>
                <a:ea typeface="SimSun" pitchFamily="2" charset="-122"/>
              </a:rPr>
              <a:t> </a:t>
            </a:r>
            <a:r>
              <a:rPr lang="en-US" altLang="zh-CN" sz="3200" b="1" dirty="0" err="1">
                <a:latin typeface="Times New Roman" pitchFamily="18" charset="0"/>
                <a:ea typeface="SimSun" pitchFamily="2" charset="-122"/>
              </a:rPr>
              <a:t>Nội</a:t>
            </a:r>
            <a:r>
              <a:rPr lang="en-US" altLang="zh-CN" sz="3200" b="1" dirty="0">
                <a:latin typeface="Times New Roman" pitchFamily="18" charset="0"/>
                <a:ea typeface="SimSun" pitchFamily="2" charset="-122"/>
              </a:rPr>
              <a:t>.</a:t>
            </a:r>
          </a:p>
        </p:txBody>
      </p:sp>
      <p:sp>
        <p:nvSpPr>
          <p:cNvPr id="18" name="TextBox 17"/>
          <p:cNvSpPr txBox="1"/>
          <p:nvPr/>
        </p:nvSpPr>
        <p:spPr>
          <a:xfrm>
            <a:off x="533400" y="304800"/>
            <a:ext cx="8229600" cy="1077218"/>
          </a:xfrm>
          <a:prstGeom prst="rect">
            <a:avLst/>
          </a:prstGeom>
          <a:noFill/>
        </p:spPr>
        <p:txBody>
          <a:bodyPr wrap="square" rtlCol="0">
            <a:spAutoFit/>
          </a:bodyPr>
          <a:lstStyle/>
          <a:p>
            <a:r>
              <a:rPr lang="en-US" sz="3200" b="1" u="sng" dirty="0" err="1" smtClean="0">
                <a:solidFill>
                  <a:srgbClr val="FF0000"/>
                </a:solidFill>
                <a:latin typeface="Times New Roman" pitchFamily="18" charset="0"/>
                <a:cs typeface="Times New Roman" pitchFamily="18" charset="0"/>
              </a:rPr>
              <a:t>Bài</a:t>
            </a:r>
            <a:r>
              <a:rPr lang="en-US" sz="3200" b="1" u="sng" dirty="0" smtClean="0">
                <a:solidFill>
                  <a:srgbClr val="FF0000"/>
                </a:solidFill>
                <a:latin typeface="Times New Roman" pitchFamily="18" charset="0"/>
                <a:cs typeface="Times New Roman" pitchFamily="18" charset="0"/>
              </a:rPr>
              <a:t> 2</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Xác</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định</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chủ</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ngữ</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vị</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ngữ</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trong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mỗi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câu</a:t>
            </a:r>
            <a:r>
              <a:rPr lang="en-US" sz="3200" b="1" dirty="0" smtClean="0">
                <a:latin typeface="Times New Roman" pitchFamily="18" charset="0"/>
                <a:cs typeface="Times New Roman" pitchFamily="18" charset="0"/>
              </a:rPr>
              <a:t> </a:t>
            </a:r>
            <a:r>
              <a:rPr lang="en-US" sz="3200" b="1" i="1" dirty="0" smtClean="0">
                <a:solidFill>
                  <a:srgbClr val="C00000"/>
                </a:solidFill>
                <a:latin typeface="Times New Roman" pitchFamily="18" charset="0"/>
                <a:cs typeface="Times New Roman" pitchFamily="18" charset="0"/>
              </a:rPr>
              <a:t>Ai </a:t>
            </a:r>
            <a:r>
              <a:rPr lang="en-US" sz="3200" b="1" i="1" dirty="0" err="1" smtClean="0">
                <a:solidFill>
                  <a:srgbClr val="C00000"/>
                </a:solidFill>
                <a:latin typeface="Times New Roman" pitchFamily="18" charset="0"/>
                <a:cs typeface="Times New Roman" pitchFamily="18" charset="0"/>
              </a:rPr>
              <a:t>là</a:t>
            </a:r>
            <a:r>
              <a:rPr lang="en-US" sz="3200" b="1" i="1" dirty="0" smtClean="0">
                <a:solidFill>
                  <a:srgbClr val="C00000"/>
                </a:solidFill>
                <a:latin typeface="Times New Roman" pitchFamily="18" charset="0"/>
                <a:cs typeface="Times New Roman" pitchFamily="18" charset="0"/>
              </a:rPr>
              <a:t> </a:t>
            </a:r>
            <a:r>
              <a:rPr lang="en-US" sz="3200" b="1" i="1" dirty="0" err="1" smtClean="0">
                <a:solidFill>
                  <a:srgbClr val="C00000"/>
                </a:solidFill>
                <a:latin typeface="Times New Roman" pitchFamily="18" charset="0"/>
                <a:cs typeface="Times New Roman" pitchFamily="18" charset="0"/>
              </a:rPr>
              <a:t>gì</a:t>
            </a:r>
            <a:r>
              <a:rPr lang="en-US" sz="3200" b="1" i="1" dirty="0" smtClean="0">
                <a:solidFill>
                  <a:srgbClr val="C00000"/>
                </a:solidFill>
                <a:latin typeface="Times New Roman" pitchFamily="18" charset="0"/>
                <a:cs typeface="Times New Roman" pitchFamily="18" charset="0"/>
              </a:rPr>
              <a:t>? </a:t>
            </a:r>
            <a:r>
              <a:rPr lang="en-US" sz="3200" b="1" dirty="0" err="1">
                <a:latin typeface="Times New Roman" pitchFamily="18" charset="0"/>
                <a:cs typeface="Times New Roman" pitchFamily="18" charset="0"/>
              </a:rPr>
              <a:t>e</a:t>
            </a:r>
            <a:r>
              <a:rPr lang="en-US" sz="3200" b="1" dirty="0" err="1" smtClean="0">
                <a:latin typeface="Times New Roman" pitchFamily="18" charset="0"/>
                <a:cs typeface="Times New Roman" pitchFamily="18" charset="0"/>
              </a:rPr>
              <a:t>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vừa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được</a:t>
            </a:r>
            <a:r>
              <a:rPr lang="en-US" sz="3200" b="1" dirty="0" smtClean="0">
                <a:latin typeface="Times New Roman" pitchFamily="18" charset="0"/>
                <a:cs typeface="Times New Roman" pitchFamily="18" charset="0"/>
              </a:rPr>
              <a:t>.</a:t>
            </a:r>
            <a:endParaRPr lang="en-US" sz="3200" b="1" dirty="0">
              <a:latin typeface="Times New Roman" pitchFamily="18" charset="0"/>
              <a:cs typeface="Times New Roman" pitchFamily="18" charset="0"/>
            </a:endParaRPr>
          </a:p>
        </p:txBody>
      </p:sp>
      <p:cxnSp>
        <p:nvCxnSpPr>
          <p:cNvPr id="31" name="Straight Connector 30"/>
          <p:cNvCxnSpPr/>
          <p:nvPr/>
        </p:nvCxnSpPr>
        <p:spPr>
          <a:xfrm>
            <a:off x="685800" y="2362200"/>
            <a:ext cx="3276600"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33" name="Straight Connector 32"/>
          <p:cNvCxnSpPr/>
          <p:nvPr/>
        </p:nvCxnSpPr>
        <p:spPr>
          <a:xfrm>
            <a:off x="4191000" y="2362200"/>
            <a:ext cx="3733800"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34" name="Straight Connector 33"/>
          <p:cNvCxnSpPr/>
          <p:nvPr/>
        </p:nvCxnSpPr>
        <p:spPr>
          <a:xfrm>
            <a:off x="533400" y="3429000"/>
            <a:ext cx="1752600"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35" name="Straight Connector 34"/>
          <p:cNvCxnSpPr/>
          <p:nvPr/>
        </p:nvCxnSpPr>
        <p:spPr>
          <a:xfrm>
            <a:off x="2582840" y="3429000"/>
            <a:ext cx="5410200"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36" name="Straight Connector 35"/>
          <p:cNvCxnSpPr/>
          <p:nvPr/>
        </p:nvCxnSpPr>
        <p:spPr>
          <a:xfrm>
            <a:off x="685800" y="4536744"/>
            <a:ext cx="1447800" cy="1588"/>
          </a:xfrm>
          <a:prstGeom prst="line">
            <a:avLst/>
          </a:prstGeom>
          <a:ln cmpd="dbl"/>
        </p:spPr>
        <p:style>
          <a:lnRef idx="2">
            <a:schemeClr val="accent2"/>
          </a:lnRef>
          <a:fillRef idx="0">
            <a:schemeClr val="accent2"/>
          </a:fillRef>
          <a:effectRef idx="1">
            <a:schemeClr val="accent2"/>
          </a:effectRef>
          <a:fontRef idx="minor">
            <a:schemeClr val="tx1"/>
          </a:fontRef>
        </p:style>
      </p:cxnSp>
      <p:cxnSp>
        <p:nvCxnSpPr>
          <p:cNvPr id="37" name="Straight Connector 36"/>
          <p:cNvCxnSpPr/>
          <p:nvPr/>
        </p:nvCxnSpPr>
        <p:spPr>
          <a:xfrm>
            <a:off x="2514600" y="4572000"/>
            <a:ext cx="4495800"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39" name="Straight Connector 38"/>
          <p:cNvCxnSpPr/>
          <p:nvPr/>
        </p:nvCxnSpPr>
        <p:spPr>
          <a:xfrm>
            <a:off x="4159322" y="2436222"/>
            <a:ext cx="3765478" cy="2178"/>
          </a:xfrm>
          <a:prstGeom prst="line">
            <a:avLst/>
          </a:prstGeom>
        </p:spPr>
        <p:style>
          <a:lnRef idx="2">
            <a:schemeClr val="accent2"/>
          </a:lnRef>
          <a:fillRef idx="0">
            <a:schemeClr val="accent2"/>
          </a:fillRef>
          <a:effectRef idx="1">
            <a:schemeClr val="accent2"/>
          </a:effectRef>
          <a:fontRef idx="minor">
            <a:schemeClr val="tx1"/>
          </a:fontRef>
        </p:style>
      </p:cxnSp>
      <p:cxnSp>
        <p:nvCxnSpPr>
          <p:cNvPr id="44" name="Straight Connector 43"/>
          <p:cNvCxnSpPr/>
          <p:nvPr/>
        </p:nvCxnSpPr>
        <p:spPr>
          <a:xfrm>
            <a:off x="2626056" y="3477904"/>
            <a:ext cx="5334000"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47" name="Straight Connector 46"/>
          <p:cNvCxnSpPr/>
          <p:nvPr/>
        </p:nvCxnSpPr>
        <p:spPr>
          <a:xfrm>
            <a:off x="533400" y="5562600"/>
            <a:ext cx="1295400" cy="1588"/>
          </a:xfrm>
          <a:prstGeom prst="line">
            <a:avLst/>
          </a:prstGeom>
          <a:ln cmpd="dbl"/>
        </p:spPr>
        <p:style>
          <a:lnRef idx="2">
            <a:schemeClr val="accent2"/>
          </a:lnRef>
          <a:fillRef idx="0">
            <a:schemeClr val="accent2"/>
          </a:fillRef>
          <a:effectRef idx="1">
            <a:schemeClr val="accent2"/>
          </a:effectRef>
          <a:fontRef idx="minor">
            <a:schemeClr val="tx1"/>
          </a:fontRef>
        </p:style>
      </p:cxnSp>
      <p:cxnSp>
        <p:nvCxnSpPr>
          <p:cNvPr id="50" name="Straight Connector 49"/>
          <p:cNvCxnSpPr/>
          <p:nvPr/>
        </p:nvCxnSpPr>
        <p:spPr>
          <a:xfrm>
            <a:off x="2057400" y="5562600"/>
            <a:ext cx="6172200"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51" name="Straight Connector 50"/>
          <p:cNvCxnSpPr/>
          <p:nvPr/>
        </p:nvCxnSpPr>
        <p:spPr>
          <a:xfrm flipV="1">
            <a:off x="2514600" y="4622492"/>
            <a:ext cx="4531056" cy="25708"/>
          </a:xfrm>
          <a:prstGeom prst="line">
            <a:avLst/>
          </a:prstGeom>
        </p:spPr>
        <p:style>
          <a:lnRef idx="2">
            <a:schemeClr val="accent2"/>
          </a:lnRef>
          <a:fillRef idx="0">
            <a:schemeClr val="accent2"/>
          </a:fillRef>
          <a:effectRef idx="1">
            <a:schemeClr val="accent2"/>
          </a:effectRef>
          <a:fontRef idx="minor">
            <a:schemeClr val="tx1"/>
          </a:fontRef>
        </p:style>
      </p:cxnSp>
      <p:cxnSp>
        <p:nvCxnSpPr>
          <p:cNvPr id="54" name="Straight Connector 53"/>
          <p:cNvCxnSpPr/>
          <p:nvPr/>
        </p:nvCxnSpPr>
        <p:spPr>
          <a:xfrm>
            <a:off x="2057400" y="5638800"/>
            <a:ext cx="6248400" cy="1588"/>
          </a:xfrm>
          <a:prstGeom prst="line">
            <a:avLst/>
          </a:prstGeom>
        </p:spPr>
        <p:style>
          <a:lnRef idx="2">
            <a:schemeClr val="accent2"/>
          </a:lnRef>
          <a:fillRef idx="0">
            <a:schemeClr val="accent2"/>
          </a:fillRef>
          <a:effectRef idx="1">
            <a:schemeClr val="accent2"/>
          </a:effectRef>
          <a:fontRef idx="minor">
            <a:schemeClr val="tx1"/>
          </a:fontRef>
        </p:style>
      </p:cxnSp>
      <p:cxnSp>
        <p:nvCxnSpPr>
          <p:cNvPr id="19" name="Straight Connector 18"/>
          <p:cNvCxnSpPr/>
          <p:nvPr/>
        </p:nvCxnSpPr>
        <p:spPr>
          <a:xfrm>
            <a:off x="1752600" y="838200"/>
            <a:ext cx="4267200" cy="1588"/>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1508"/>
                                        </p:tgtEl>
                                        <p:attrNameLst>
                                          <p:attrName>style.visibility</p:attrName>
                                        </p:attrNameLst>
                                      </p:cBhvr>
                                      <p:to>
                                        <p:strVal val="visible"/>
                                      </p:to>
                                    </p:set>
                                    <p:animEffect transition="in" filter="blinds(horizontal)">
                                      <p:cBhvr>
                                        <p:cTn id="13" dur="500"/>
                                        <p:tgtEl>
                                          <p:spTgt spid="2150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1518"/>
                                        </p:tgtEl>
                                        <p:attrNameLst>
                                          <p:attrName>style.visibility</p:attrName>
                                        </p:attrNameLst>
                                      </p:cBhvr>
                                      <p:to>
                                        <p:strVal val="visible"/>
                                      </p:to>
                                    </p:set>
                                    <p:animEffect transition="in" filter="blinds(horizontal)">
                                      <p:cBhvr>
                                        <p:cTn id="16" dur="500"/>
                                        <p:tgtEl>
                                          <p:spTgt spid="21518"/>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blinds(horizontal)">
                                      <p:cBhvr>
                                        <p:cTn id="21" dur="500"/>
                                        <p:tgtEl>
                                          <p:spTgt spid="31"/>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3"/>
                                        </p:tgtEl>
                                        <p:attrNameLst>
                                          <p:attrName>style.visibility</p:attrName>
                                        </p:attrNameLst>
                                      </p:cBhvr>
                                      <p:to>
                                        <p:strVal val="visible"/>
                                      </p:to>
                                    </p:set>
                                    <p:animEffect transition="in" filter="blinds(horizontal)">
                                      <p:cBhvr>
                                        <p:cTn id="26" dur="500"/>
                                        <p:tgtEl>
                                          <p:spTgt spid="33"/>
                                        </p:tgtEl>
                                      </p:cBhvr>
                                    </p:animEffect>
                                  </p:childTnLst>
                                </p:cTn>
                              </p:par>
                              <p:par>
                                <p:cTn id="27" presetID="3" presetClass="entr" presetSubtype="10" fill="hold" nodeType="with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blinds(horizontal)">
                                      <p:cBhvr>
                                        <p:cTn id="29" dur="500"/>
                                        <p:tgtEl>
                                          <p:spTgt spid="39"/>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34"/>
                                        </p:tgtEl>
                                        <p:attrNameLst>
                                          <p:attrName>style.visibility</p:attrName>
                                        </p:attrNameLst>
                                      </p:cBhvr>
                                      <p:to>
                                        <p:strVal val="visible"/>
                                      </p:to>
                                    </p:set>
                                    <p:animEffect transition="in" filter="blinds(horizontal)">
                                      <p:cBhvr>
                                        <p:cTn id="34" dur="500"/>
                                        <p:tgtEl>
                                          <p:spTgt spid="34"/>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blinds(horizontal)">
                                      <p:cBhvr>
                                        <p:cTn id="39" dur="500"/>
                                        <p:tgtEl>
                                          <p:spTgt spid="35"/>
                                        </p:tgtEl>
                                      </p:cBhvr>
                                    </p:animEffect>
                                  </p:childTnLst>
                                </p:cTn>
                              </p:par>
                              <p:par>
                                <p:cTn id="40" presetID="3" presetClass="entr" presetSubtype="10" fill="hold" nodeType="withEffect">
                                  <p:stCondLst>
                                    <p:cond delay="0"/>
                                  </p:stCondLst>
                                  <p:childTnLst>
                                    <p:set>
                                      <p:cBhvr>
                                        <p:cTn id="41" dur="1" fill="hold">
                                          <p:stCondLst>
                                            <p:cond delay="0"/>
                                          </p:stCondLst>
                                        </p:cTn>
                                        <p:tgtEl>
                                          <p:spTgt spid="44"/>
                                        </p:tgtEl>
                                        <p:attrNameLst>
                                          <p:attrName>style.visibility</p:attrName>
                                        </p:attrNameLst>
                                      </p:cBhvr>
                                      <p:to>
                                        <p:strVal val="visible"/>
                                      </p:to>
                                    </p:set>
                                    <p:animEffect transition="in" filter="blinds(horizontal)">
                                      <p:cBhvr>
                                        <p:cTn id="42" dur="500"/>
                                        <p:tgtEl>
                                          <p:spTgt spid="44"/>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blinds(horizontal)">
                                      <p:cBhvr>
                                        <p:cTn id="47" dur="500"/>
                                        <p:tgtEl>
                                          <p:spTgt spid="3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1"/>
                                        </p:tgtEl>
                                        <p:attrNameLst>
                                          <p:attrName>style.visibility</p:attrName>
                                        </p:attrNameLst>
                                      </p:cBhvr>
                                      <p:to>
                                        <p:strVal val="visible"/>
                                      </p:to>
                                    </p:set>
                                    <p:animEffect transition="in" filter="blinds(horizontal)">
                                      <p:cBhvr>
                                        <p:cTn id="52" dur="500"/>
                                        <p:tgtEl>
                                          <p:spTgt spid="51"/>
                                        </p:tgtEl>
                                      </p:cBhvr>
                                    </p:animEffect>
                                  </p:childTnLst>
                                </p:cTn>
                              </p:par>
                              <p:par>
                                <p:cTn id="53" presetID="3" presetClass="entr" presetSubtype="10" fill="hold" nodeType="with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blinds(horizontal)">
                                      <p:cBhvr>
                                        <p:cTn id="55" dur="500"/>
                                        <p:tgtEl>
                                          <p:spTgt spid="37"/>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nodeType="clickEffect">
                                  <p:stCondLst>
                                    <p:cond delay="0"/>
                                  </p:stCondLst>
                                  <p:childTnLst>
                                    <p:set>
                                      <p:cBhvr>
                                        <p:cTn id="59" dur="1" fill="hold">
                                          <p:stCondLst>
                                            <p:cond delay="0"/>
                                          </p:stCondLst>
                                        </p:cTn>
                                        <p:tgtEl>
                                          <p:spTgt spid="47"/>
                                        </p:tgtEl>
                                        <p:attrNameLst>
                                          <p:attrName>style.visibility</p:attrName>
                                        </p:attrNameLst>
                                      </p:cBhvr>
                                      <p:to>
                                        <p:strVal val="visible"/>
                                      </p:to>
                                    </p:set>
                                    <p:animEffect transition="in" filter="blinds(horizontal)">
                                      <p:cBhvr>
                                        <p:cTn id="60" dur="500"/>
                                        <p:tgtEl>
                                          <p:spTgt spid="47"/>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nodeType="clickEffect">
                                  <p:stCondLst>
                                    <p:cond delay="0"/>
                                  </p:stCondLst>
                                  <p:childTnLst>
                                    <p:set>
                                      <p:cBhvr>
                                        <p:cTn id="64" dur="1" fill="hold">
                                          <p:stCondLst>
                                            <p:cond delay="0"/>
                                          </p:stCondLst>
                                        </p:cTn>
                                        <p:tgtEl>
                                          <p:spTgt spid="50"/>
                                        </p:tgtEl>
                                        <p:attrNameLst>
                                          <p:attrName>style.visibility</p:attrName>
                                        </p:attrNameLst>
                                      </p:cBhvr>
                                      <p:to>
                                        <p:strVal val="visible"/>
                                      </p:to>
                                    </p:set>
                                    <p:animEffect transition="in" filter="blinds(horizontal)">
                                      <p:cBhvr>
                                        <p:cTn id="65" dur="500"/>
                                        <p:tgtEl>
                                          <p:spTgt spid="50"/>
                                        </p:tgtEl>
                                      </p:cBhvr>
                                    </p:animEffect>
                                  </p:childTnLst>
                                </p:cTn>
                              </p:par>
                              <p:par>
                                <p:cTn id="66" presetID="3" presetClass="entr" presetSubtype="10" fill="hold" nodeType="withEffect">
                                  <p:stCondLst>
                                    <p:cond delay="0"/>
                                  </p:stCondLst>
                                  <p:childTnLst>
                                    <p:set>
                                      <p:cBhvr>
                                        <p:cTn id="67" dur="1" fill="hold">
                                          <p:stCondLst>
                                            <p:cond delay="0"/>
                                          </p:stCondLst>
                                        </p:cTn>
                                        <p:tgtEl>
                                          <p:spTgt spid="54"/>
                                        </p:tgtEl>
                                        <p:attrNameLst>
                                          <p:attrName>style.visibility</p:attrName>
                                        </p:attrNameLst>
                                      </p:cBhvr>
                                      <p:to>
                                        <p:strVal val="visible"/>
                                      </p:to>
                                    </p:set>
                                    <p:animEffect transition="in" filter="blinds(horizontal)">
                                      <p:cBhvr>
                                        <p:cTn id="68"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P spid="21508" grpId="0"/>
      <p:bldP spid="215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667000" y="1600200"/>
            <a:ext cx="3810000" cy="13716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600" b="1" dirty="0" err="1" smtClean="0">
                <a:solidFill>
                  <a:srgbClr val="FF0000"/>
                </a:solidFill>
                <a:latin typeface="Times New Roman" pitchFamily="18" charset="0"/>
                <a:cs typeface="Times New Roman" pitchFamily="18" charset="0"/>
              </a:rPr>
              <a:t>Câu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kể</a:t>
            </a:r>
            <a:r>
              <a:rPr lang="en-US" sz="3600" b="1" dirty="0" smtClean="0">
                <a:solidFill>
                  <a:srgbClr val="FF0000"/>
                </a:solidFill>
                <a:latin typeface="Times New Roman" pitchFamily="18" charset="0"/>
                <a:cs typeface="Times New Roman" pitchFamily="18" charset="0"/>
              </a:rPr>
              <a:t> Ai </a:t>
            </a:r>
            <a:r>
              <a:rPr lang="en-US" sz="3600" b="1" dirty="0" err="1" smtClean="0">
                <a:solidFill>
                  <a:srgbClr val="FF0000"/>
                </a:solidFill>
                <a:latin typeface="Times New Roman" pitchFamily="18" charset="0"/>
                <a:cs typeface="Times New Roman" pitchFamily="18" charset="0"/>
              </a:rPr>
              <a:t>là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gì</a:t>
            </a:r>
            <a:r>
              <a:rPr lang="en-US" sz="3600" b="1" dirty="0" smtClean="0">
                <a:solidFill>
                  <a:srgbClr val="FF0000"/>
                </a:solidFill>
                <a:latin typeface="Times New Roman" pitchFamily="18" charset="0"/>
                <a:cs typeface="Times New Roman" pitchFamily="18" charset="0"/>
              </a:rPr>
              <a:t>?</a:t>
            </a:r>
            <a:endParaRPr lang="en-US" sz="3600" b="1" i="1" dirty="0">
              <a:solidFill>
                <a:srgbClr val="FF0000"/>
              </a:solidFill>
              <a:latin typeface="Times New Roman" pitchFamily="18" charset="0"/>
              <a:cs typeface="Times New Roman" pitchFamily="18" charset="0"/>
            </a:endParaRPr>
          </a:p>
        </p:txBody>
      </p:sp>
      <p:sp>
        <p:nvSpPr>
          <p:cNvPr id="9" name="Rectangle 8"/>
          <p:cNvSpPr/>
          <p:nvPr/>
        </p:nvSpPr>
        <p:spPr>
          <a:xfrm>
            <a:off x="990600" y="3581400"/>
            <a:ext cx="2286000" cy="97536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600" b="1" dirty="0" err="1" smtClean="0">
                <a:solidFill>
                  <a:srgbClr val="C00000"/>
                </a:solidFill>
                <a:latin typeface="Times New Roman" pitchFamily="18" charset="0"/>
                <a:cs typeface="Times New Roman" pitchFamily="18" charset="0"/>
              </a:rPr>
              <a:t>Chủ</a:t>
            </a:r>
            <a:r>
              <a:rPr lang="en-US" sz="3600" b="1" dirty="0" smtClean="0">
                <a:solidFill>
                  <a:srgbClr val="C00000"/>
                </a:solidFill>
                <a:latin typeface="Times New Roman" pitchFamily="18" charset="0"/>
                <a:cs typeface="Times New Roman" pitchFamily="18" charset="0"/>
              </a:rPr>
              <a:t> </a:t>
            </a:r>
            <a:r>
              <a:rPr lang="en-US" sz="3600" b="1" dirty="0" err="1" smtClean="0">
                <a:solidFill>
                  <a:srgbClr val="C00000"/>
                </a:solidFill>
                <a:latin typeface="Times New Roman" pitchFamily="18" charset="0"/>
                <a:cs typeface="Times New Roman" pitchFamily="18" charset="0"/>
              </a:rPr>
              <a:t>ngữ</a:t>
            </a:r>
            <a:endParaRPr lang="en-US" sz="3600" b="1" dirty="0">
              <a:solidFill>
                <a:srgbClr val="C00000"/>
              </a:solidFill>
              <a:latin typeface="Times New Roman" pitchFamily="18" charset="0"/>
              <a:cs typeface="Times New Roman" pitchFamily="18" charset="0"/>
            </a:endParaRPr>
          </a:p>
        </p:txBody>
      </p:sp>
      <p:cxnSp>
        <p:nvCxnSpPr>
          <p:cNvPr id="13" name="Straight Arrow Connector 12"/>
          <p:cNvCxnSpPr/>
          <p:nvPr/>
        </p:nvCxnSpPr>
        <p:spPr>
          <a:xfrm rot="10800000" flipV="1">
            <a:off x="2514600" y="2971800"/>
            <a:ext cx="1143000" cy="5334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7" name="Straight Arrow Connector 16"/>
          <p:cNvCxnSpPr/>
          <p:nvPr/>
        </p:nvCxnSpPr>
        <p:spPr>
          <a:xfrm>
            <a:off x="4724400" y="2971800"/>
            <a:ext cx="1143000" cy="5334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21" name="Rectangle 20"/>
          <p:cNvSpPr/>
          <p:nvPr/>
        </p:nvSpPr>
        <p:spPr>
          <a:xfrm>
            <a:off x="5029200" y="3505200"/>
            <a:ext cx="2286000" cy="97536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600" b="1" dirty="0" err="1" smtClean="0">
                <a:solidFill>
                  <a:srgbClr val="C00000"/>
                </a:solidFill>
                <a:latin typeface="Times New Roman" pitchFamily="18" charset="0"/>
                <a:cs typeface="Times New Roman" pitchFamily="18" charset="0"/>
              </a:rPr>
              <a:t>Vị</a:t>
            </a:r>
            <a:r>
              <a:rPr lang="en-US" sz="3600" b="1" dirty="0" smtClean="0">
                <a:solidFill>
                  <a:srgbClr val="C00000"/>
                </a:solidFill>
                <a:latin typeface="Times New Roman" pitchFamily="18" charset="0"/>
                <a:cs typeface="Times New Roman" pitchFamily="18" charset="0"/>
              </a:rPr>
              <a:t> </a:t>
            </a:r>
            <a:r>
              <a:rPr lang="en-US" sz="3600" b="1" dirty="0" err="1" smtClean="0">
                <a:solidFill>
                  <a:srgbClr val="C00000"/>
                </a:solidFill>
                <a:latin typeface="Times New Roman" pitchFamily="18" charset="0"/>
                <a:cs typeface="Times New Roman" pitchFamily="18" charset="0"/>
              </a:rPr>
              <a:t>ngữ</a:t>
            </a:r>
            <a:endParaRPr lang="en-US" sz="3600" b="1" dirty="0">
              <a:solidFill>
                <a:srgbClr val="C00000"/>
              </a:solidFill>
              <a:latin typeface="Times New Roman" pitchFamily="18" charset="0"/>
              <a:cs typeface="Times New Roman" pitchFamily="18" charset="0"/>
            </a:endParaRPr>
          </a:p>
        </p:txBody>
      </p:sp>
      <p:sp>
        <p:nvSpPr>
          <p:cNvPr id="22" name="Rectangle 21"/>
          <p:cNvSpPr/>
          <p:nvPr/>
        </p:nvSpPr>
        <p:spPr>
          <a:xfrm>
            <a:off x="228600" y="5181600"/>
            <a:ext cx="3962400" cy="97536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600" b="1" i="1" dirty="0" smtClean="0">
                <a:solidFill>
                  <a:srgbClr val="C00000"/>
                </a:solidFill>
                <a:latin typeface="Times New Roman" pitchFamily="18" charset="0"/>
                <a:cs typeface="Times New Roman" pitchFamily="18" charset="0"/>
              </a:rPr>
              <a:t>Ai? (</a:t>
            </a:r>
            <a:r>
              <a:rPr lang="en-US" sz="3600" b="1" i="1" dirty="0" err="1" smtClean="0">
                <a:solidFill>
                  <a:srgbClr val="C00000"/>
                </a:solidFill>
                <a:latin typeface="Times New Roman" pitchFamily="18" charset="0"/>
                <a:cs typeface="Times New Roman" pitchFamily="18" charset="0"/>
              </a:rPr>
              <a:t>cái</a:t>
            </a:r>
            <a:r>
              <a:rPr lang="en-US" sz="3600" b="1" i="1" dirty="0" smtClean="0">
                <a:solidFill>
                  <a:srgbClr val="C00000"/>
                </a:solidFill>
                <a:latin typeface="Times New Roman" pitchFamily="18" charset="0"/>
                <a:cs typeface="Times New Roman" pitchFamily="18" charset="0"/>
              </a:rPr>
              <a:t> </a:t>
            </a:r>
            <a:r>
              <a:rPr lang="en-US" sz="3600" b="1" i="1" dirty="0" err="1" smtClean="0">
                <a:solidFill>
                  <a:srgbClr val="C00000"/>
                </a:solidFill>
                <a:latin typeface="Times New Roman" pitchFamily="18" charset="0"/>
                <a:cs typeface="Times New Roman" pitchFamily="18" charset="0"/>
              </a:rPr>
              <a:t>gì</a:t>
            </a:r>
            <a:r>
              <a:rPr lang="en-US" sz="3600" b="1" i="1" dirty="0" smtClean="0">
                <a:solidFill>
                  <a:srgbClr val="C00000"/>
                </a:solidFill>
                <a:latin typeface="Times New Roman" pitchFamily="18" charset="0"/>
                <a:cs typeface="Times New Roman" pitchFamily="18" charset="0"/>
              </a:rPr>
              <a:t>, con </a:t>
            </a:r>
            <a:r>
              <a:rPr lang="en-US" sz="3600" b="1" i="1" dirty="0" err="1" smtClean="0">
                <a:solidFill>
                  <a:srgbClr val="C00000"/>
                </a:solidFill>
                <a:latin typeface="Times New Roman" pitchFamily="18" charset="0"/>
                <a:cs typeface="Times New Roman" pitchFamily="18" charset="0"/>
              </a:rPr>
              <a:t>gì</a:t>
            </a:r>
            <a:r>
              <a:rPr lang="en-US" sz="3600" b="1" i="1" dirty="0" smtClean="0">
                <a:solidFill>
                  <a:srgbClr val="C00000"/>
                </a:solidFill>
                <a:latin typeface="Times New Roman" pitchFamily="18" charset="0"/>
                <a:cs typeface="Times New Roman" pitchFamily="18" charset="0"/>
              </a:rPr>
              <a:t>)?</a:t>
            </a:r>
            <a:endParaRPr lang="en-US" sz="3600" b="1" i="1" dirty="0">
              <a:solidFill>
                <a:srgbClr val="C00000"/>
              </a:solidFill>
              <a:latin typeface="Times New Roman" pitchFamily="18" charset="0"/>
              <a:cs typeface="Times New Roman" pitchFamily="18" charset="0"/>
            </a:endParaRPr>
          </a:p>
        </p:txBody>
      </p:sp>
      <p:sp>
        <p:nvSpPr>
          <p:cNvPr id="23" name="Rectangle 22"/>
          <p:cNvSpPr/>
          <p:nvPr/>
        </p:nvSpPr>
        <p:spPr>
          <a:xfrm>
            <a:off x="4876800" y="5105400"/>
            <a:ext cx="4038600" cy="1295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endParaRPr lang="en-US" sz="3600" b="1" i="1" dirty="0" smtClean="0">
              <a:solidFill>
                <a:srgbClr val="C00000"/>
              </a:solidFill>
              <a:latin typeface="Times New Roman" pitchFamily="18" charset="0"/>
              <a:cs typeface="Times New Roman" pitchFamily="18" charset="0"/>
            </a:endParaRPr>
          </a:p>
          <a:p>
            <a:r>
              <a:rPr lang="en-US" sz="3600" b="1" i="1" dirty="0" smtClean="0">
                <a:solidFill>
                  <a:srgbClr val="C00000"/>
                </a:solidFill>
                <a:latin typeface="Times New Roman" pitchFamily="18" charset="0"/>
                <a:cs typeface="Times New Roman" pitchFamily="18" charset="0"/>
              </a:rPr>
              <a:t> </a:t>
            </a:r>
            <a:r>
              <a:rPr lang="en-US" sz="3600" b="1" i="1" dirty="0" err="1" smtClean="0">
                <a:solidFill>
                  <a:srgbClr val="C00000"/>
                </a:solidFill>
                <a:latin typeface="Times New Roman" pitchFamily="18" charset="0"/>
                <a:cs typeface="Times New Roman" pitchFamily="18" charset="0"/>
              </a:rPr>
              <a:t>Là</a:t>
            </a:r>
            <a:r>
              <a:rPr lang="en-US" sz="3600" b="1" i="1" dirty="0" smtClean="0">
                <a:solidFill>
                  <a:srgbClr val="C00000"/>
                </a:solidFill>
                <a:latin typeface="Times New Roman" pitchFamily="18" charset="0"/>
                <a:cs typeface="Times New Roman" pitchFamily="18" charset="0"/>
              </a:rPr>
              <a:t> </a:t>
            </a:r>
            <a:r>
              <a:rPr lang="en-US" sz="3600" b="1" i="1" dirty="0" err="1" smtClean="0">
                <a:solidFill>
                  <a:srgbClr val="C00000"/>
                </a:solidFill>
                <a:latin typeface="Times New Roman" pitchFamily="18" charset="0"/>
                <a:cs typeface="Times New Roman" pitchFamily="18" charset="0"/>
              </a:rPr>
              <a:t>gì</a:t>
            </a:r>
            <a:r>
              <a:rPr lang="en-US" sz="3600" b="1" i="1" dirty="0" smtClean="0">
                <a:solidFill>
                  <a:srgbClr val="C00000"/>
                </a:solidFill>
                <a:latin typeface="Times New Roman" pitchFamily="18" charset="0"/>
                <a:cs typeface="Times New Roman" pitchFamily="18" charset="0"/>
              </a:rPr>
              <a:t>?( </a:t>
            </a:r>
            <a:r>
              <a:rPr lang="en-US" sz="3600" b="1" i="1" dirty="0" err="1" smtClean="0">
                <a:solidFill>
                  <a:srgbClr val="C00000"/>
                </a:solidFill>
                <a:latin typeface="Times New Roman" pitchFamily="18" charset="0"/>
                <a:cs typeface="Times New Roman" pitchFamily="18" charset="0"/>
              </a:rPr>
              <a:t>là</a:t>
            </a:r>
            <a:r>
              <a:rPr lang="en-US" sz="3600" b="1" i="1" dirty="0" smtClean="0">
                <a:solidFill>
                  <a:srgbClr val="C00000"/>
                </a:solidFill>
                <a:latin typeface="Times New Roman" pitchFamily="18" charset="0"/>
                <a:cs typeface="Times New Roman" pitchFamily="18" charset="0"/>
              </a:rPr>
              <a:t> </a:t>
            </a:r>
            <a:r>
              <a:rPr lang="en-US" sz="3600" b="1" i="1" dirty="0" err="1" smtClean="0">
                <a:solidFill>
                  <a:srgbClr val="C00000"/>
                </a:solidFill>
                <a:latin typeface="Times New Roman" pitchFamily="18" charset="0"/>
                <a:cs typeface="Times New Roman" pitchFamily="18" charset="0"/>
              </a:rPr>
              <a:t>ai</a:t>
            </a:r>
            <a:r>
              <a:rPr lang="en-US" sz="3600" b="1" i="1" dirty="0" smtClean="0">
                <a:solidFill>
                  <a:srgbClr val="C00000"/>
                </a:solidFill>
                <a:latin typeface="Times New Roman" pitchFamily="18" charset="0"/>
                <a:cs typeface="Times New Roman" pitchFamily="18" charset="0"/>
              </a:rPr>
              <a:t>, </a:t>
            </a:r>
            <a:r>
              <a:rPr lang="en-US" sz="3600" b="1" i="1" dirty="0" err="1" smtClean="0">
                <a:solidFill>
                  <a:srgbClr val="C00000"/>
                </a:solidFill>
                <a:latin typeface="Times New Roman" pitchFamily="18" charset="0"/>
                <a:cs typeface="Times New Roman" pitchFamily="18" charset="0"/>
              </a:rPr>
              <a:t>là</a:t>
            </a:r>
            <a:r>
              <a:rPr lang="en-US" sz="3600" b="1" i="1" dirty="0" smtClean="0">
                <a:solidFill>
                  <a:srgbClr val="C00000"/>
                </a:solidFill>
                <a:latin typeface="Times New Roman" pitchFamily="18" charset="0"/>
                <a:cs typeface="Times New Roman" pitchFamily="18" charset="0"/>
              </a:rPr>
              <a:t> con  </a:t>
            </a:r>
            <a:r>
              <a:rPr lang="en-US" sz="3600" b="1" i="1" dirty="0" err="1" smtClean="0">
                <a:solidFill>
                  <a:srgbClr val="C00000"/>
                </a:solidFill>
                <a:latin typeface="Times New Roman" pitchFamily="18" charset="0"/>
                <a:cs typeface="Times New Roman" pitchFamily="18" charset="0"/>
              </a:rPr>
              <a:t>gì</a:t>
            </a:r>
            <a:r>
              <a:rPr lang="en-US" sz="3600" b="1" i="1" dirty="0" smtClean="0">
                <a:solidFill>
                  <a:srgbClr val="C00000"/>
                </a:solidFill>
                <a:latin typeface="Times New Roman" pitchFamily="18" charset="0"/>
                <a:cs typeface="Times New Roman" pitchFamily="18" charset="0"/>
              </a:rPr>
              <a:t>) ?</a:t>
            </a:r>
          </a:p>
          <a:p>
            <a:endParaRPr lang="en-US" sz="3600" b="1" dirty="0">
              <a:solidFill>
                <a:srgbClr val="C00000"/>
              </a:solidFill>
              <a:latin typeface="Times New Roman" pitchFamily="18" charset="0"/>
              <a:cs typeface="Times New Roman" pitchFamily="18" charset="0"/>
            </a:endParaRPr>
          </a:p>
        </p:txBody>
      </p:sp>
      <p:cxnSp>
        <p:nvCxnSpPr>
          <p:cNvPr id="24" name="Straight Arrow Connector 23"/>
          <p:cNvCxnSpPr/>
          <p:nvPr/>
        </p:nvCxnSpPr>
        <p:spPr>
          <a:xfrm rot="5400000">
            <a:off x="1715294" y="4837906"/>
            <a:ext cx="533400" cy="1588"/>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30" name="Straight Arrow Connector 29"/>
          <p:cNvCxnSpPr/>
          <p:nvPr/>
        </p:nvCxnSpPr>
        <p:spPr>
          <a:xfrm rot="5400000">
            <a:off x="6096794" y="4876006"/>
            <a:ext cx="457200" cy="1588"/>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33" name="TextBox 32"/>
          <p:cNvSpPr txBox="1"/>
          <p:nvPr/>
        </p:nvSpPr>
        <p:spPr>
          <a:xfrm>
            <a:off x="533400" y="304800"/>
            <a:ext cx="8229600" cy="1077218"/>
          </a:xfrm>
          <a:prstGeom prst="rect">
            <a:avLst/>
          </a:prstGeom>
          <a:noFill/>
        </p:spPr>
        <p:txBody>
          <a:bodyPr wrap="square" rtlCol="0">
            <a:spAutoFit/>
          </a:bodyPr>
          <a:lstStyle/>
          <a:p>
            <a:r>
              <a:rPr lang="en-US" sz="3200" b="1" u="sng" dirty="0" err="1" smtClean="0">
                <a:solidFill>
                  <a:srgbClr val="FF0000"/>
                </a:solidFill>
                <a:latin typeface="Times New Roman" pitchFamily="18" charset="0"/>
                <a:cs typeface="Times New Roman" pitchFamily="18" charset="0"/>
              </a:rPr>
              <a:t>Bài</a:t>
            </a:r>
            <a:r>
              <a:rPr lang="en-US" sz="3200" b="1" u="sng" dirty="0" smtClean="0">
                <a:solidFill>
                  <a:srgbClr val="FF0000"/>
                </a:solidFill>
                <a:latin typeface="Times New Roman" pitchFamily="18" charset="0"/>
                <a:cs typeface="Times New Roman" pitchFamily="18" charset="0"/>
              </a:rPr>
              <a:t> 2</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Xác</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định</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chủ</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ngữ</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vị</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ngữ</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trong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mỗi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câu</a:t>
            </a:r>
            <a:r>
              <a:rPr lang="en-US" sz="3200" b="1" dirty="0" smtClean="0">
                <a:latin typeface="Times New Roman" pitchFamily="18" charset="0"/>
                <a:cs typeface="Times New Roman" pitchFamily="18" charset="0"/>
              </a:rPr>
              <a:t> </a:t>
            </a:r>
            <a:r>
              <a:rPr lang="en-US" sz="3200" b="1" i="1" dirty="0" smtClean="0">
                <a:solidFill>
                  <a:srgbClr val="C00000"/>
                </a:solidFill>
                <a:latin typeface="Times New Roman" pitchFamily="18" charset="0"/>
                <a:cs typeface="Times New Roman" pitchFamily="18" charset="0"/>
              </a:rPr>
              <a:t>Ai </a:t>
            </a:r>
            <a:r>
              <a:rPr lang="en-US" sz="3200" b="1" i="1" dirty="0" err="1" smtClean="0">
                <a:solidFill>
                  <a:srgbClr val="C00000"/>
                </a:solidFill>
                <a:latin typeface="Times New Roman" pitchFamily="18" charset="0"/>
                <a:cs typeface="Times New Roman" pitchFamily="18" charset="0"/>
              </a:rPr>
              <a:t>là</a:t>
            </a:r>
            <a:r>
              <a:rPr lang="en-US" sz="3200" b="1" i="1" dirty="0" smtClean="0">
                <a:solidFill>
                  <a:srgbClr val="C00000"/>
                </a:solidFill>
                <a:latin typeface="Times New Roman" pitchFamily="18" charset="0"/>
                <a:cs typeface="Times New Roman" pitchFamily="18" charset="0"/>
              </a:rPr>
              <a:t> </a:t>
            </a:r>
            <a:r>
              <a:rPr lang="en-US" sz="3200" b="1" i="1" dirty="0" err="1" smtClean="0">
                <a:solidFill>
                  <a:srgbClr val="C00000"/>
                </a:solidFill>
                <a:latin typeface="Times New Roman" pitchFamily="18" charset="0"/>
                <a:cs typeface="Times New Roman" pitchFamily="18" charset="0"/>
              </a:rPr>
              <a:t>gì</a:t>
            </a:r>
            <a:r>
              <a:rPr lang="en-US" sz="3200" b="1" i="1" dirty="0" smtClean="0">
                <a:solidFill>
                  <a:srgbClr val="C00000"/>
                </a:solidFill>
                <a:latin typeface="Times New Roman" pitchFamily="18" charset="0"/>
                <a:cs typeface="Times New Roman" pitchFamily="18" charset="0"/>
              </a:rPr>
              <a:t>? </a:t>
            </a:r>
            <a:r>
              <a:rPr lang="en-US" sz="3200" b="1" dirty="0" err="1">
                <a:latin typeface="Times New Roman" pitchFamily="18" charset="0"/>
                <a:cs typeface="Times New Roman" pitchFamily="18" charset="0"/>
              </a:rPr>
              <a:t>e</a:t>
            </a:r>
            <a:r>
              <a:rPr lang="en-US" sz="3200" b="1" dirty="0" err="1" smtClean="0">
                <a:latin typeface="Times New Roman" pitchFamily="18" charset="0"/>
                <a:cs typeface="Times New Roman" pitchFamily="18" charset="0"/>
              </a:rPr>
              <a:t>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vừa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tìm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được</a:t>
            </a:r>
            <a:r>
              <a:rPr lang="en-US" sz="3200" b="1" dirty="0" smtClean="0">
                <a:latin typeface="Times New Roman" pitchFamily="18" charset="0"/>
                <a:cs typeface="Times New Roman" pitchFamily="18" charset="0"/>
              </a:rPr>
              <a:t>.</a:t>
            </a:r>
            <a:endParaRPr lang="en-US" sz="32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par>
                                <p:cTn id="13" presetID="3" presetClass="entr" presetSubtype="1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linds(horizontal)">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blinds(horizontal)">
                                      <p:cBhvr>
                                        <p:cTn id="20" dur="500"/>
                                        <p:tgtEl>
                                          <p:spTgt spid="17"/>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blinds(horizontal)">
                                      <p:cBhvr>
                                        <p:cTn id="23" dur="500"/>
                                        <p:tgtEl>
                                          <p:spTgt spid="21"/>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blinds(horizontal)">
                                      <p:cBhvr>
                                        <p:cTn id="28" dur="500"/>
                                        <p:tgtEl>
                                          <p:spTgt spid="24"/>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blinds(horizontal)">
                                      <p:cBhvr>
                                        <p:cTn id="31" dur="5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blinds(horizontal)">
                                      <p:cBhvr>
                                        <p:cTn id="36" dur="500"/>
                                        <p:tgtEl>
                                          <p:spTgt spid="30"/>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blinds(horizontal)">
                                      <p:cBhvr>
                                        <p:cTn id="3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21" grpId="0" animBg="1"/>
      <p:bldP spid="22" grpId="0" animBg="1"/>
      <p:bldP spid="2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903</TotalTime>
  <Words>819</Words>
  <Application>Microsoft Office PowerPoint</Application>
  <PresentationFormat>On-screen Show (4:3)</PresentationFormat>
  <Paragraphs>83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hi</dc:creator>
  <cp:lastModifiedBy>meomeo</cp:lastModifiedBy>
  <cp:revision>102</cp:revision>
  <dcterms:created xsi:type="dcterms:W3CDTF">2021-03-29T06:52:45Z</dcterms:created>
  <dcterms:modified xsi:type="dcterms:W3CDTF">2022-06-02T02:29:04Z</dcterms:modified>
</cp:coreProperties>
</file>