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5" r:id="rId2"/>
    <p:sldId id="272" r:id="rId3"/>
    <p:sldId id="307" r:id="rId4"/>
    <p:sldId id="271" r:id="rId5"/>
    <p:sldId id="308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309" r:id="rId19"/>
    <p:sldId id="275" r:id="rId20"/>
    <p:sldId id="276" r:id="rId21"/>
    <p:sldId id="274" r:id="rId22"/>
    <p:sldId id="278" r:id="rId23"/>
    <p:sldId id="280" r:id="rId24"/>
    <p:sldId id="281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92C8-8B66-4FC0-83F4-1B16ECEC8A18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BF905-C23A-460A-ADFA-E118C5ABB9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 rot="10800000" flipV="1">
            <a:off x="3467486" y="1326156"/>
            <a:ext cx="485203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vi-VN" alt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7574E-6C4A-63A8-0DF9-F117AF8A11F1}"/>
              </a:ext>
            </a:extLst>
          </p:cNvPr>
          <p:cNvSpPr txBox="1"/>
          <p:nvPr/>
        </p:nvSpPr>
        <p:spPr>
          <a:xfrm>
            <a:off x="1921565" y="2199861"/>
            <a:ext cx="931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Quicksand Medium" panose="00000600000000000000" pitchFamily="2" charset="-93"/>
              </a:rPr>
              <a:t>Cách viết tên người, tên địa lí nước ngoài</a:t>
            </a:r>
            <a:endParaRPr lang="en-US" sz="3600" dirty="0">
              <a:solidFill>
                <a:srgbClr val="FF0000"/>
              </a:solidFill>
              <a:latin typeface="Quicksand Medium" panose="00000600000000000000" pitchFamily="2" charset="-9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243"/>
            <a:ext cx="3467584" cy="4277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22" y="544959"/>
            <a:ext cx="3476347" cy="4385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56" y="371551"/>
            <a:ext cx="3299792" cy="45591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84566"/>
            <a:ext cx="3467584" cy="13499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Tất-đạt-đa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Cồ-Đàm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4922" y="4984565"/>
            <a:ext cx="3776869" cy="13906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6104" y="4984565"/>
            <a:ext cx="3631096" cy="1575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ThienTinhTamAnNhienTuTai-V.A-3798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6070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2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53234" y="5797742"/>
            <a:ext cx="9024730" cy="808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02" y="265043"/>
            <a:ext cx="12854917" cy="6327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157" y="993913"/>
            <a:ext cx="7421217" cy="339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691"/>
            <a:ext cx="11966713" cy="5868219"/>
          </a:xfrm>
          <a:prstGeom prst="rect">
            <a:avLst/>
          </a:prstGeom>
        </p:spPr>
      </p:pic>
      <p:sp>
        <p:nvSpPr>
          <p:cNvPr id="4" name="Arrow: Right 3"/>
          <p:cNvSpPr/>
          <p:nvPr/>
        </p:nvSpPr>
        <p:spPr>
          <a:xfrm>
            <a:off x="6944139" y="245165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/>
          <p:cNvSpPr/>
          <p:nvPr/>
        </p:nvSpPr>
        <p:spPr>
          <a:xfrm>
            <a:off x="2438399" y="1608267"/>
            <a:ext cx="1586953" cy="113968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7200" y="1608267"/>
            <a:ext cx="389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253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0558" y="387908"/>
            <a:ext cx="413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II. 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GHI NHỚ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859" y="2080590"/>
            <a:ext cx="10654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878" y="556591"/>
            <a:ext cx="3617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878" y="1497496"/>
            <a:ext cx="110920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Gia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Giô-dép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lu-i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paxtơ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79982" y="2040834"/>
            <a:ext cx="25576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00800" y="2054086"/>
            <a:ext cx="12589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747513" y="27564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85043" y="3127513"/>
            <a:ext cx="11794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766852" y="3127513"/>
            <a:ext cx="1842052" cy="132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6313" y="3670852"/>
            <a:ext cx="1139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01148" y="5327374"/>
            <a:ext cx="227937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885042" y="2637216"/>
            <a:ext cx="1272209" cy="477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766852" y="2637216"/>
            <a:ext cx="1842052" cy="596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50297" y="3233529"/>
            <a:ext cx="1364974" cy="437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2366" y="4777410"/>
            <a:ext cx="2557669" cy="58309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Quy-dăng-xơ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50" y="573722"/>
            <a:ext cx="5114463" cy="57105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0" y="715617"/>
            <a:ext cx="3631096" cy="49165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(1822- 1895)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887896"/>
            <a:ext cx="962107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b)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anbe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anhxtanh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pêtécbua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crítxtian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anđécxen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tôkiô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iuri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gagarin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amadôn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- Niagara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57" y="4345134"/>
            <a:ext cx="4398986" cy="25128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6683" y="2650434"/>
            <a:ext cx="4121427" cy="1497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An-be Anh-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xtanh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Crít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 An-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-xen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I-u-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Ga-ga-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4296" y="2650434"/>
            <a:ext cx="4333461" cy="16830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Pê-téc-bua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-ki-ô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A-ma-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Ni-a-ga-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nhà văn Andersen (An-đéc-xen)">
            <a:hlinkClick r:id="" action="ppaction://media"/>
            <a:extLst>
              <a:ext uri="{FF2B5EF4-FFF2-40B4-BE49-F238E27FC236}">
                <a16:creationId xmlns:a16="http://schemas.microsoft.com/office/drawing/2014/main" id="{69085597-EAF9-89CD-707F-01F64B7DF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5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74" y="241217"/>
            <a:ext cx="3263399" cy="4780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42" y="408566"/>
            <a:ext cx="5863098" cy="44461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092783"/>
            <a:ext cx="5605670" cy="152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I-u-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Ga-ga-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(1934-1968)</a:t>
            </a:r>
          </a:p>
        </p:txBody>
      </p:sp>
      <p:sp>
        <p:nvSpPr>
          <p:cNvPr id="9" name="Rectangle 8"/>
          <p:cNvSpPr/>
          <p:nvPr/>
        </p:nvSpPr>
        <p:spPr>
          <a:xfrm>
            <a:off x="5751542" y="4925434"/>
            <a:ext cx="6149008" cy="1524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Pê-téc-bua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ỳ th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045" y="596348"/>
            <a:ext cx="10528105" cy="533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6206"/>
            <a:ext cx="6096000" cy="34283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0661" y="4754840"/>
            <a:ext cx="3445564" cy="8005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-ki-ô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4227" y="4754840"/>
            <a:ext cx="3856382" cy="800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A-ma-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648"/>
            <a:ext cx="6024752" cy="2713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9" y="208795"/>
            <a:ext cx="10031897" cy="4404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7788" y="1421662"/>
            <a:ext cx="8169420" cy="40146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1548" y="318052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05" y="4734993"/>
            <a:ext cx="3256112" cy="2168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3328197" y="4734993"/>
            <a:ext cx="4814887" cy="1732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452" y="4903304"/>
            <a:ext cx="3747582" cy="1391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" y="792681"/>
            <a:ext cx="6071152" cy="4479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50" y="975116"/>
            <a:ext cx="5625548" cy="4219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4975" y="560077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dirty="0"/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Mát-xcơ-va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1336" y="1413086"/>
            <a:ext cx="3090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chemeClr val="accent4"/>
                </a:solidFill>
              </a:rPr>
              <a:t>Nước</a:t>
            </a:r>
            <a:r>
              <a:rPr lang="en-US" sz="5400" b="1" dirty="0">
                <a:solidFill>
                  <a:schemeClr val="accent4"/>
                </a:solidFill>
              </a:rPr>
              <a:t> Nga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3708" y="3886922"/>
            <a:ext cx="2089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1375" y="5385329"/>
            <a:ext cx="4226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Niu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đê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-li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" y="699174"/>
            <a:ext cx="5592417" cy="450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7" y="1143828"/>
            <a:ext cx="6096000" cy="4057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4915" y="1656522"/>
            <a:ext cx="13324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Mĩ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133" y="5201478"/>
            <a:ext cx="3720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</a:rPr>
              <a:t>Oa-</a:t>
            </a:r>
            <a:r>
              <a:rPr lang="en-US" sz="5400" b="1" dirty="0" err="1">
                <a:solidFill>
                  <a:schemeClr val="accent4"/>
                </a:solidFill>
              </a:rPr>
              <a:t>sinh</a:t>
            </a:r>
            <a:r>
              <a:rPr lang="en-US" sz="5400" b="1" dirty="0">
                <a:solidFill>
                  <a:schemeClr val="accent4"/>
                </a:solidFill>
              </a:rPr>
              <a:t>-</a:t>
            </a:r>
            <a:r>
              <a:rPr lang="en-US" sz="5400" b="1" dirty="0" err="1">
                <a:solidFill>
                  <a:schemeClr val="accent4"/>
                </a:solidFill>
              </a:rPr>
              <a:t>tơn</a:t>
            </a:r>
            <a:endParaRPr lang="en-US" sz="5400" b="1" dirty="0"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6095" y="5201478"/>
            <a:ext cx="290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Luân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Đôn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49378" y="1856576"/>
            <a:ext cx="20637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Anh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83" y="0"/>
            <a:ext cx="964539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736746-AABF-D35D-2438-5DB8266B691A}"/>
              </a:ext>
            </a:extLst>
          </p:cNvPr>
          <p:cNvSpPr/>
          <p:nvPr/>
        </p:nvSpPr>
        <p:spPr>
          <a:xfrm>
            <a:off x="3438908" y="2108367"/>
            <a:ext cx="49364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Trung Quốc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15EBFD-90E5-380A-2D25-02CEE36F9CF6}"/>
              </a:ext>
            </a:extLst>
          </p:cNvPr>
          <p:cNvSpPr/>
          <p:nvPr/>
        </p:nvSpPr>
        <p:spPr>
          <a:xfrm>
            <a:off x="3438908" y="3975351"/>
            <a:ext cx="49364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Bắc Kinh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366989">
            <a:off x="4870343" y="1192696"/>
            <a:ext cx="50290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9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188" y="1620450"/>
            <a:ext cx="5588812" cy="24329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Viêng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Chăn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" y="886653"/>
            <a:ext cx="9618529" cy="5084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8688" y="1258957"/>
            <a:ext cx="36928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Đức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3023" y="6001568"/>
            <a:ext cx="2133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Béc-lin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12192635" cy="685673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493010" y="191770"/>
            <a:ext cx="2459990" cy="645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</a:t>
            </a:r>
          </a:p>
        </p:txBody>
      </p:sp>
      <p:sp>
        <p:nvSpPr>
          <p:cNvPr id="5" name="Rectangles 4"/>
          <p:cNvSpPr/>
          <p:nvPr/>
        </p:nvSpPr>
        <p:spPr>
          <a:xfrm>
            <a:off x="2150110" y="1393825"/>
            <a:ext cx="10041890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Đọc các tên người, tên địa lí nước ngoài sau đây:</a:t>
            </a:r>
          </a:p>
          <a:p>
            <a:pPr algn="ctr"/>
            <a:endParaRPr lang="vi-V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200" b="1"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-Tên người:</a:t>
            </a:r>
            <a:r>
              <a:rPr lang="vi-V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Lép Tôn- xtôi, Mô-rít-xơ Mát- téc-lích, </a:t>
            </a:r>
          </a:p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Tô-mát Ê-đi-xơn.</a:t>
            </a:r>
          </a:p>
          <a:p>
            <a:pPr algn="ctr"/>
            <a:r>
              <a:rPr lang="vi-VN" altLang="en-US" sz="3200" b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-Tên địa lí:</a:t>
            </a:r>
            <a:r>
              <a:rPr lang="vi-V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Hi-ma-lay-a, Đa-nuýp, Lốt Ăng- giơ-lét,</a:t>
            </a:r>
          </a:p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Niu Di-lân, Công-gô.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0" y="609599"/>
            <a:ext cx="3607662" cy="4436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92" y="609599"/>
            <a:ext cx="4006401" cy="4609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65" y="768625"/>
            <a:ext cx="3736933" cy="41681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765" y="5218732"/>
            <a:ext cx="3843131" cy="15398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4564" y="5218732"/>
            <a:ext cx="3843131" cy="16392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Mô-rít-xơ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Mát-téc-lích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60965" y="5046294"/>
            <a:ext cx="4006401" cy="1709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Tô-mát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1365" cy="685863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84250" y="1475740"/>
            <a:ext cx="10111740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vi-V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Biết rằng chữ cái đầu mỗi bộ phận tạo thành các tên </a:t>
            </a:r>
          </a:p>
          <a:p>
            <a:pPr algn="l"/>
            <a:r>
              <a:rPr lang="vi-V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 nói trên đều được viết hoa, hãy nêu nhận xét về cấu</a:t>
            </a:r>
          </a:p>
          <a:p>
            <a:pPr algn="l"/>
            <a:r>
              <a:rPr lang="vi-V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 và cách viết mỗi bộ phận trong tên riêng nước ngoài.</a:t>
            </a:r>
          </a:p>
        </p:txBody>
      </p:sp>
      <p:sp>
        <p:nvSpPr>
          <p:cNvPr id="7" name="Rectangles 6"/>
          <p:cNvSpPr/>
          <p:nvPr/>
        </p:nvSpPr>
        <p:spPr>
          <a:xfrm>
            <a:off x="1418590" y="3390265"/>
            <a:ext cx="9243695" cy="18764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vi-VN" altLang="en-US" sz="32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pPr algn="l"/>
            <a:r>
              <a:rPr lang="vi-V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-Mỗi bộ phận trong tên riêng nước ngoài gồm mấy tiếng?</a:t>
            </a:r>
          </a:p>
          <a:p>
            <a:pPr algn="l"/>
            <a:r>
              <a:rPr lang="vi-V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-Cách viết các tiếng trong cùng một bộ phận tên như thế nào ?</a:t>
            </a:r>
          </a:p>
        </p:txBody>
      </p:sp>
      <p:sp>
        <p:nvSpPr>
          <p:cNvPr id="8" name="Rectangles 7"/>
          <p:cNvSpPr/>
          <p:nvPr/>
        </p:nvSpPr>
        <p:spPr>
          <a:xfrm>
            <a:off x="1233170" y="629920"/>
            <a:ext cx="2964815" cy="645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470991" y="1974363"/>
          <a:ext cx="9906001" cy="46467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3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573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Tôn-xtôi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Mô-rít-xơ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Mát-téc-lích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Tô-mát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Ê-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2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Hi-ma-lay-a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Đa-nuýp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Ăng-giơ-lét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Công-gô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90260" y="357810"/>
            <a:ext cx="8415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59894" y="2912357"/>
            <a:ext cx="5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0888" y="2912358"/>
            <a:ext cx="1378226" cy="46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66922" y="2915841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Tôn-xtôi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6642" y="3370190"/>
            <a:ext cx="84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3244" y="3395133"/>
            <a:ext cx="2653748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Mát-téc-lích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9894" y="3898300"/>
            <a:ext cx="108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2939" y="3844054"/>
            <a:ext cx="170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9894" y="4374876"/>
            <a:ext cx="1086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3992" y="4295429"/>
            <a:ext cx="220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Hi-ma-lay-a (4)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46642" y="4798082"/>
            <a:ext cx="63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9340" y="4741755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6642" y="5237274"/>
            <a:ext cx="63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1313" y="519817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19321" y="5237274"/>
            <a:ext cx="254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Ăng-giơ-lét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46642" y="5682873"/>
            <a:ext cx="88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4565" y="566343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8531" y="5721766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40015" y="6164052"/>
            <a:ext cx="57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2835" y="6129707"/>
            <a:ext cx="192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Công-gô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2835" y="3429000"/>
            <a:ext cx="190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Mô-rít-xơ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6572" y="3844055"/>
            <a:ext cx="176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Tô-mát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73427" y="1709799"/>
          <a:ext cx="10349947" cy="4823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5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7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26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endParaRPr lang="en-US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xtôi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Mô-rít-xơ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Mát-téc-lích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rít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át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téc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Tô-mát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Ê-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1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Hi-ma-lay-a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Đa-nuýp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nuýp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61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Ăng-giơ-lét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Công-gô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gô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5617" y="92765"/>
            <a:ext cx="1048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17" y="941039"/>
            <a:ext cx="1048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184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1252220" y="755650"/>
            <a:ext cx="10518140" cy="4201160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097" y="0"/>
            <a:ext cx="1371408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8957" y="742122"/>
            <a:ext cx="2517913" cy="5698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626704"/>
            <a:ext cx="10667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Hi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922</Words>
  <Application>Microsoft Office PowerPoint</Application>
  <PresentationFormat>Widescreen</PresentationFormat>
  <Paragraphs>156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Mỹ Duyên</dc:creator>
  <cp:lastModifiedBy>Trang Tran</cp:lastModifiedBy>
  <cp:revision>32</cp:revision>
  <dcterms:created xsi:type="dcterms:W3CDTF">2021-10-17T04:51:00Z</dcterms:created>
  <dcterms:modified xsi:type="dcterms:W3CDTF">2022-10-24T14:13:44Z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0x010100316758AD4D4ABE4C990C8EBACFAD57E1</vt:lpwstr>
  </property>
  <property fmtid="{D5CDD505-2E9C-101B-9397-08002B2CF9AE}" pid="3" name="ICV">
    <vt:lpwstr>9877A8FFD60C4C57A445FCCBEA84A5DC</vt:lpwstr>
  </property>
  <property fmtid="{D5CDD505-2E9C-101B-9397-08002B2CF9AE}" pid="4" name="KSOProductBuildVer">
    <vt:lpwstr>1033-11.2.0.10323</vt:lpwstr>
  </property>
</Properties>
</file>