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0" r:id="rId2"/>
  </p:sldMasterIdLst>
  <p:sldIdLst>
    <p:sldId id="288" r:id="rId3"/>
    <p:sldId id="336" r:id="rId4"/>
    <p:sldId id="259" r:id="rId5"/>
    <p:sldId id="260" r:id="rId6"/>
    <p:sldId id="263" r:id="rId7"/>
    <p:sldId id="264" r:id="rId8"/>
    <p:sldId id="291" r:id="rId9"/>
    <p:sldId id="290" r:id="rId10"/>
    <p:sldId id="267" r:id="rId11"/>
    <p:sldId id="269" r:id="rId12"/>
    <p:sldId id="294" r:id="rId13"/>
    <p:sldId id="271" r:id="rId14"/>
    <p:sldId id="295" r:id="rId15"/>
    <p:sldId id="296" r:id="rId16"/>
    <p:sldId id="297" r:id="rId17"/>
    <p:sldId id="298" r:id="rId18"/>
    <p:sldId id="275" r:id="rId19"/>
    <p:sldId id="276" r:id="rId20"/>
    <p:sldId id="277" r:id="rId21"/>
    <p:sldId id="278" r:id="rId22"/>
    <p:sldId id="280" r:id="rId23"/>
    <p:sldId id="281" r:id="rId24"/>
    <p:sldId id="331" r:id="rId25"/>
    <p:sldId id="332" r:id="rId26"/>
    <p:sldId id="333" r:id="rId27"/>
    <p:sldId id="335" r:id="rId28"/>
    <p:sldId id="286" r:id="rId29"/>
    <p:sldId id="327" r:id="rId30"/>
    <p:sldId id="28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DCBC4CD-480D-4C9D-809C-01DE1B07E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408270-5EB5-4071-B293-34ACF887E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C02F18-3E8C-4A3C-805B-3A1FEFCDAF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D19C48-0696-4EF5-8147-C228B1D27688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D2147-1FC5-426B-82C9-0A265D3737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03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5BB5C-2A4B-41F9-9641-F56BB9E3D291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EC1FD-89F9-48C7-AB28-8B2EBE6BC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66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4E993-FA25-4369-A72A-573F924F535E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0E3E3-C6DF-41FA-880B-3EB08C5F24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60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DC599-0AC6-4A77-9C8C-D6284BF68B28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BB10B-3F1F-4045-B363-9C7EC6926E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33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1FB57-8D82-4991-B20F-A6F8A8854C8A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3D384-858D-4F88-9064-BA79DA8D76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90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EC8B1-D785-4862-94A2-34F4EFC7FA32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22AB6-B860-40DA-8A01-965B1D519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70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785A7-DAE3-41DB-83D3-F022DBE19406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9C467-4323-4293-A4D0-8606EA5DD9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48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0D4FA-8528-4C08-9784-2674D0896E27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CB040-37D2-4CB4-BEE9-8F9EB22605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63455A-A664-4DCE-8607-D8F5F288BD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D00583-10DC-4F74-87E7-49CF3773D792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476E3-0192-4313-BC9F-5FBB30BA2F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79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58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710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767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3920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28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532667-1CAA-49AE-A66A-DC3475B7314C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42507-373F-4BCA-B4AE-9BA688CD46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345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6D8BC-1854-41C2-BBB8-FB75B1D9CF1B}" type="datetimeFigureOut">
              <a:rPr lang="en-US" smtClean="0"/>
              <a:pPr>
                <a:defRPr/>
              </a:pPr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E56B2-2354-4C9D-8303-1D0CBA37E9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81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9E46782-98A6-4BBF-9302-7198BBB4E36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3545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A4F075-C4D1-4C12-806A-C661E551C4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BEED15-5B69-459A-95BD-25752C4C8F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A5AE2F-1375-479F-B639-DD73CC63D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33F073D-53C6-4A26-A4AA-D41425760F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5817B6-6E09-4175-93FA-82330ED8E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3FE650-1043-407C-83B6-4E649D9B0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CF1DEF-8055-4489-9F8F-864A30334D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8FF9A34-2376-462D-8625-B4EEF3D37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8FF9A34-2376-462D-8625-B4EEF3D37F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9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WordArt 2"/>
          <p:cNvSpPr>
            <a:spLocks noChangeArrowheads="1" noChangeShapeType="1" noTextEdit="1"/>
          </p:cNvSpPr>
          <p:nvPr/>
        </p:nvSpPr>
        <p:spPr bwMode="auto">
          <a:xfrm>
            <a:off x="1485900" y="790431"/>
            <a:ext cx="6172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TOÁN.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5B 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26" name="WordArt 3"/>
          <p:cNvSpPr>
            <a:spLocks noChangeArrowheads="1" noChangeShapeType="1" noTextEdit="1"/>
          </p:cNvSpPr>
          <p:nvPr/>
        </p:nvSpPr>
        <p:spPr bwMode="auto">
          <a:xfrm>
            <a:off x="164123" y="3189389"/>
            <a:ext cx="8991600" cy="166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4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ĐỀ-CA-MÉT VUÔNG. HÉC-TÔ-MÉT VUÔNG</a:t>
            </a:r>
          </a:p>
        </p:txBody>
      </p:sp>
      <p:pic>
        <p:nvPicPr>
          <p:cNvPr id="26627" name="Picture 3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38" y="58738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58200" y="14288"/>
            <a:ext cx="609600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4" descr="images (5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86400"/>
            <a:ext cx="13779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1" name="WordArt 16"/>
          <p:cNvSpPr>
            <a:spLocks noChangeArrowheads="1" noChangeShapeType="1" noTextEdit="1"/>
          </p:cNvSpPr>
          <p:nvPr/>
        </p:nvSpPr>
        <p:spPr bwMode="auto">
          <a:xfrm>
            <a:off x="2857500" y="2532773"/>
            <a:ext cx="3383416" cy="7508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400" kern="10" spc="5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TRANG 25 </a:t>
            </a:r>
            <a:endParaRPr lang="en-US" sz="4400" kern="10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206" y="5050581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038164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607" y="4974574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811" y="872837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315" y="2279773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2457824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6" y="1041774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4819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Đề-ca-mét vuông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990600" y="3538538"/>
            <a:ext cx="2438400" cy="2405062"/>
            <a:chOff x="528" y="1680"/>
            <a:chExt cx="2400" cy="2400"/>
          </a:xfrm>
        </p:grpSpPr>
        <p:grpSp>
          <p:nvGrpSpPr>
            <p:cNvPr id="34830" name="Group 4"/>
            <p:cNvGrpSpPr>
              <a:grpSpLocks/>
            </p:cNvGrpSpPr>
            <p:nvPr/>
          </p:nvGrpSpPr>
          <p:grpSpPr bwMode="auto">
            <a:xfrm>
              <a:off x="528" y="1680"/>
              <a:ext cx="2400" cy="240"/>
              <a:chOff x="960" y="768"/>
              <a:chExt cx="2400" cy="240"/>
            </a:xfrm>
          </p:grpSpPr>
          <p:sp>
            <p:nvSpPr>
              <p:cNvPr id="109" name="Rectangle 5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0" name="Rectangle 6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2" name="Rectangle 8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3" name="Rectangle 9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5" name="Rectangle 11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6" name="Rectangle 12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7" name="Rectangle 13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8" name="Rectangle 14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1" name="Group 15"/>
            <p:cNvGrpSpPr>
              <a:grpSpLocks/>
            </p:cNvGrpSpPr>
            <p:nvPr/>
          </p:nvGrpSpPr>
          <p:grpSpPr bwMode="auto">
            <a:xfrm>
              <a:off x="528" y="1920"/>
              <a:ext cx="2400" cy="240"/>
              <a:chOff x="960" y="768"/>
              <a:chExt cx="2400" cy="240"/>
            </a:xfrm>
          </p:grpSpPr>
          <p:sp>
            <p:nvSpPr>
              <p:cNvPr id="99" name="Rectangle 16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0" name="Rectangle 17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2" name="Rectangle 19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3" name="Rectangle 20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6" name="Rectangle 23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7" name="Rectangle 24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2" name="Group 26"/>
            <p:cNvGrpSpPr>
              <a:grpSpLocks/>
            </p:cNvGrpSpPr>
            <p:nvPr/>
          </p:nvGrpSpPr>
          <p:grpSpPr bwMode="auto">
            <a:xfrm>
              <a:off x="528" y="2160"/>
              <a:ext cx="2400" cy="240"/>
              <a:chOff x="960" y="768"/>
              <a:chExt cx="2400" cy="240"/>
            </a:xfrm>
          </p:grpSpPr>
          <p:sp>
            <p:nvSpPr>
              <p:cNvPr id="89" name="Rectangle 27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0" name="Rectangle 28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1" name="Rectangle 29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2" name="Rectangle 30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3" name="Rectangle 31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4" name="Rectangle 32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5" name="Rectangle 33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6" name="Rectangle 34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7" name="Rectangle 35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8" name="Rectangle 36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3" name="Group 37"/>
            <p:cNvGrpSpPr>
              <a:grpSpLocks/>
            </p:cNvGrpSpPr>
            <p:nvPr/>
          </p:nvGrpSpPr>
          <p:grpSpPr bwMode="auto">
            <a:xfrm>
              <a:off x="528" y="2400"/>
              <a:ext cx="2400" cy="240"/>
              <a:chOff x="960" y="768"/>
              <a:chExt cx="2400" cy="240"/>
            </a:xfrm>
          </p:grpSpPr>
          <p:sp>
            <p:nvSpPr>
              <p:cNvPr id="79" name="Rectangle 38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0" name="Rectangle 39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1" name="Rectangle 40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2" name="Rectangle 41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4" name="Rectangle 43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5" name="Rectangle 44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6" name="Rectangle 45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7" name="Rectangle 46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8" name="Rectangle 47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4" name="Group 48"/>
            <p:cNvGrpSpPr>
              <a:grpSpLocks/>
            </p:cNvGrpSpPr>
            <p:nvPr/>
          </p:nvGrpSpPr>
          <p:grpSpPr bwMode="auto">
            <a:xfrm>
              <a:off x="528" y="2640"/>
              <a:ext cx="2400" cy="240"/>
              <a:chOff x="960" y="768"/>
              <a:chExt cx="2400" cy="240"/>
            </a:xfrm>
          </p:grpSpPr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Rectangle 51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3" name="Rectangle 53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4" name="Rectangle 54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5" name="Rectangle 55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7" name="Rectangle 57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5" name="Group 59"/>
            <p:cNvGrpSpPr>
              <a:grpSpLocks/>
            </p:cNvGrpSpPr>
            <p:nvPr/>
          </p:nvGrpSpPr>
          <p:grpSpPr bwMode="auto">
            <a:xfrm>
              <a:off x="528" y="2880"/>
              <a:ext cx="2400" cy="240"/>
              <a:chOff x="960" y="768"/>
              <a:chExt cx="2400" cy="240"/>
            </a:xfrm>
          </p:grpSpPr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Rectangle 61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Rectangle 62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Rectangle 63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Rectangle 64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Rectangle 65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Rectangle 66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Rectangle 67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Rectangle 68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Rectangle 69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6" name="Group 70"/>
            <p:cNvGrpSpPr>
              <a:grpSpLocks/>
            </p:cNvGrpSpPr>
            <p:nvPr/>
          </p:nvGrpSpPr>
          <p:grpSpPr bwMode="auto">
            <a:xfrm>
              <a:off x="528" y="3120"/>
              <a:ext cx="2400" cy="240"/>
              <a:chOff x="960" y="768"/>
              <a:chExt cx="2400" cy="240"/>
            </a:xfrm>
          </p:grpSpPr>
          <p:sp>
            <p:nvSpPr>
              <p:cNvPr id="49" name="Rectangle 71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0" name="Rectangle 72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1" name="Rectangle 73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2" name="Rectangle 74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Rectangle 75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Rectangle 76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Rectangle 77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Rectangle 78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Rectangle 79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Rectangle 80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7" name="Group 81"/>
            <p:cNvGrpSpPr>
              <a:grpSpLocks/>
            </p:cNvGrpSpPr>
            <p:nvPr/>
          </p:nvGrpSpPr>
          <p:grpSpPr bwMode="auto">
            <a:xfrm>
              <a:off x="528" y="3360"/>
              <a:ext cx="2400" cy="240"/>
              <a:chOff x="960" y="768"/>
              <a:chExt cx="2400" cy="240"/>
            </a:xfrm>
          </p:grpSpPr>
          <p:sp>
            <p:nvSpPr>
              <p:cNvPr id="39" name="Rectangle 82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0" name="Rectangle 83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1" name="Rectangle 84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3" name="Rectangle 86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4" name="Rectangle 87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5" name="Rectangle 88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6" name="Rectangle 89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7" name="Rectangle 90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8" name="Rectangle 91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8" name="Group 92"/>
            <p:cNvGrpSpPr>
              <a:grpSpLocks/>
            </p:cNvGrpSpPr>
            <p:nvPr/>
          </p:nvGrpSpPr>
          <p:grpSpPr bwMode="auto">
            <a:xfrm>
              <a:off x="528" y="3600"/>
              <a:ext cx="2400" cy="240"/>
              <a:chOff x="960" y="768"/>
              <a:chExt cx="2400" cy="240"/>
            </a:xfrm>
          </p:grpSpPr>
          <p:sp>
            <p:nvSpPr>
              <p:cNvPr id="29" name="Rectangle 93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0" name="Rectangle 94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1" name="Rectangle 95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2" name="Rectangle 96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3" name="Rectangle 97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4" name="Rectangle 98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5" name="Rectangle 99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6" name="Rectangle 100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7" name="Rectangle 101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8" name="Rectangle 102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4839" name="Group 103"/>
            <p:cNvGrpSpPr>
              <a:grpSpLocks/>
            </p:cNvGrpSpPr>
            <p:nvPr/>
          </p:nvGrpSpPr>
          <p:grpSpPr bwMode="auto">
            <a:xfrm>
              <a:off x="528" y="3840"/>
              <a:ext cx="2400" cy="240"/>
              <a:chOff x="960" y="768"/>
              <a:chExt cx="2400" cy="240"/>
            </a:xfrm>
          </p:grpSpPr>
          <p:sp>
            <p:nvSpPr>
              <p:cNvPr id="19" name="Rectangle 104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0" name="Rectangle 105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1" name="Rectangle 106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2" name="Rectangle 107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3" name="Rectangle 108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4" name="Rectangle 109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5" name="Rectangle 110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6" name="Rectangle 111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7" name="Rectangle 112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8" name="Rectangle 113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</p:grpSp>
      <p:sp>
        <p:nvSpPr>
          <p:cNvPr id="34821" name="TextBox 2"/>
          <p:cNvSpPr txBox="1">
            <a:spLocks noChangeArrowheads="1"/>
          </p:cNvSpPr>
          <p:nvPr/>
        </p:nvSpPr>
        <p:spPr bwMode="auto">
          <a:xfrm>
            <a:off x="76200" y="2732088"/>
            <a:ext cx="4191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đề-ca-mét vuông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(1dam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115"/>
          <p:cNvSpPr>
            <a:spLocks noChangeShapeType="1"/>
          </p:cNvSpPr>
          <p:nvPr/>
        </p:nvSpPr>
        <p:spPr bwMode="auto">
          <a:xfrm flipH="1">
            <a:off x="569668" y="58674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25400" y="5564188"/>
            <a:ext cx="762000" cy="48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2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4343400"/>
            <a:ext cx="4800600" cy="941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Theo hình vẽ, ta thấy hình vuông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1dam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gồm 100 hình vuông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lang="en-US" sz="1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962400" y="5583238"/>
            <a:ext cx="4800600" cy="5222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* Từ đó, ta có: </a:t>
            </a:r>
            <a:r>
              <a:rPr lang="en-US" sz="2400" b="1">
                <a:solidFill>
                  <a:srgbClr val="FF0000"/>
                </a:solidFill>
                <a:latin typeface="Times New Roman"/>
                <a:ea typeface="Calibri"/>
              </a:rPr>
              <a:t>1dam</a:t>
            </a:r>
            <a:r>
              <a:rPr lang="en-US" sz="2400" b="1" baseline="3000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/>
                <a:ea typeface="Calibri"/>
              </a:rPr>
              <a:t>=</a:t>
            </a:r>
            <a:r>
              <a:rPr lang="en-US" sz="2400" b="1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100m</a:t>
            </a:r>
            <a:r>
              <a:rPr lang="en-US" sz="2400" b="1" baseline="3000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/>
            </a:extLst>
          </p:cNvPr>
          <p:cNvSpPr txBox="1"/>
          <p:nvPr/>
        </p:nvSpPr>
        <p:spPr>
          <a:xfrm>
            <a:off x="4191000" y="2908300"/>
            <a:ext cx="4800600" cy="13668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Theo hình vẽ, ta thấy hình vuông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1dam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gồm bao nhiêu hình vuông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1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6" name="TextBox 125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7" name="Text Box 42"/>
          <p:cNvSpPr txBox="1">
            <a:spLocks noChangeArrowheads="1"/>
          </p:cNvSpPr>
          <p:nvPr/>
        </p:nvSpPr>
        <p:spPr bwMode="auto">
          <a:xfrm>
            <a:off x="1604963" y="43307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200" b="1">
                <a:solidFill>
                  <a:srgbClr val="003399"/>
                </a:solidFill>
              </a:rPr>
              <a:t>1dam</a:t>
            </a:r>
            <a:r>
              <a:rPr lang="en-US" altLang="en-US" sz="3200" b="1" baseline="30000">
                <a:solidFill>
                  <a:srgbClr val="003399"/>
                </a:solidFill>
              </a:rPr>
              <a:t>2</a:t>
            </a:r>
            <a:endParaRPr lang="en-US" altLang="en-US" sz="32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3" grpId="0"/>
      <p:bldP spid="7" grpId="0" animBg="1"/>
      <p:bldP spid="119" grpId="0" animBg="1"/>
      <p:bldP spid="125" grpId="0" animBg="1"/>
      <p:bldP spid="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Đề-ca-mét vuông</a:t>
            </a:r>
          </a:p>
        </p:txBody>
      </p:sp>
      <p:grpSp>
        <p:nvGrpSpPr>
          <p:cNvPr id="35844" name="Group 3"/>
          <p:cNvGrpSpPr>
            <a:grpSpLocks/>
          </p:cNvGrpSpPr>
          <p:nvPr/>
        </p:nvGrpSpPr>
        <p:grpSpPr bwMode="auto">
          <a:xfrm>
            <a:off x="990600" y="3538538"/>
            <a:ext cx="2438400" cy="2405062"/>
            <a:chOff x="528" y="1680"/>
            <a:chExt cx="2400" cy="2400"/>
          </a:xfrm>
        </p:grpSpPr>
        <p:grpSp>
          <p:nvGrpSpPr>
            <p:cNvPr id="35854" name="Group 4"/>
            <p:cNvGrpSpPr>
              <a:grpSpLocks/>
            </p:cNvGrpSpPr>
            <p:nvPr/>
          </p:nvGrpSpPr>
          <p:grpSpPr bwMode="auto">
            <a:xfrm>
              <a:off x="528" y="1680"/>
              <a:ext cx="2400" cy="240"/>
              <a:chOff x="960" y="768"/>
              <a:chExt cx="2400" cy="240"/>
            </a:xfrm>
          </p:grpSpPr>
          <p:sp>
            <p:nvSpPr>
              <p:cNvPr id="109" name="Rectangle 5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0" name="Rectangle 6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2" name="Rectangle 8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3" name="Rectangle 9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5" name="Rectangle 11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6" name="Rectangle 12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7" name="Rectangle 13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8" name="Rectangle 14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55" name="Group 15"/>
            <p:cNvGrpSpPr>
              <a:grpSpLocks/>
            </p:cNvGrpSpPr>
            <p:nvPr/>
          </p:nvGrpSpPr>
          <p:grpSpPr bwMode="auto">
            <a:xfrm>
              <a:off x="528" y="1920"/>
              <a:ext cx="2400" cy="240"/>
              <a:chOff x="960" y="768"/>
              <a:chExt cx="2400" cy="240"/>
            </a:xfrm>
          </p:grpSpPr>
          <p:sp>
            <p:nvSpPr>
              <p:cNvPr id="99" name="Rectangle 16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0" name="Rectangle 17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2" name="Rectangle 19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3" name="Rectangle 20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6" name="Rectangle 23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7" name="Rectangle 24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56" name="Group 26"/>
            <p:cNvGrpSpPr>
              <a:grpSpLocks/>
            </p:cNvGrpSpPr>
            <p:nvPr/>
          </p:nvGrpSpPr>
          <p:grpSpPr bwMode="auto">
            <a:xfrm>
              <a:off x="528" y="2160"/>
              <a:ext cx="2400" cy="240"/>
              <a:chOff x="960" y="768"/>
              <a:chExt cx="2400" cy="240"/>
            </a:xfrm>
          </p:grpSpPr>
          <p:sp>
            <p:nvSpPr>
              <p:cNvPr id="89" name="Rectangle 27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0" name="Rectangle 28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1" name="Rectangle 29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2" name="Rectangle 30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3" name="Rectangle 31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4" name="Rectangle 32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5" name="Rectangle 33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6" name="Rectangle 34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7" name="Rectangle 35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8" name="Rectangle 36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57" name="Group 37"/>
            <p:cNvGrpSpPr>
              <a:grpSpLocks/>
            </p:cNvGrpSpPr>
            <p:nvPr/>
          </p:nvGrpSpPr>
          <p:grpSpPr bwMode="auto">
            <a:xfrm>
              <a:off x="528" y="2400"/>
              <a:ext cx="2400" cy="240"/>
              <a:chOff x="960" y="768"/>
              <a:chExt cx="2400" cy="240"/>
            </a:xfrm>
          </p:grpSpPr>
          <p:sp>
            <p:nvSpPr>
              <p:cNvPr id="79" name="Rectangle 38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0" name="Rectangle 39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1" name="Rectangle 40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2" name="Rectangle 41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4" name="Rectangle 43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5" name="Rectangle 44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6" name="Rectangle 45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7" name="Rectangle 46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8" name="Rectangle 47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58" name="Group 48"/>
            <p:cNvGrpSpPr>
              <a:grpSpLocks/>
            </p:cNvGrpSpPr>
            <p:nvPr/>
          </p:nvGrpSpPr>
          <p:grpSpPr bwMode="auto">
            <a:xfrm>
              <a:off x="528" y="2640"/>
              <a:ext cx="2400" cy="240"/>
              <a:chOff x="960" y="768"/>
              <a:chExt cx="2400" cy="240"/>
            </a:xfrm>
          </p:grpSpPr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Rectangle 51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3" name="Rectangle 53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4" name="Rectangle 54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5" name="Rectangle 55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7" name="Rectangle 57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59" name="Group 59"/>
            <p:cNvGrpSpPr>
              <a:grpSpLocks/>
            </p:cNvGrpSpPr>
            <p:nvPr/>
          </p:nvGrpSpPr>
          <p:grpSpPr bwMode="auto">
            <a:xfrm>
              <a:off x="528" y="2880"/>
              <a:ext cx="2400" cy="240"/>
              <a:chOff x="960" y="768"/>
              <a:chExt cx="2400" cy="240"/>
            </a:xfrm>
          </p:grpSpPr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Rectangle 61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Rectangle 62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Rectangle 63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Rectangle 64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Rectangle 65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Rectangle 66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Rectangle 67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Rectangle 68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Rectangle 69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60" name="Group 70"/>
            <p:cNvGrpSpPr>
              <a:grpSpLocks/>
            </p:cNvGrpSpPr>
            <p:nvPr/>
          </p:nvGrpSpPr>
          <p:grpSpPr bwMode="auto">
            <a:xfrm>
              <a:off x="528" y="3120"/>
              <a:ext cx="2400" cy="240"/>
              <a:chOff x="960" y="768"/>
              <a:chExt cx="2400" cy="240"/>
            </a:xfrm>
          </p:grpSpPr>
          <p:sp>
            <p:nvSpPr>
              <p:cNvPr id="49" name="Rectangle 71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0" name="Rectangle 72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1" name="Rectangle 73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2" name="Rectangle 74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Rectangle 75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Rectangle 76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Rectangle 77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Rectangle 78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Rectangle 79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Rectangle 80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61" name="Group 81"/>
            <p:cNvGrpSpPr>
              <a:grpSpLocks/>
            </p:cNvGrpSpPr>
            <p:nvPr/>
          </p:nvGrpSpPr>
          <p:grpSpPr bwMode="auto">
            <a:xfrm>
              <a:off x="528" y="3360"/>
              <a:ext cx="2400" cy="240"/>
              <a:chOff x="960" y="768"/>
              <a:chExt cx="2400" cy="240"/>
            </a:xfrm>
          </p:grpSpPr>
          <p:sp>
            <p:nvSpPr>
              <p:cNvPr id="39" name="Rectangle 82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0" name="Rectangle 83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1" name="Rectangle 84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3" name="Rectangle 86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4" name="Rectangle 87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5" name="Rectangle 88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6" name="Rectangle 89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7" name="Rectangle 90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8" name="Rectangle 91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62" name="Group 92"/>
            <p:cNvGrpSpPr>
              <a:grpSpLocks/>
            </p:cNvGrpSpPr>
            <p:nvPr/>
          </p:nvGrpSpPr>
          <p:grpSpPr bwMode="auto">
            <a:xfrm>
              <a:off x="528" y="3600"/>
              <a:ext cx="2400" cy="240"/>
              <a:chOff x="960" y="768"/>
              <a:chExt cx="2400" cy="240"/>
            </a:xfrm>
          </p:grpSpPr>
          <p:sp>
            <p:nvSpPr>
              <p:cNvPr id="29" name="Rectangle 93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0" name="Rectangle 94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1" name="Rectangle 95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2" name="Rectangle 96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3" name="Rectangle 97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4" name="Rectangle 98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5" name="Rectangle 99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6" name="Rectangle 100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7" name="Rectangle 101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8" name="Rectangle 102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5863" name="Group 103"/>
            <p:cNvGrpSpPr>
              <a:grpSpLocks/>
            </p:cNvGrpSpPr>
            <p:nvPr/>
          </p:nvGrpSpPr>
          <p:grpSpPr bwMode="auto">
            <a:xfrm>
              <a:off x="528" y="3840"/>
              <a:ext cx="2400" cy="240"/>
              <a:chOff x="960" y="768"/>
              <a:chExt cx="2400" cy="240"/>
            </a:xfrm>
          </p:grpSpPr>
          <p:sp>
            <p:nvSpPr>
              <p:cNvPr id="19" name="Rectangle 104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0" name="Rectangle 105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1" name="Rectangle 106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2" name="Rectangle 107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3" name="Rectangle 108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4" name="Rectangle 109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5" name="Rectangle 110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6" name="Rectangle 111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7" name="Rectangle 112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8" name="Rectangle 113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</p:grpSp>
      <p:sp>
        <p:nvSpPr>
          <p:cNvPr id="35845" name="TextBox 2"/>
          <p:cNvSpPr txBox="1">
            <a:spLocks noChangeArrowheads="1"/>
          </p:cNvSpPr>
          <p:nvPr/>
        </p:nvSpPr>
        <p:spPr bwMode="auto">
          <a:xfrm>
            <a:off x="76200" y="2732088"/>
            <a:ext cx="4191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đề-ca-mét vuông 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(1dam</a:t>
            </a:r>
            <a:r>
              <a:rPr lang="en-US" sz="2400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115"/>
          <p:cNvSpPr>
            <a:spLocks noChangeShapeType="1"/>
          </p:cNvSpPr>
          <p:nvPr/>
        </p:nvSpPr>
        <p:spPr bwMode="auto">
          <a:xfrm flipH="1">
            <a:off x="655638" y="5845175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35847" name="TextBox 120"/>
          <p:cNvSpPr txBox="1">
            <a:spLocks noChangeArrowheads="1"/>
          </p:cNvSpPr>
          <p:nvPr/>
        </p:nvSpPr>
        <p:spPr bwMode="auto">
          <a:xfrm>
            <a:off x="25400" y="5564188"/>
            <a:ext cx="762000" cy="48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2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48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4343400"/>
            <a:ext cx="4800600" cy="941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Theo hình vẽ, ta thấy hình vuông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1dam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gồm 100 hình vuông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1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962400" y="5583238"/>
            <a:ext cx="480060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1dam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=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100m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5852" name="Text Box 42"/>
          <p:cNvSpPr txBox="1">
            <a:spLocks noChangeArrowheads="1"/>
          </p:cNvSpPr>
          <p:nvPr/>
        </p:nvSpPr>
        <p:spPr bwMode="auto">
          <a:xfrm>
            <a:off x="1604963" y="43307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200" b="1">
                <a:solidFill>
                  <a:srgbClr val="003399"/>
                </a:solidFill>
              </a:rPr>
              <a:t>1dam</a:t>
            </a:r>
            <a:r>
              <a:rPr lang="en-US" altLang="en-US" sz="3200" b="1" baseline="30000">
                <a:solidFill>
                  <a:srgbClr val="003399"/>
                </a:solidFill>
              </a:rPr>
              <a:t>2</a:t>
            </a:r>
            <a:endParaRPr lang="en-US" altLang="en-US" sz="3200" b="1">
              <a:solidFill>
                <a:srgbClr val="003399"/>
              </a:solidFill>
            </a:endParaRPr>
          </a:p>
        </p:txBody>
      </p:sp>
      <p:sp>
        <p:nvSpPr>
          <p:cNvPr id="128" name="TextBox 127">
            <a:extLst>
              <a:ext uri="{FF2B5EF4-FFF2-40B4-BE49-F238E27FC236}"/>
            </a:extLst>
          </p:cNvPr>
          <p:cNvSpPr txBox="1"/>
          <p:nvPr/>
        </p:nvSpPr>
        <p:spPr>
          <a:xfrm>
            <a:off x="4267200" y="2895600"/>
            <a:ext cx="4648200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Đề-ca-mét vuông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của hình vuông có cạnh dài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Đề-ca-mét vuông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 tắt là </a:t>
            </a:r>
            <a:r>
              <a:rPr lang="en-US" sz="2400" b="1">
                <a:solidFill>
                  <a:srgbClr val="FF0000"/>
                </a:solidFill>
                <a:latin typeface="Times New Roman"/>
                <a:ea typeface="Calibri"/>
              </a:rPr>
              <a:t>dam</a:t>
            </a:r>
            <a:r>
              <a:rPr lang="en-US" sz="2400" b="1" baseline="3000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400" b="1" i="1">
                <a:solidFill>
                  <a:srgbClr val="FF0000"/>
                </a:solidFill>
                <a:latin typeface="Times New Roman"/>
                <a:ea typeface="Calibri"/>
              </a:rPr>
              <a:t>.</a:t>
            </a:r>
            <a:r>
              <a:rPr lang="en-US" sz="2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381125"/>
            <a:ext cx="8534400" cy="954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 đo diện tích, người ta còn dùng những đơn vị:</a:t>
            </a:r>
            <a:r>
              <a:rPr lang="en-US" sz="2800" b="1" i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vuông, héc-tô-mét vuông.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b) Héc-tô-mét vuông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66700" y="3013075"/>
            <a:ext cx="4343400" cy="831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?  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) Héc-tô-mét vuông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894" y="2863851"/>
            <a:ext cx="4343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Héc-tô-mét vuông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vi-VN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3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858838" y="3570288"/>
            <a:ext cx="2703512" cy="2382837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sp>
        <p:nvSpPr>
          <p:cNvPr id="125" name="TextBox 124">
            <a:extLst>
              <a:ext uri="{FF2B5EF4-FFF2-40B4-BE49-F238E27FC236}"/>
            </a:extLst>
          </p:cNvPr>
          <p:cNvSpPr txBox="1"/>
          <p:nvPr/>
        </p:nvSpPr>
        <p:spPr>
          <a:xfrm>
            <a:off x="4297363" y="3624263"/>
            <a:ext cx="4694237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Héc-tô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Héc-tô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/>
              </a:rPr>
              <a:t>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Calibri"/>
              </a:rPr>
              <a:t>.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914400" y="4224338"/>
            <a:ext cx="2667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en-US" b="1">
                <a:solidFill>
                  <a:srgbClr val="003399"/>
                </a:solidFill>
                <a:latin typeface="Times New Roman" pitchFamily="18" charset="0"/>
              </a:rPr>
              <a:t>Một </a:t>
            </a:r>
            <a:r>
              <a:rPr lang="en-US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Héc-</a:t>
            </a:r>
            <a:r>
              <a:rPr lang="vi-VN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tô-</a:t>
            </a:r>
            <a:r>
              <a:rPr lang="en-US" altLang="en-US" b="1">
                <a:solidFill>
                  <a:srgbClr val="003399"/>
                </a:solidFill>
                <a:latin typeface="Times New Roman" pitchFamily="18" charset="0"/>
              </a:rPr>
              <a:t>mét vuông.</a:t>
            </a:r>
          </a:p>
        </p:txBody>
      </p:sp>
      <p:sp>
        <p:nvSpPr>
          <p:cNvPr id="37897" name="AutoShape 54"/>
          <p:cNvSpPr>
            <a:spLocks/>
          </p:cNvSpPr>
          <p:nvPr/>
        </p:nvSpPr>
        <p:spPr bwMode="auto">
          <a:xfrm rot="5400000" flipH="1">
            <a:off x="2095500" y="4702175"/>
            <a:ext cx="152400" cy="2705100"/>
          </a:xfrm>
          <a:prstGeom prst="leftBrace">
            <a:avLst>
              <a:gd name="adj1" fmla="val 43225"/>
              <a:gd name="adj2" fmla="val 5038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sp>
        <p:nvSpPr>
          <p:cNvPr id="128" name="TextBox 127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5" grpId="0" animBg="1"/>
      <p:bldP spid="1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3"/>
          <p:cNvSpPr txBox="1">
            <a:spLocks noChangeArrowheads="1"/>
          </p:cNvSpPr>
          <p:nvPr/>
        </p:nvSpPr>
        <p:spPr bwMode="auto">
          <a:xfrm>
            <a:off x="1676400" y="-39111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b) Héc-tô-mét vuông</a:t>
            </a:r>
          </a:p>
        </p:txBody>
      </p:sp>
      <p:sp>
        <p:nvSpPr>
          <p:cNvPr id="38916" name="TextBox 2"/>
          <p:cNvSpPr txBox="1">
            <a:spLocks noChangeArrowheads="1"/>
          </p:cNvSpPr>
          <p:nvPr/>
        </p:nvSpPr>
        <p:spPr bwMode="auto">
          <a:xfrm>
            <a:off x="142875" y="2740025"/>
            <a:ext cx="4276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Héc-tô-mét vuông 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vi-VN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1h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TextBox 122"/>
          <p:cNvSpPr txBox="1">
            <a:spLocks noChangeArrowheads="1"/>
          </p:cNvSpPr>
          <p:nvPr/>
        </p:nvSpPr>
        <p:spPr bwMode="auto">
          <a:xfrm>
            <a:off x="1746250" y="6396038"/>
            <a:ext cx="984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915988" y="3540125"/>
            <a:ext cx="2970212" cy="2716213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grpSp>
        <p:nvGrpSpPr>
          <p:cNvPr id="38919" name="Group 71"/>
          <p:cNvGrpSpPr>
            <a:grpSpLocks/>
          </p:cNvGrpSpPr>
          <p:nvPr/>
        </p:nvGrpSpPr>
        <p:grpSpPr bwMode="auto">
          <a:xfrm>
            <a:off x="762000" y="3694113"/>
            <a:ext cx="2901950" cy="2632075"/>
            <a:chOff x="528" y="1289"/>
            <a:chExt cx="2654" cy="2647"/>
          </a:xfrm>
        </p:grpSpPr>
        <p:grpSp>
          <p:nvGrpSpPr>
            <p:cNvPr id="38921" name="Group 59"/>
            <p:cNvGrpSpPr>
              <a:grpSpLocks/>
            </p:cNvGrpSpPr>
            <p:nvPr/>
          </p:nvGrpSpPr>
          <p:grpSpPr bwMode="auto">
            <a:xfrm>
              <a:off x="891" y="3800"/>
              <a:ext cx="2291" cy="136"/>
              <a:chOff x="891" y="3800"/>
              <a:chExt cx="2291" cy="136"/>
            </a:xfrm>
          </p:grpSpPr>
          <p:sp>
            <p:nvSpPr>
              <p:cNvPr id="38932" name="Line 49"/>
              <p:cNvSpPr>
                <a:spLocks noChangeShapeType="1"/>
              </p:cNvSpPr>
              <p:nvPr/>
            </p:nvSpPr>
            <p:spPr bwMode="auto">
              <a:xfrm>
                <a:off x="3182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3" name="Line 50"/>
              <p:cNvSpPr>
                <a:spLocks noChangeShapeType="1"/>
              </p:cNvSpPr>
              <p:nvPr/>
            </p:nvSpPr>
            <p:spPr bwMode="auto">
              <a:xfrm>
                <a:off x="288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4" name="Line 51"/>
              <p:cNvSpPr>
                <a:spLocks noChangeShapeType="1"/>
              </p:cNvSpPr>
              <p:nvPr/>
            </p:nvSpPr>
            <p:spPr bwMode="auto">
              <a:xfrm>
                <a:off x="2606" y="380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5" name="Line 52"/>
              <p:cNvSpPr>
                <a:spLocks noChangeShapeType="1"/>
              </p:cNvSpPr>
              <p:nvPr/>
            </p:nvSpPr>
            <p:spPr bwMode="auto">
              <a:xfrm>
                <a:off x="2316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6" name="Line 53"/>
              <p:cNvSpPr>
                <a:spLocks noChangeShapeType="1"/>
              </p:cNvSpPr>
              <p:nvPr/>
            </p:nvSpPr>
            <p:spPr bwMode="auto">
              <a:xfrm>
                <a:off x="2030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7" name="Line 54"/>
              <p:cNvSpPr>
                <a:spLocks noChangeShapeType="1"/>
              </p:cNvSpPr>
              <p:nvPr/>
            </p:nvSpPr>
            <p:spPr bwMode="auto">
              <a:xfrm>
                <a:off x="1735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8" name="Line 55"/>
              <p:cNvSpPr>
                <a:spLocks noChangeShapeType="1"/>
              </p:cNvSpPr>
              <p:nvPr/>
            </p:nvSpPr>
            <p:spPr bwMode="auto">
              <a:xfrm>
                <a:off x="1455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9" name="Line 56"/>
              <p:cNvSpPr>
                <a:spLocks noChangeShapeType="1"/>
              </p:cNvSpPr>
              <p:nvPr/>
            </p:nvSpPr>
            <p:spPr bwMode="auto">
              <a:xfrm>
                <a:off x="116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0" name="Line 57"/>
              <p:cNvSpPr>
                <a:spLocks noChangeShapeType="1"/>
              </p:cNvSpPr>
              <p:nvPr/>
            </p:nvSpPr>
            <p:spPr bwMode="auto">
              <a:xfrm>
                <a:off x="891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922" name="Group 70"/>
            <p:cNvGrpSpPr>
              <a:grpSpLocks/>
            </p:cNvGrpSpPr>
            <p:nvPr/>
          </p:nvGrpSpPr>
          <p:grpSpPr bwMode="auto">
            <a:xfrm>
              <a:off x="528" y="1289"/>
              <a:ext cx="137" cy="2302"/>
              <a:chOff x="528" y="1289"/>
              <a:chExt cx="137" cy="2302"/>
            </a:xfrm>
          </p:grpSpPr>
          <p:sp>
            <p:nvSpPr>
              <p:cNvPr id="38923" name="Line 61"/>
              <p:cNvSpPr>
                <a:spLocks noChangeShapeType="1"/>
              </p:cNvSpPr>
              <p:nvPr/>
            </p:nvSpPr>
            <p:spPr bwMode="auto">
              <a:xfrm rot="5400000">
                <a:off x="597" y="3529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4" name="Line 62"/>
              <p:cNvSpPr>
                <a:spLocks noChangeShapeType="1"/>
              </p:cNvSpPr>
              <p:nvPr/>
            </p:nvSpPr>
            <p:spPr bwMode="auto">
              <a:xfrm rot="5400000">
                <a:off x="597" y="324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5" name="Line 63"/>
              <p:cNvSpPr>
                <a:spLocks noChangeShapeType="1"/>
              </p:cNvSpPr>
              <p:nvPr/>
            </p:nvSpPr>
            <p:spPr bwMode="auto">
              <a:xfrm rot="5400000">
                <a:off x="603" y="295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Line 64"/>
              <p:cNvSpPr>
                <a:spLocks noChangeShapeType="1"/>
              </p:cNvSpPr>
              <p:nvPr/>
            </p:nvSpPr>
            <p:spPr bwMode="auto">
              <a:xfrm rot="5400000">
                <a:off x="597" y="266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7" name="Line 65"/>
              <p:cNvSpPr>
                <a:spLocks noChangeShapeType="1"/>
              </p:cNvSpPr>
              <p:nvPr/>
            </p:nvSpPr>
            <p:spPr bwMode="auto">
              <a:xfrm rot="5400000">
                <a:off x="597" y="237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8" name="Line 66"/>
              <p:cNvSpPr>
                <a:spLocks noChangeShapeType="1"/>
              </p:cNvSpPr>
              <p:nvPr/>
            </p:nvSpPr>
            <p:spPr bwMode="auto">
              <a:xfrm rot="5400000">
                <a:off x="591" y="2088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9" name="Line 67"/>
              <p:cNvSpPr>
                <a:spLocks noChangeShapeType="1"/>
              </p:cNvSpPr>
              <p:nvPr/>
            </p:nvSpPr>
            <p:spPr bwMode="auto">
              <a:xfrm rot="5400000">
                <a:off x="597" y="180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0" name="Line 68"/>
              <p:cNvSpPr>
                <a:spLocks noChangeShapeType="1"/>
              </p:cNvSpPr>
              <p:nvPr/>
            </p:nvSpPr>
            <p:spPr bwMode="auto">
              <a:xfrm rot="5400000">
                <a:off x="596" y="1515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31" name="Line 69"/>
              <p:cNvSpPr>
                <a:spLocks noChangeShapeType="1"/>
              </p:cNvSpPr>
              <p:nvPr/>
            </p:nvSpPr>
            <p:spPr bwMode="auto">
              <a:xfrm rot="5400000">
                <a:off x="590" y="122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8" name="TextBox 147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b) Héc-tô-mét vuông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282700" y="3538538"/>
            <a:ext cx="2438400" cy="2405062"/>
            <a:chOff x="528" y="1680"/>
            <a:chExt cx="2400" cy="2400"/>
          </a:xfrm>
        </p:grpSpPr>
        <p:grpSp>
          <p:nvGrpSpPr>
            <p:cNvPr id="39950" name="Group 4"/>
            <p:cNvGrpSpPr>
              <a:grpSpLocks/>
            </p:cNvGrpSpPr>
            <p:nvPr/>
          </p:nvGrpSpPr>
          <p:grpSpPr bwMode="auto">
            <a:xfrm>
              <a:off x="528" y="1680"/>
              <a:ext cx="2400" cy="240"/>
              <a:chOff x="960" y="768"/>
              <a:chExt cx="2400" cy="240"/>
            </a:xfrm>
          </p:grpSpPr>
          <p:sp>
            <p:nvSpPr>
              <p:cNvPr id="109" name="Rectangle 5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0" name="Rectangle 6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2" name="Rectangle 8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3" name="Rectangle 9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5" name="Rectangle 11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6" name="Rectangle 12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7" name="Rectangle 13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8" name="Rectangle 14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1" name="Group 15"/>
            <p:cNvGrpSpPr>
              <a:grpSpLocks/>
            </p:cNvGrpSpPr>
            <p:nvPr/>
          </p:nvGrpSpPr>
          <p:grpSpPr bwMode="auto">
            <a:xfrm>
              <a:off x="528" y="1920"/>
              <a:ext cx="2400" cy="240"/>
              <a:chOff x="960" y="768"/>
              <a:chExt cx="2400" cy="240"/>
            </a:xfrm>
          </p:grpSpPr>
          <p:sp>
            <p:nvSpPr>
              <p:cNvPr id="99" name="Rectangle 16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0" name="Rectangle 17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2" name="Rectangle 19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3" name="Rectangle 20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6" name="Rectangle 23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7" name="Rectangle 24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2" name="Group 26"/>
            <p:cNvGrpSpPr>
              <a:grpSpLocks/>
            </p:cNvGrpSpPr>
            <p:nvPr/>
          </p:nvGrpSpPr>
          <p:grpSpPr bwMode="auto">
            <a:xfrm>
              <a:off x="528" y="2160"/>
              <a:ext cx="2400" cy="240"/>
              <a:chOff x="960" y="768"/>
              <a:chExt cx="2400" cy="240"/>
            </a:xfrm>
          </p:grpSpPr>
          <p:sp>
            <p:nvSpPr>
              <p:cNvPr id="89" name="Rectangle 27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0" name="Rectangle 28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1" name="Rectangle 29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2" name="Rectangle 30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3" name="Rectangle 31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4" name="Rectangle 32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5" name="Rectangle 33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6" name="Rectangle 34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7" name="Rectangle 35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8" name="Rectangle 36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3" name="Group 37"/>
            <p:cNvGrpSpPr>
              <a:grpSpLocks/>
            </p:cNvGrpSpPr>
            <p:nvPr/>
          </p:nvGrpSpPr>
          <p:grpSpPr bwMode="auto">
            <a:xfrm>
              <a:off x="528" y="2400"/>
              <a:ext cx="2400" cy="240"/>
              <a:chOff x="960" y="768"/>
              <a:chExt cx="2400" cy="240"/>
            </a:xfrm>
          </p:grpSpPr>
          <p:sp>
            <p:nvSpPr>
              <p:cNvPr id="79" name="Rectangle 38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0" name="Rectangle 39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1" name="Rectangle 40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2" name="Rectangle 41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4" name="Rectangle 43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5" name="Rectangle 44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6" name="Rectangle 45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7" name="Rectangle 46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8" name="Rectangle 47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4" name="Group 48"/>
            <p:cNvGrpSpPr>
              <a:grpSpLocks/>
            </p:cNvGrpSpPr>
            <p:nvPr/>
          </p:nvGrpSpPr>
          <p:grpSpPr bwMode="auto">
            <a:xfrm>
              <a:off x="528" y="2640"/>
              <a:ext cx="2400" cy="240"/>
              <a:chOff x="960" y="768"/>
              <a:chExt cx="2400" cy="240"/>
            </a:xfrm>
          </p:grpSpPr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Rectangle 51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3" name="Rectangle 53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4" name="Rectangle 54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5" name="Rectangle 55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7" name="Rectangle 57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5" name="Group 59"/>
            <p:cNvGrpSpPr>
              <a:grpSpLocks/>
            </p:cNvGrpSpPr>
            <p:nvPr/>
          </p:nvGrpSpPr>
          <p:grpSpPr bwMode="auto">
            <a:xfrm>
              <a:off x="528" y="2880"/>
              <a:ext cx="2400" cy="240"/>
              <a:chOff x="960" y="768"/>
              <a:chExt cx="2400" cy="240"/>
            </a:xfrm>
          </p:grpSpPr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Rectangle 61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Rectangle 62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Rectangle 63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Rectangle 64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Rectangle 65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Rectangle 66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Rectangle 67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Rectangle 68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Rectangle 69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6" name="Group 70"/>
            <p:cNvGrpSpPr>
              <a:grpSpLocks/>
            </p:cNvGrpSpPr>
            <p:nvPr/>
          </p:nvGrpSpPr>
          <p:grpSpPr bwMode="auto">
            <a:xfrm>
              <a:off x="528" y="3120"/>
              <a:ext cx="2400" cy="240"/>
              <a:chOff x="960" y="768"/>
              <a:chExt cx="2400" cy="240"/>
            </a:xfrm>
          </p:grpSpPr>
          <p:sp>
            <p:nvSpPr>
              <p:cNvPr id="49" name="Rectangle 71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0" name="Rectangle 72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1" name="Rectangle 73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2" name="Rectangle 74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Rectangle 75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Rectangle 76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Rectangle 77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Rectangle 78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Rectangle 79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Rectangle 80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7" name="Group 81"/>
            <p:cNvGrpSpPr>
              <a:grpSpLocks/>
            </p:cNvGrpSpPr>
            <p:nvPr/>
          </p:nvGrpSpPr>
          <p:grpSpPr bwMode="auto">
            <a:xfrm>
              <a:off x="528" y="3360"/>
              <a:ext cx="2400" cy="240"/>
              <a:chOff x="960" y="768"/>
              <a:chExt cx="2400" cy="240"/>
            </a:xfrm>
          </p:grpSpPr>
          <p:sp>
            <p:nvSpPr>
              <p:cNvPr id="39" name="Rectangle 82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0" name="Rectangle 83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1" name="Rectangle 84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3" name="Rectangle 86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4" name="Rectangle 87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5" name="Rectangle 88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6" name="Rectangle 89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7" name="Rectangle 90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8" name="Rectangle 91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8" name="Group 92"/>
            <p:cNvGrpSpPr>
              <a:grpSpLocks/>
            </p:cNvGrpSpPr>
            <p:nvPr/>
          </p:nvGrpSpPr>
          <p:grpSpPr bwMode="auto">
            <a:xfrm>
              <a:off x="528" y="3600"/>
              <a:ext cx="2400" cy="240"/>
              <a:chOff x="960" y="768"/>
              <a:chExt cx="2400" cy="240"/>
            </a:xfrm>
          </p:grpSpPr>
          <p:sp>
            <p:nvSpPr>
              <p:cNvPr id="29" name="Rectangle 93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0" name="Rectangle 94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1" name="Rectangle 95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2" name="Rectangle 96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3" name="Rectangle 97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4" name="Rectangle 98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5" name="Rectangle 99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6" name="Rectangle 100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7" name="Rectangle 101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8" name="Rectangle 102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39959" name="Group 103"/>
            <p:cNvGrpSpPr>
              <a:grpSpLocks/>
            </p:cNvGrpSpPr>
            <p:nvPr/>
          </p:nvGrpSpPr>
          <p:grpSpPr bwMode="auto">
            <a:xfrm>
              <a:off x="528" y="3840"/>
              <a:ext cx="2400" cy="240"/>
              <a:chOff x="960" y="768"/>
              <a:chExt cx="2400" cy="240"/>
            </a:xfrm>
          </p:grpSpPr>
          <p:sp>
            <p:nvSpPr>
              <p:cNvPr id="19" name="Rectangle 104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0" name="Rectangle 105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1" name="Rectangle 106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2" name="Rectangle 107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3" name="Rectangle 108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4" name="Rectangle 109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5" name="Rectangle 110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6" name="Rectangle 111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7" name="Rectangle 112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8" name="Rectangle 113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</p:grpSp>
      <p:sp>
        <p:nvSpPr>
          <p:cNvPr id="39941" name="TextBox 2"/>
          <p:cNvSpPr txBox="1">
            <a:spLocks noChangeArrowheads="1"/>
          </p:cNvSpPr>
          <p:nvPr/>
        </p:nvSpPr>
        <p:spPr bwMode="auto">
          <a:xfrm>
            <a:off x="76200" y="2732088"/>
            <a:ext cx="4343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Héc-tô-mét vuông 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vi-VN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1h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115"/>
          <p:cNvSpPr>
            <a:spLocks noChangeShapeType="1"/>
          </p:cNvSpPr>
          <p:nvPr/>
        </p:nvSpPr>
        <p:spPr bwMode="auto">
          <a:xfrm flipH="1">
            <a:off x="947738" y="582295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1438" y="5487988"/>
            <a:ext cx="1020762" cy="48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1da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2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85138" y="4439444"/>
            <a:ext cx="4800600" cy="941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Theo hình vẽ, ta thấy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</a:rPr>
              <a:t>1h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 gồm 100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1da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lang="en-US" sz="1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962400" y="5583238"/>
            <a:ext cx="4800600" cy="5222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>
                <a:solidFill>
                  <a:srgbClr val="FF0000"/>
                </a:solidFill>
                <a:latin typeface="Times New Roman"/>
                <a:ea typeface="Calibri"/>
              </a:rPr>
              <a:t>1h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=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100da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/>
            </a:extLst>
          </p:cNvPr>
          <p:cNvSpPr txBox="1"/>
          <p:nvPr/>
        </p:nvSpPr>
        <p:spPr>
          <a:xfrm>
            <a:off x="4191000" y="2908300"/>
            <a:ext cx="4800600" cy="13668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Theo hình vẽ, ta thấy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</a:rPr>
              <a:t>1h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</a:rPr>
              <a:t>gồm bao nhiêu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1da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en-US" sz="1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6" name="TextBox 125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7" name="Text Box 42"/>
          <p:cNvSpPr txBox="1">
            <a:spLocks noChangeArrowheads="1"/>
          </p:cNvSpPr>
          <p:nvPr/>
        </p:nvSpPr>
        <p:spPr bwMode="auto">
          <a:xfrm>
            <a:off x="1604963" y="43307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altLang="en-US" sz="3200" b="1">
                <a:solidFill>
                  <a:srgbClr val="003399"/>
                </a:solidFill>
              </a:rPr>
              <a:t>1h</a:t>
            </a:r>
            <a:r>
              <a:rPr lang="en-US" altLang="en-US" sz="3200" b="1">
                <a:solidFill>
                  <a:srgbClr val="003399"/>
                </a:solidFill>
              </a:rPr>
              <a:t>m</a:t>
            </a:r>
            <a:r>
              <a:rPr lang="en-US" altLang="en-US" sz="3200" b="1" baseline="30000">
                <a:solidFill>
                  <a:srgbClr val="003399"/>
                </a:solidFill>
              </a:rPr>
              <a:t>2</a:t>
            </a:r>
            <a:endParaRPr lang="en-US" altLang="en-US" sz="3200" b="1">
              <a:solidFill>
                <a:srgbClr val="003399"/>
              </a:solidFill>
            </a:endParaRPr>
          </a:p>
        </p:txBody>
      </p:sp>
      <p:sp>
        <p:nvSpPr>
          <p:cNvPr id="128" name="TextBox 3"/>
          <p:cNvSpPr txBox="1">
            <a:spLocks noChangeArrowheads="1"/>
          </p:cNvSpPr>
          <p:nvPr/>
        </p:nvSpPr>
        <p:spPr bwMode="auto">
          <a:xfrm>
            <a:off x="1509971" y="-13504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hai, ngày 18 tháng 10 năm 2021</a:t>
            </a:r>
          </a:p>
          <a:p>
            <a:pPr algn="ctr"/>
            <a:r>
              <a:rPr lang="en-US" sz="2800" b="1" u="sng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3" grpId="0"/>
      <p:bldP spid="7" grpId="0" animBg="1"/>
      <p:bldP spid="119" grpId="0" animBg="1"/>
      <p:bldP spid="125" grpId="0" animBg="1"/>
      <p:bldP spid="1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Héc-tô-mét vuông</a:t>
            </a:r>
          </a:p>
        </p:txBody>
      </p:sp>
      <p:grpSp>
        <p:nvGrpSpPr>
          <p:cNvPr id="40964" name="Group 3"/>
          <p:cNvGrpSpPr>
            <a:grpSpLocks/>
          </p:cNvGrpSpPr>
          <p:nvPr/>
        </p:nvGrpSpPr>
        <p:grpSpPr bwMode="auto">
          <a:xfrm>
            <a:off x="1219200" y="3538538"/>
            <a:ext cx="2438400" cy="2405062"/>
            <a:chOff x="528" y="1680"/>
            <a:chExt cx="2400" cy="2400"/>
          </a:xfrm>
        </p:grpSpPr>
        <p:grpSp>
          <p:nvGrpSpPr>
            <p:cNvPr id="40974" name="Group 4"/>
            <p:cNvGrpSpPr>
              <a:grpSpLocks/>
            </p:cNvGrpSpPr>
            <p:nvPr/>
          </p:nvGrpSpPr>
          <p:grpSpPr bwMode="auto">
            <a:xfrm>
              <a:off x="528" y="1680"/>
              <a:ext cx="2400" cy="240"/>
              <a:chOff x="960" y="768"/>
              <a:chExt cx="2400" cy="240"/>
            </a:xfrm>
          </p:grpSpPr>
          <p:sp>
            <p:nvSpPr>
              <p:cNvPr id="109" name="Rectangle 5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0" name="Rectangle 6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2" name="Rectangle 8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3" name="Rectangle 9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5" name="Rectangle 11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6" name="Rectangle 12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7" name="Rectangle 13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18" name="Rectangle 14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75" name="Group 15"/>
            <p:cNvGrpSpPr>
              <a:grpSpLocks/>
            </p:cNvGrpSpPr>
            <p:nvPr/>
          </p:nvGrpSpPr>
          <p:grpSpPr bwMode="auto">
            <a:xfrm>
              <a:off x="528" y="1920"/>
              <a:ext cx="2400" cy="240"/>
              <a:chOff x="960" y="768"/>
              <a:chExt cx="2400" cy="240"/>
            </a:xfrm>
          </p:grpSpPr>
          <p:sp>
            <p:nvSpPr>
              <p:cNvPr id="99" name="Rectangle 16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0" name="Rectangle 17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2" name="Rectangle 19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3" name="Rectangle 20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6" name="Rectangle 23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7" name="Rectangle 24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76" name="Group 26"/>
            <p:cNvGrpSpPr>
              <a:grpSpLocks/>
            </p:cNvGrpSpPr>
            <p:nvPr/>
          </p:nvGrpSpPr>
          <p:grpSpPr bwMode="auto">
            <a:xfrm>
              <a:off x="528" y="2160"/>
              <a:ext cx="2400" cy="240"/>
              <a:chOff x="960" y="768"/>
              <a:chExt cx="2400" cy="240"/>
            </a:xfrm>
          </p:grpSpPr>
          <p:sp>
            <p:nvSpPr>
              <p:cNvPr id="89" name="Rectangle 27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0" name="Rectangle 28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1" name="Rectangle 29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2" name="Rectangle 30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3" name="Rectangle 31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4" name="Rectangle 32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5" name="Rectangle 33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6" name="Rectangle 34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7" name="Rectangle 35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98" name="Rectangle 36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77" name="Group 37"/>
            <p:cNvGrpSpPr>
              <a:grpSpLocks/>
            </p:cNvGrpSpPr>
            <p:nvPr/>
          </p:nvGrpSpPr>
          <p:grpSpPr bwMode="auto">
            <a:xfrm>
              <a:off x="528" y="2400"/>
              <a:ext cx="2400" cy="240"/>
              <a:chOff x="960" y="768"/>
              <a:chExt cx="2400" cy="240"/>
            </a:xfrm>
          </p:grpSpPr>
          <p:sp>
            <p:nvSpPr>
              <p:cNvPr id="79" name="Rectangle 38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0" name="Rectangle 39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1" name="Rectangle 40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2" name="Rectangle 41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4" name="Rectangle 43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5" name="Rectangle 44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6" name="Rectangle 45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7" name="Rectangle 46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88" name="Rectangle 47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78" name="Group 48"/>
            <p:cNvGrpSpPr>
              <a:grpSpLocks/>
            </p:cNvGrpSpPr>
            <p:nvPr/>
          </p:nvGrpSpPr>
          <p:grpSpPr bwMode="auto">
            <a:xfrm>
              <a:off x="528" y="2640"/>
              <a:ext cx="2400" cy="240"/>
              <a:chOff x="960" y="768"/>
              <a:chExt cx="2400" cy="240"/>
            </a:xfrm>
          </p:grpSpPr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1" name="Rectangle 51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3" name="Rectangle 53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4" name="Rectangle 54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5" name="Rectangle 55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7" name="Rectangle 57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79" name="Group 59"/>
            <p:cNvGrpSpPr>
              <a:grpSpLocks/>
            </p:cNvGrpSpPr>
            <p:nvPr/>
          </p:nvGrpSpPr>
          <p:grpSpPr bwMode="auto">
            <a:xfrm>
              <a:off x="528" y="2880"/>
              <a:ext cx="2400" cy="240"/>
              <a:chOff x="960" y="768"/>
              <a:chExt cx="2400" cy="240"/>
            </a:xfrm>
          </p:grpSpPr>
          <p:sp>
            <p:nvSpPr>
              <p:cNvPr id="59" name="Rectangle 60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0" name="Rectangle 61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1" name="Rectangle 62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2" name="Rectangle 63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3" name="Rectangle 64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4" name="Rectangle 65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5" name="Rectangle 66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6" name="Rectangle 67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7" name="Rectangle 68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68" name="Rectangle 69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80" name="Group 70"/>
            <p:cNvGrpSpPr>
              <a:grpSpLocks/>
            </p:cNvGrpSpPr>
            <p:nvPr/>
          </p:nvGrpSpPr>
          <p:grpSpPr bwMode="auto">
            <a:xfrm>
              <a:off x="528" y="3120"/>
              <a:ext cx="2400" cy="240"/>
              <a:chOff x="960" y="768"/>
              <a:chExt cx="2400" cy="240"/>
            </a:xfrm>
          </p:grpSpPr>
          <p:sp>
            <p:nvSpPr>
              <p:cNvPr id="49" name="Rectangle 71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0" name="Rectangle 72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1" name="Rectangle 73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2" name="Rectangle 74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3" name="Rectangle 75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4" name="Rectangle 76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5" name="Rectangle 77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6" name="Rectangle 78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7" name="Rectangle 79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58" name="Rectangle 80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81" name="Group 81"/>
            <p:cNvGrpSpPr>
              <a:grpSpLocks/>
            </p:cNvGrpSpPr>
            <p:nvPr/>
          </p:nvGrpSpPr>
          <p:grpSpPr bwMode="auto">
            <a:xfrm>
              <a:off x="528" y="3360"/>
              <a:ext cx="2400" cy="240"/>
              <a:chOff x="960" y="768"/>
              <a:chExt cx="2400" cy="240"/>
            </a:xfrm>
          </p:grpSpPr>
          <p:sp>
            <p:nvSpPr>
              <p:cNvPr id="39" name="Rectangle 82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0" name="Rectangle 83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1" name="Rectangle 84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3" name="Rectangle 86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4" name="Rectangle 87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5" name="Rectangle 88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6" name="Rectangle 89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7" name="Rectangle 90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48" name="Rectangle 91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82" name="Group 92"/>
            <p:cNvGrpSpPr>
              <a:grpSpLocks/>
            </p:cNvGrpSpPr>
            <p:nvPr/>
          </p:nvGrpSpPr>
          <p:grpSpPr bwMode="auto">
            <a:xfrm>
              <a:off x="528" y="3600"/>
              <a:ext cx="2400" cy="240"/>
              <a:chOff x="960" y="768"/>
              <a:chExt cx="2400" cy="240"/>
            </a:xfrm>
          </p:grpSpPr>
          <p:sp>
            <p:nvSpPr>
              <p:cNvPr id="29" name="Rectangle 93"/>
              <p:cNvSpPr>
                <a:spLocks noChangeArrowheads="1"/>
              </p:cNvSpPr>
              <p:nvPr/>
            </p:nvSpPr>
            <p:spPr bwMode="auto">
              <a:xfrm>
                <a:off x="9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0" name="Rectangle 94"/>
              <p:cNvSpPr>
                <a:spLocks noChangeArrowheads="1"/>
              </p:cNvSpPr>
              <p:nvPr/>
            </p:nvSpPr>
            <p:spPr bwMode="auto">
              <a:xfrm>
                <a:off x="12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1" name="Rectangle 95"/>
              <p:cNvSpPr>
                <a:spLocks noChangeArrowheads="1"/>
              </p:cNvSpPr>
              <p:nvPr/>
            </p:nvSpPr>
            <p:spPr bwMode="auto">
              <a:xfrm>
                <a:off x="14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2" name="Rectangle 96"/>
              <p:cNvSpPr>
                <a:spLocks noChangeArrowheads="1"/>
              </p:cNvSpPr>
              <p:nvPr/>
            </p:nvSpPr>
            <p:spPr bwMode="auto">
              <a:xfrm>
                <a:off x="16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3" name="Rectangle 97"/>
              <p:cNvSpPr>
                <a:spLocks noChangeArrowheads="1"/>
              </p:cNvSpPr>
              <p:nvPr/>
            </p:nvSpPr>
            <p:spPr bwMode="auto">
              <a:xfrm>
                <a:off x="19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4" name="Rectangle 98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5" name="Rectangle 99"/>
              <p:cNvSpPr>
                <a:spLocks noChangeArrowheads="1"/>
              </p:cNvSpPr>
              <p:nvPr/>
            </p:nvSpPr>
            <p:spPr bwMode="auto">
              <a:xfrm>
                <a:off x="3119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6" name="Rectangle 100"/>
              <p:cNvSpPr>
                <a:spLocks noChangeArrowheads="1"/>
              </p:cNvSpPr>
              <p:nvPr/>
            </p:nvSpPr>
            <p:spPr bwMode="auto">
              <a:xfrm>
                <a:off x="2401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7" name="Rectangle 101"/>
              <p:cNvSpPr>
                <a:spLocks noChangeArrowheads="1"/>
              </p:cNvSpPr>
              <p:nvPr/>
            </p:nvSpPr>
            <p:spPr bwMode="auto">
              <a:xfrm>
                <a:off x="2880" y="768"/>
                <a:ext cx="239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8" name="Rectangle 102"/>
              <p:cNvSpPr>
                <a:spLocks noChangeArrowheads="1"/>
              </p:cNvSpPr>
              <p:nvPr/>
            </p:nvSpPr>
            <p:spPr bwMode="auto">
              <a:xfrm>
                <a:off x="2160" y="768"/>
                <a:ext cx="241" cy="24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grpSp>
          <p:nvGrpSpPr>
            <p:cNvPr id="40983" name="Group 103"/>
            <p:cNvGrpSpPr>
              <a:grpSpLocks/>
            </p:cNvGrpSpPr>
            <p:nvPr/>
          </p:nvGrpSpPr>
          <p:grpSpPr bwMode="auto">
            <a:xfrm>
              <a:off x="528" y="3840"/>
              <a:ext cx="2400" cy="240"/>
              <a:chOff x="960" y="768"/>
              <a:chExt cx="2400" cy="240"/>
            </a:xfrm>
          </p:grpSpPr>
          <p:sp>
            <p:nvSpPr>
              <p:cNvPr id="19" name="Rectangle 104"/>
              <p:cNvSpPr>
                <a:spLocks noChangeArrowheads="1"/>
              </p:cNvSpPr>
              <p:nvPr/>
            </p:nvSpPr>
            <p:spPr bwMode="auto">
              <a:xfrm>
                <a:off x="960" y="770"/>
                <a:ext cx="241" cy="23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0" name="Rectangle 105"/>
              <p:cNvSpPr>
                <a:spLocks noChangeArrowheads="1"/>
              </p:cNvSpPr>
              <p:nvPr/>
            </p:nvSpPr>
            <p:spPr bwMode="auto">
              <a:xfrm>
                <a:off x="12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1" name="Rectangle 106"/>
              <p:cNvSpPr>
                <a:spLocks noChangeArrowheads="1"/>
              </p:cNvSpPr>
              <p:nvPr/>
            </p:nvSpPr>
            <p:spPr bwMode="auto">
              <a:xfrm>
                <a:off x="14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2" name="Rectangle 107"/>
              <p:cNvSpPr>
                <a:spLocks noChangeArrowheads="1"/>
              </p:cNvSpPr>
              <p:nvPr/>
            </p:nvSpPr>
            <p:spPr bwMode="auto">
              <a:xfrm>
                <a:off x="16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3" name="Rectangle 108"/>
              <p:cNvSpPr>
                <a:spLocks noChangeArrowheads="1"/>
              </p:cNvSpPr>
              <p:nvPr/>
            </p:nvSpPr>
            <p:spPr bwMode="auto">
              <a:xfrm>
                <a:off x="19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4" name="Rectangle 109"/>
              <p:cNvSpPr>
                <a:spLocks noChangeArrowheads="1"/>
              </p:cNvSpPr>
              <p:nvPr/>
            </p:nvSpPr>
            <p:spPr bwMode="auto">
              <a:xfrm>
                <a:off x="264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5" name="Rectangle 110"/>
              <p:cNvSpPr>
                <a:spLocks noChangeArrowheads="1"/>
              </p:cNvSpPr>
              <p:nvPr/>
            </p:nvSpPr>
            <p:spPr bwMode="auto">
              <a:xfrm>
                <a:off x="3119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6" name="Rectangle 111"/>
              <p:cNvSpPr>
                <a:spLocks noChangeArrowheads="1"/>
              </p:cNvSpPr>
              <p:nvPr/>
            </p:nvSpPr>
            <p:spPr bwMode="auto">
              <a:xfrm>
                <a:off x="2401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7" name="Rectangle 112"/>
              <p:cNvSpPr>
                <a:spLocks noChangeArrowheads="1"/>
              </p:cNvSpPr>
              <p:nvPr/>
            </p:nvSpPr>
            <p:spPr bwMode="auto">
              <a:xfrm>
                <a:off x="2880" y="770"/>
                <a:ext cx="239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28" name="Rectangle 113"/>
              <p:cNvSpPr>
                <a:spLocks noChangeArrowheads="1"/>
              </p:cNvSpPr>
              <p:nvPr/>
            </p:nvSpPr>
            <p:spPr bwMode="auto">
              <a:xfrm>
                <a:off x="2160" y="770"/>
                <a:ext cx="241" cy="238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</p:grpSp>
      <p:sp>
        <p:nvSpPr>
          <p:cNvPr id="40965" name="TextBox 2"/>
          <p:cNvSpPr txBox="1">
            <a:spLocks noChangeArrowheads="1"/>
          </p:cNvSpPr>
          <p:nvPr/>
        </p:nvSpPr>
        <p:spPr bwMode="auto">
          <a:xfrm>
            <a:off x="76200" y="2732088"/>
            <a:ext cx="4191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 Héc-tô-mét vuông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vi-VN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Line 115"/>
          <p:cNvSpPr>
            <a:spLocks noChangeShapeType="1"/>
          </p:cNvSpPr>
          <p:nvPr/>
        </p:nvSpPr>
        <p:spPr bwMode="auto">
          <a:xfrm flipH="1">
            <a:off x="884238" y="583565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0967" name="TextBox 120"/>
          <p:cNvSpPr txBox="1">
            <a:spLocks noChangeArrowheads="1"/>
          </p:cNvSpPr>
          <p:nvPr/>
        </p:nvSpPr>
        <p:spPr bwMode="auto">
          <a:xfrm>
            <a:off x="-28575" y="5561013"/>
            <a:ext cx="102076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1da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2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68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4343400"/>
            <a:ext cx="4800600" cy="941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 hình vẽ, ta thấy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</a:rPr>
              <a:t>1h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gồm 100 hình vuông </a:t>
            </a:r>
            <a:r>
              <a:rPr lang="vi-VN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1da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400" b="1" baseline="30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lang="en-US" sz="140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962400" y="5583238"/>
            <a:ext cx="480060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>
                <a:solidFill>
                  <a:srgbClr val="FF0000"/>
                </a:solidFill>
                <a:latin typeface="Times New Roman"/>
                <a:ea typeface="Calibri"/>
              </a:rPr>
              <a:t>1h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=</a:t>
            </a:r>
            <a:r>
              <a:rPr lang="en-US" sz="2400" b="1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100da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0972" name="Text Box 42"/>
          <p:cNvSpPr txBox="1">
            <a:spLocks noChangeArrowheads="1"/>
          </p:cNvSpPr>
          <p:nvPr/>
        </p:nvSpPr>
        <p:spPr bwMode="auto">
          <a:xfrm>
            <a:off x="1604963" y="43307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altLang="en-US" sz="3200" b="1"/>
              <a:t>1h</a:t>
            </a:r>
            <a:r>
              <a:rPr lang="en-US" altLang="en-US" sz="3200" b="1"/>
              <a:t>m</a:t>
            </a:r>
            <a:r>
              <a:rPr lang="en-US" altLang="en-US" sz="3200" b="1" baseline="30000"/>
              <a:t>2</a:t>
            </a:r>
            <a:endParaRPr lang="en-US" altLang="en-US" sz="3200" b="1"/>
          </a:p>
        </p:txBody>
      </p:sp>
      <p:sp>
        <p:nvSpPr>
          <p:cNvPr id="128" name="TextBox 127">
            <a:extLst>
              <a:ext uri="{FF2B5EF4-FFF2-40B4-BE49-F238E27FC236}"/>
            </a:extLst>
          </p:cNvPr>
          <p:cNvSpPr txBox="1"/>
          <p:nvPr/>
        </p:nvSpPr>
        <p:spPr>
          <a:xfrm>
            <a:off x="4267200" y="2895600"/>
            <a:ext cx="4648200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Héc-tô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-mét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Héc-tô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-mét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Calibri"/>
              </a:rPr>
              <a:t>.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2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" name="Horizontal Scroll 2"/>
          <p:cNvSpPr/>
          <p:nvPr/>
        </p:nvSpPr>
        <p:spPr>
          <a:xfrm>
            <a:off x="1981200" y="1828800"/>
            <a:ext cx="4992688" cy="1600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0895" y="2167235"/>
            <a:ext cx="41328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THỰC HÀNH</a:t>
            </a:r>
          </a:p>
        </p:txBody>
      </p:sp>
      <p:sp>
        <p:nvSpPr>
          <p:cNvPr id="41989" name="TextBox 5"/>
          <p:cNvSpPr txBox="1">
            <a:spLocks noChangeArrowheads="1"/>
          </p:cNvSpPr>
          <p:nvPr/>
        </p:nvSpPr>
        <p:spPr bwMode="auto">
          <a:xfrm>
            <a:off x="609600" y="3962400"/>
            <a:ext cx="5184775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 bài 1, bài 2, bài 3a cột 1</a:t>
            </a:r>
            <a:endParaRPr lang="en-US" sz="32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981200"/>
            <a:ext cx="7620000" cy="101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Đọc các số đo diện tích: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105</a:t>
            </a:r>
            <a:r>
              <a:rPr lang="en-US" sz="2800" b="1">
                <a:latin typeface="Times New Roman"/>
                <a:ea typeface="Calibri"/>
              </a:rPr>
              <a:t>dam</a:t>
            </a:r>
            <a:r>
              <a:rPr lang="en-US" sz="2800" b="1" baseline="30000">
                <a:latin typeface="Times New Roman"/>
                <a:ea typeface="Calibri"/>
              </a:rPr>
              <a:t>2</a:t>
            </a:r>
            <a:r>
              <a:rPr lang="en-US" sz="2800" b="1">
                <a:latin typeface="Times New Roman"/>
                <a:ea typeface="Calibri"/>
              </a:rPr>
              <a:t> ; 32 600dam</a:t>
            </a:r>
            <a:r>
              <a:rPr lang="en-US" sz="2800" b="1" baseline="30000">
                <a:latin typeface="Times New Roman"/>
                <a:ea typeface="Calibri"/>
              </a:rPr>
              <a:t>2</a:t>
            </a:r>
            <a:r>
              <a:rPr lang="en-US" sz="2800" b="1">
                <a:latin typeface="Times New Roman"/>
                <a:ea typeface="Calibri"/>
              </a:rPr>
              <a:t> ; 492</a:t>
            </a:r>
            <a:r>
              <a:rPr lang="en-US" sz="2800" b="1">
                <a:latin typeface="Times New Roman"/>
                <a:ea typeface="Calibri"/>
                <a:cs typeface="Times New Roman"/>
              </a:rPr>
              <a:t>hm</a:t>
            </a:r>
            <a:r>
              <a:rPr lang="en-US" sz="2800" b="1" baseline="30000"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; 180 350</a:t>
            </a:r>
            <a:r>
              <a:rPr lang="en-US" sz="2800" b="1">
                <a:latin typeface="Times New Roman"/>
                <a:ea typeface="Calibri"/>
                <a:cs typeface="Times New Roman"/>
              </a:rPr>
              <a:t>hm</a:t>
            </a:r>
            <a:r>
              <a:rPr lang="en-US" sz="2800" b="1" baseline="30000">
                <a:latin typeface="Times New Roman"/>
                <a:ea typeface="Calibri"/>
                <a:cs typeface="Times New Roman"/>
              </a:rPr>
              <a:t>2 </a:t>
            </a:r>
            <a:r>
              <a:rPr lang="en-US" sz="2800" b="1">
                <a:latin typeface="Times New Roman"/>
                <a:ea typeface="Calibri"/>
                <a:cs typeface="Times New Roman"/>
              </a:rPr>
              <a:t> .</a:t>
            </a:r>
            <a:endParaRPr lang="en-US" sz="280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hai, ngày 18 tháng 10 năm 2021</a:t>
            </a:r>
          </a:p>
          <a:p>
            <a:pPr algn="ctr"/>
            <a:r>
              <a:rPr lang="en-US" sz="2800" b="1" u="sng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" y="1920875"/>
            <a:ext cx="8686800" cy="3108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2. Viết các số đo diện tích: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Hai trăm bảy mươi mốt đề-ca-mét vuông.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b) Mười tám nghìn chín trăm năm mươi tư đề-ca-mét vuông.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c) Sáu trăm linh ba héc-tô-mét vuông.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d) Ba mươi tư nghìn sáu trăm hai mươi héc-tô-mét vuông.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hai, ngày 18 tháng 10 năm 2021</a:t>
            </a:r>
          </a:p>
          <a:p>
            <a:pPr algn="ctr"/>
            <a:r>
              <a:rPr lang="en-US" sz="2800" b="1" u="sng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76200"/>
            <a:ext cx="9067800" cy="694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YÊU CẦU CẦN ĐẠT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tên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gọi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kí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quan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hệ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vị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đề-ca-mét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héc-tô-mét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đọc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viết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theo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vị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đề-ca-mét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héc-tô-mét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mối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quan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hệ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giữa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đề-ca-mét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;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đề-ca-mét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héc-tô-mét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vuông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chuyển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số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diện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đơn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giản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).</a:t>
            </a:r>
            <a:r>
              <a:rPr lang="en-US" sz="2800" b="1" dirty="0">
                <a:latin typeface="Times New Roman"/>
                <a:ea typeface="Times New Roman"/>
                <a:cs typeface="Times New Roman"/>
              </a:rPr>
              <a:t>  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HS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BT  1; 2; 3.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lvl="0" eaLnBrk="0" hangingPunct="0"/>
            <a:r>
              <a:rPr lang="nl-NL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 Thông qua các hoạt động trong bài học giáo dục giáo dục cho các em về: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pt-BR" sz="2800" b="1" i="1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i="1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2800" b="1" i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800" b="1" i="1" dirty="0">
                <a:latin typeface="Times New Roman"/>
                <a:ea typeface="Times New Roman"/>
                <a:cs typeface="Times New Roman"/>
              </a:rPr>
              <a:t>: 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</a:rPr>
              <a:t>+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tư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chủ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giao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tiếp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lực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giải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quyết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vấn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đề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sáng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,</a:t>
            </a:r>
            <a:endParaRPr lang="en-US" sz="2800" dirty="0">
              <a:latin typeface=".VnTime"/>
              <a:ea typeface="Times New Roman"/>
              <a:cs typeface="Times New Roman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pt-BR" sz="2800" b="1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pt-BR" sz="2800" b="1" dirty="0">
                <a:latin typeface="Times New Roman"/>
                <a:ea typeface="Times New Roman"/>
                <a:cs typeface="Times New Roman"/>
              </a:rPr>
              <a:t>Phẩm chất: </a:t>
            </a:r>
            <a:r>
              <a:rPr lang="pt-BR" sz="2800" dirty="0">
                <a:latin typeface="Times New Roman"/>
                <a:ea typeface="Times New Roman"/>
                <a:cs typeface="Times New Roman"/>
              </a:rPr>
              <a:t>Chăm chỉ, trung thực, có trách nhiệm với toán học và cẩn thận khi làm bài, yêu thích môn học.</a:t>
            </a:r>
            <a:endParaRPr lang="en-US" sz="2800" dirty="0">
              <a:effectLst/>
              <a:latin typeface=".VnTime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613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" y="1920875"/>
            <a:ext cx="8686800" cy="3108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2. Viết các số đo diện tích: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Hai trăm bảy mươi mốt đề-ca-mét vuông: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271</a:t>
            </a:r>
            <a:r>
              <a:rPr lang="en-US" sz="28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en-US" sz="2800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b) Mười tám nghìn chín trăm năm mươi tư đề-ca-mét vuông: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18 954</a:t>
            </a:r>
            <a:r>
              <a:rPr lang="en-US" sz="28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c) Sáu trăm linh ba héc-tô-mét vuông: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603</a:t>
            </a:r>
            <a:r>
              <a:rPr lang="en-US" sz="2800" b="1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lang="en-US" sz="28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</a:t>
            </a:r>
            <a:r>
              <a:rPr lang="en-US" sz="2800" b="1" baseline="3000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</a:t>
            </a:r>
            <a:endParaRPr lang="en-US" sz="2800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d) Ba mươi tư nghìn sáu trăm hai mươi héc-tô-mét vuông: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34 620</a:t>
            </a:r>
            <a:r>
              <a:rPr lang="en-US" sz="2800" b="1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lang="en-US" sz="28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m</a:t>
            </a:r>
            <a:r>
              <a:rPr lang="en-US" sz="2800" b="1" baseline="3000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hai, ngày 18 tháng 10 năm 2021</a:t>
            </a:r>
          </a:p>
          <a:p>
            <a:pPr algn="ctr"/>
            <a:r>
              <a:rPr lang="en-US" sz="2800" b="1" u="sng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905000"/>
            <a:ext cx="8458200" cy="164250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3. a)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= … 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  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                 30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hm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= …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</a:t>
            </a:r>
            <a:endParaRPr lang="en-US" sz="28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1"/>
          <p:cNvSpPr txBox="1">
            <a:spLocks noChangeArrowheads="1"/>
          </p:cNvSpPr>
          <p:nvPr/>
        </p:nvSpPr>
        <p:spPr bwMode="auto">
          <a:xfrm>
            <a:off x="914400" y="1096738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905000"/>
            <a:ext cx="8458200" cy="164250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3. a)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</a:rPr>
              <a:t>=  200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  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                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</a:rPr>
              <a:t>30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hm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 dirty="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 dirty="0">
                <a:solidFill>
                  <a:srgbClr val="003399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en-US" sz="28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76400" y="142631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8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1371600"/>
            <a:ext cx="6858000" cy="2266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3. b) Viết phân số thích hợp vào chỗ chấm: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…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      1da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= …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   3 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…dam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  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8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…hm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  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  27 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…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     15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…hm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</a:t>
            </a:r>
            <a:endParaRPr lang="en-US" sz="280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3733800"/>
            <a:ext cx="2971800" cy="29241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Hướng dẫn: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m</a:t>
            </a:r>
            <a:r>
              <a:rPr lang="en-US" sz="28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 = 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1 dam</a:t>
            </a:r>
            <a:r>
              <a:rPr lang="en-US" sz="24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>
              <a:solidFill>
                <a:srgbClr val="00B0F0"/>
              </a:solidFill>
              <a:latin typeface="Times New Roman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B0F0"/>
                </a:solidFill>
                <a:latin typeface="Times New Roman"/>
                <a:cs typeface="Times New Roman" pitchFamily="18" charset="0"/>
              </a:rPr>
              <a:t>1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m</a:t>
            </a:r>
            <a:r>
              <a:rPr lang="en-US" sz="28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 =        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dam</a:t>
            </a:r>
            <a:r>
              <a:rPr lang="en-US" sz="24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m</a:t>
            </a:r>
            <a:r>
              <a:rPr lang="en-US" sz="28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B0F0"/>
                </a:solidFill>
                <a:latin typeface="Times New Roman"/>
                <a:ea typeface="Calibri"/>
              </a:rPr>
              <a:t> =        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dam</a:t>
            </a:r>
            <a:r>
              <a:rPr lang="en-US" sz="2400" b="1" baseline="30000">
                <a:solidFill>
                  <a:srgbClr val="00B0F0"/>
                </a:solidFill>
                <a:latin typeface="Times New Roman"/>
                <a:ea typeface="Calibri"/>
              </a:rPr>
              <a:t>2</a:t>
            </a:r>
            <a:r>
              <a:rPr lang="en-US" sz="2400" b="1">
                <a:solidFill>
                  <a:srgbClr val="00B0F0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1" name="TextBox 6"/>
          <p:cNvSpPr txBox="1">
            <a:spLocks noChangeArrowheads="1"/>
          </p:cNvSpPr>
          <p:nvPr/>
        </p:nvSpPr>
        <p:spPr bwMode="auto">
          <a:xfrm>
            <a:off x="6400800" y="51054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0182" name="TextBox 7"/>
          <p:cNvSpPr txBox="1">
            <a:spLocks noChangeArrowheads="1"/>
          </p:cNvSpPr>
          <p:nvPr/>
        </p:nvSpPr>
        <p:spPr bwMode="auto">
          <a:xfrm>
            <a:off x="6553200" y="47958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553200" y="6019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4" name="TextBox 13"/>
          <p:cNvSpPr txBox="1">
            <a:spLocks noChangeArrowheads="1"/>
          </p:cNvSpPr>
          <p:nvPr/>
        </p:nvSpPr>
        <p:spPr bwMode="auto">
          <a:xfrm>
            <a:off x="6629400" y="56340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0185" name="TextBox 14"/>
          <p:cNvSpPr txBox="1">
            <a:spLocks noChangeArrowheads="1"/>
          </p:cNvSpPr>
          <p:nvPr/>
        </p:nvSpPr>
        <p:spPr bwMode="auto">
          <a:xfrm>
            <a:off x="6477000" y="5943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6499225" y="5181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88" y="1592263"/>
            <a:ext cx="8305800" cy="4760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3. b) Viết phân số thích hợp vào chỗ chấm: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1da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  3 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     </a:t>
            </a:r>
            <a:r>
              <a:rPr lang="en-US" sz="2800" b="1" baseline="30000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8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  </a:t>
            </a:r>
            <a:r>
              <a:rPr lang="en-US" sz="2800" b="1" baseline="3000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 baseline="300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27 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15 dam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 =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       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</a:rPr>
              <a:t>hm</a:t>
            </a:r>
            <a:r>
              <a:rPr lang="en-US" sz="2800" b="1" baseline="30000">
                <a:solidFill>
                  <a:srgbClr val="003399"/>
                </a:solidFill>
                <a:latin typeface="Times New Roman" pitchFamily="18" charset="0"/>
              </a:rPr>
              <a:t>2 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4" name="TextBox 6"/>
          <p:cNvSpPr txBox="1">
            <a:spLocks noChangeArrowheads="1"/>
          </p:cNvSpPr>
          <p:nvPr/>
        </p:nvSpPr>
        <p:spPr bwMode="auto">
          <a:xfrm>
            <a:off x="1295400" y="28194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1205" name="TextBox 7"/>
          <p:cNvSpPr txBox="1">
            <a:spLocks noChangeArrowheads="1"/>
          </p:cNvSpPr>
          <p:nvPr/>
        </p:nvSpPr>
        <p:spPr bwMode="auto">
          <a:xfrm>
            <a:off x="1600200" y="50244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38800" y="54102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7" name="TextBox 13"/>
          <p:cNvSpPr txBox="1">
            <a:spLocks noChangeArrowheads="1"/>
          </p:cNvSpPr>
          <p:nvPr/>
        </p:nvSpPr>
        <p:spPr bwMode="auto">
          <a:xfrm>
            <a:off x="5562600" y="38052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1208" name="TextBox 14"/>
          <p:cNvSpPr txBox="1">
            <a:spLocks noChangeArrowheads="1"/>
          </p:cNvSpPr>
          <p:nvPr/>
        </p:nvSpPr>
        <p:spPr bwMode="auto">
          <a:xfrm>
            <a:off x="5562600" y="5334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47800" y="2895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00200" y="54102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1" name="TextBox 12"/>
          <p:cNvSpPr txBox="1">
            <a:spLocks noChangeArrowheads="1"/>
          </p:cNvSpPr>
          <p:nvPr/>
        </p:nvSpPr>
        <p:spPr bwMode="auto">
          <a:xfrm>
            <a:off x="1447800" y="25098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1212" name="TextBox 16"/>
          <p:cNvSpPr txBox="1">
            <a:spLocks noChangeArrowheads="1"/>
          </p:cNvSpPr>
          <p:nvPr/>
        </p:nvSpPr>
        <p:spPr bwMode="auto">
          <a:xfrm>
            <a:off x="5410200" y="25098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372100" y="2895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18"/>
          <p:cNvSpPr txBox="1">
            <a:spLocks noChangeArrowheads="1"/>
          </p:cNvSpPr>
          <p:nvPr/>
        </p:nvSpPr>
        <p:spPr bwMode="auto">
          <a:xfrm>
            <a:off x="5334000" y="28194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00" y="4191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6" name="TextBox 20"/>
          <p:cNvSpPr txBox="1">
            <a:spLocks noChangeArrowheads="1"/>
          </p:cNvSpPr>
          <p:nvPr/>
        </p:nvSpPr>
        <p:spPr bwMode="auto">
          <a:xfrm>
            <a:off x="1600200" y="38052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1217" name="TextBox 23"/>
          <p:cNvSpPr txBox="1">
            <a:spLocks noChangeArrowheads="1"/>
          </p:cNvSpPr>
          <p:nvPr/>
        </p:nvSpPr>
        <p:spPr bwMode="auto">
          <a:xfrm>
            <a:off x="1447800" y="41148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524500" y="419735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9" name="TextBox 25"/>
          <p:cNvSpPr txBox="1">
            <a:spLocks noChangeArrowheads="1"/>
          </p:cNvSpPr>
          <p:nvPr/>
        </p:nvSpPr>
        <p:spPr bwMode="auto">
          <a:xfrm>
            <a:off x="5438775" y="41148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1220" name="TextBox 26"/>
          <p:cNvSpPr txBox="1">
            <a:spLocks noChangeArrowheads="1"/>
          </p:cNvSpPr>
          <p:nvPr/>
        </p:nvSpPr>
        <p:spPr bwMode="auto">
          <a:xfrm>
            <a:off x="5614988" y="50244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51221" name="TextBox 27"/>
          <p:cNvSpPr txBox="1">
            <a:spLocks noChangeArrowheads="1"/>
          </p:cNvSpPr>
          <p:nvPr/>
        </p:nvSpPr>
        <p:spPr bwMode="auto">
          <a:xfrm>
            <a:off x="1447800" y="5334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5793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52227" name="TextBox 7"/>
          <p:cNvSpPr txBox="1">
            <a:spLocks noChangeArrowheads="1"/>
          </p:cNvSpPr>
          <p:nvPr/>
        </p:nvSpPr>
        <p:spPr bwMode="auto">
          <a:xfrm>
            <a:off x="6400800" y="2143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400800" y="2590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400" y="2590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0" name="TextBox 20"/>
          <p:cNvSpPr txBox="1">
            <a:spLocks noChangeArrowheads="1"/>
          </p:cNvSpPr>
          <p:nvPr/>
        </p:nvSpPr>
        <p:spPr bwMode="auto">
          <a:xfrm>
            <a:off x="4305300" y="2143125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52231" name="TextBox 23"/>
          <p:cNvSpPr txBox="1">
            <a:spLocks noChangeArrowheads="1"/>
          </p:cNvSpPr>
          <p:nvPr/>
        </p:nvSpPr>
        <p:spPr bwMode="auto">
          <a:xfrm>
            <a:off x="4191000" y="25908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232" name="TextBox 27"/>
          <p:cNvSpPr txBox="1">
            <a:spLocks noChangeArrowheads="1"/>
          </p:cNvSpPr>
          <p:nvPr/>
        </p:nvSpPr>
        <p:spPr bwMode="auto">
          <a:xfrm>
            <a:off x="6248400" y="2524125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233" name="TextBox 2"/>
          <p:cNvSpPr txBox="1">
            <a:spLocks noChangeArrowheads="1"/>
          </p:cNvSpPr>
          <p:nvPr/>
        </p:nvSpPr>
        <p:spPr bwMode="auto">
          <a:xfrm>
            <a:off x="609600" y="1447800"/>
            <a:ext cx="7848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4. Viết các số đo sau dưới dạng số đo có đơn vị là đề-ca-mét vuông (theo mẫu):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23m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+         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5       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209925"/>
            <a:ext cx="7224713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16dam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91m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…</a:t>
            </a:r>
            <a:endParaRPr lang="en-US" sz="280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038600"/>
            <a:ext cx="7224713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5m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…   </a:t>
            </a:r>
            <a:endParaRPr lang="en-US" sz="280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53251" name="TextBox 7"/>
          <p:cNvSpPr txBox="1">
            <a:spLocks noChangeArrowheads="1"/>
          </p:cNvSpPr>
          <p:nvPr/>
        </p:nvSpPr>
        <p:spPr bwMode="auto">
          <a:xfrm>
            <a:off x="6400800" y="2143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400800" y="2590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43400" y="2590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54" name="TextBox 20"/>
          <p:cNvSpPr txBox="1">
            <a:spLocks noChangeArrowheads="1"/>
          </p:cNvSpPr>
          <p:nvPr/>
        </p:nvSpPr>
        <p:spPr bwMode="auto">
          <a:xfrm>
            <a:off x="4305300" y="2143125"/>
            <a:ext cx="571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53255" name="TextBox 23"/>
          <p:cNvSpPr txBox="1">
            <a:spLocks noChangeArrowheads="1"/>
          </p:cNvSpPr>
          <p:nvPr/>
        </p:nvSpPr>
        <p:spPr bwMode="auto">
          <a:xfrm>
            <a:off x="4191000" y="25908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3256" name="TextBox 27"/>
          <p:cNvSpPr txBox="1">
            <a:spLocks noChangeArrowheads="1"/>
          </p:cNvSpPr>
          <p:nvPr/>
        </p:nvSpPr>
        <p:spPr bwMode="auto">
          <a:xfrm>
            <a:off x="6248400" y="2524125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3257" name="TextBox 2"/>
          <p:cNvSpPr txBox="1">
            <a:spLocks noChangeArrowheads="1"/>
          </p:cNvSpPr>
          <p:nvPr/>
        </p:nvSpPr>
        <p:spPr bwMode="auto">
          <a:xfrm>
            <a:off x="609600" y="1447800"/>
            <a:ext cx="7848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4. Viết các số đo sau dưới dạng số đo có đơn vị là đề-ca-mét vuông (theo mẫu):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23m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+         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= 5       dam</a:t>
            </a:r>
            <a:r>
              <a:rPr lang="en-US" sz="28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209925"/>
            <a:ext cx="8229600" cy="954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16dam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91m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16dam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+         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16          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4532313"/>
            <a:ext cx="8229600" cy="9540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5m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</a:t>
            </a:r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+       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= 32         dam</a:t>
            </a:r>
            <a:r>
              <a:rPr lang="en-US" sz="2800" b="1" baseline="30000">
                <a:solidFill>
                  <a:srgbClr val="003399"/>
                </a:solidFill>
                <a:latin typeface="Times New Roman"/>
                <a:ea typeface="Calibri"/>
              </a:rPr>
              <a:t>2</a:t>
            </a: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3399"/>
                </a:solidFill>
                <a:latin typeface="Times New Roman"/>
                <a:ea typeface="Calibri"/>
              </a:rPr>
              <a:t> </a:t>
            </a:r>
            <a:endParaRPr lang="en-US" sz="280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60" name="TextBox 5"/>
          <p:cNvSpPr txBox="1">
            <a:spLocks noChangeArrowheads="1"/>
          </p:cNvSpPr>
          <p:nvPr/>
        </p:nvSpPr>
        <p:spPr bwMode="auto">
          <a:xfrm>
            <a:off x="4419600" y="30480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91</a:t>
            </a:r>
          </a:p>
        </p:txBody>
      </p:sp>
      <p:sp>
        <p:nvSpPr>
          <p:cNvPr id="53261" name="TextBox 6"/>
          <p:cNvSpPr txBox="1">
            <a:spLocks noChangeArrowheads="1"/>
          </p:cNvSpPr>
          <p:nvPr/>
        </p:nvSpPr>
        <p:spPr bwMode="auto">
          <a:xfrm>
            <a:off x="4343400" y="3438525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400800" y="4876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196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64" name="TextBox 17"/>
          <p:cNvSpPr txBox="1">
            <a:spLocks noChangeArrowheads="1"/>
          </p:cNvSpPr>
          <p:nvPr/>
        </p:nvSpPr>
        <p:spPr bwMode="auto">
          <a:xfrm>
            <a:off x="6705600" y="3057525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91</a:t>
            </a:r>
          </a:p>
        </p:txBody>
      </p:sp>
      <p:sp>
        <p:nvSpPr>
          <p:cNvPr id="53265" name="TextBox 18"/>
          <p:cNvSpPr txBox="1">
            <a:spLocks noChangeArrowheads="1"/>
          </p:cNvSpPr>
          <p:nvPr/>
        </p:nvSpPr>
        <p:spPr bwMode="auto">
          <a:xfrm>
            <a:off x="6629400" y="34290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67056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67" name="TextBox 22"/>
          <p:cNvSpPr txBox="1">
            <a:spLocks noChangeArrowheads="1"/>
          </p:cNvSpPr>
          <p:nvPr/>
        </p:nvSpPr>
        <p:spPr bwMode="auto">
          <a:xfrm>
            <a:off x="4229100" y="442912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3268" name="TextBox 24"/>
          <p:cNvSpPr txBox="1">
            <a:spLocks noChangeArrowheads="1"/>
          </p:cNvSpPr>
          <p:nvPr/>
        </p:nvSpPr>
        <p:spPr bwMode="auto">
          <a:xfrm>
            <a:off x="4076700" y="48006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191000" y="4876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696200" y="6400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91338" y="5867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72" name="TextBox 30"/>
          <p:cNvSpPr txBox="1">
            <a:spLocks noChangeArrowheads="1"/>
          </p:cNvSpPr>
          <p:nvPr/>
        </p:nvSpPr>
        <p:spPr bwMode="auto">
          <a:xfrm>
            <a:off x="6400800" y="442912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3273" name="TextBox 31"/>
          <p:cNvSpPr txBox="1">
            <a:spLocks noChangeArrowheads="1"/>
          </p:cNvSpPr>
          <p:nvPr/>
        </p:nvSpPr>
        <p:spPr bwMode="auto">
          <a:xfrm>
            <a:off x="6248400" y="48006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971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" name="Horizontal Scroll 2"/>
          <p:cNvSpPr/>
          <p:nvPr/>
        </p:nvSpPr>
        <p:spPr>
          <a:xfrm>
            <a:off x="533400" y="1868488"/>
            <a:ext cx="5434013" cy="1600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11110" y="2167235"/>
            <a:ext cx="231986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ặn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99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3399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4525" y="3276600"/>
            <a:ext cx="8081963" cy="275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vi-VN" altLang="zh-CN" sz="4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Học lại bài, làm bài VBT</a:t>
            </a:r>
          </a:p>
          <a:p>
            <a:pPr>
              <a:lnSpc>
                <a:spcPct val="150000"/>
              </a:lnSpc>
            </a:pPr>
            <a:r>
              <a:rPr lang="vi-VN" altLang="zh-CN" sz="4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Xem trước bài : Mi-li-mét vuông. Bảng đv đo dt</a:t>
            </a:r>
            <a:endParaRPr lang="en-US" altLang="zh-CN" sz="4000" b="1">
              <a:solidFill>
                <a:srgbClr val="003399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675606" y="67188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ChangeArrowheads="1"/>
          </p:cNvSpPr>
          <p:nvPr/>
        </p:nvSpPr>
        <p:spPr bwMode="auto">
          <a:xfrm>
            <a:off x="381000" y="4267200"/>
            <a:ext cx="335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vi-VN" altLang="vi-VN" sz="32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49154" name="Line 3"/>
          <p:cNvSpPr>
            <a:spLocks noChangeShapeType="1"/>
          </p:cNvSpPr>
          <p:nvPr/>
        </p:nvSpPr>
        <p:spPr bwMode="auto">
          <a:xfrm>
            <a:off x="2133600" y="601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9155" name="Picture 4" descr="POINSET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4267200"/>
            <a:ext cx="2819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5684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AutoShape 6"/>
          <p:cNvSpPr>
            <a:spLocks noChangeArrowheads="1"/>
          </p:cNvSpPr>
          <p:nvPr/>
        </p:nvSpPr>
        <p:spPr bwMode="auto">
          <a:xfrm>
            <a:off x="7010400" y="838200"/>
            <a:ext cx="1676400" cy="7620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vi-VN" altLang="vi-VN" sz="24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9158" name="AutoShape 7"/>
          <p:cNvSpPr>
            <a:spLocks noChangeArrowheads="1"/>
          </p:cNvSpPr>
          <p:nvPr/>
        </p:nvSpPr>
        <p:spPr bwMode="auto">
          <a:xfrm>
            <a:off x="7010400" y="838200"/>
            <a:ext cx="1219200" cy="762000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 sz="24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4784725" y="5065713"/>
            <a:ext cx="176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vi-VN" altLang="vi-VN">
              <a:solidFill>
                <a:schemeClr val="tx2"/>
              </a:solidFill>
            </a:endParaRPr>
          </a:p>
        </p:txBody>
      </p:sp>
      <p:pic>
        <p:nvPicPr>
          <p:cNvPr id="49160" name="Picture 2" descr="BAR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600"/>
            <a:ext cx="990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1" name="Picture 2" descr="BAR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0"/>
            <a:ext cx="609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2" name="Picture 2" descr="BAR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0" y="0"/>
            <a:ext cx="6629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3" name="Picture 2" descr="BAR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5867400"/>
            <a:ext cx="6629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5" name="WordArt 13">
            <a:extLst>
              <a:ext uri="{FF2B5EF4-FFF2-40B4-BE49-F238E27FC236}"/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4413" y="1295400"/>
            <a:ext cx="6613525" cy="3886200"/>
          </a:xfrm>
          <a:prstGeom prst="rect">
            <a:avLst/>
          </a:prstGeom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10" dirty="0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kern="10" dirty="0" err="1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Chào</a:t>
            </a:r>
            <a:r>
              <a:rPr lang="en-US" sz="2800" kern="10" dirty="0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2800" kern="10" dirty="0" err="1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các</a:t>
            </a:r>
            <a:r>
              <a:rPr lang="en-US" sz="2800" kern="10" dirty="0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vi-VN" sz="2800" kern="10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em</a:t>
            </a:r>
            <a:r>
              <a:rPr lang="en-US" sz="2800" kern="10"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!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427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327" t="7648" r="327" b="10915"/>
          <a:stretch>
            <a:fillRect/>
          </a:stretch>
        </p:blipFill>
        <p:spPr>
          <a:xfrm>
            <a:off x="179388" y="152400"/>
            <a:ext cx="8709025" cy="6511925"/>
          </a:xfrm>
        </p:spPr>
      </p:pic>
      <p:sp>
        <p:nvSpPr>
          <p:cNvPr id="54275" name="WordArt 3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410200" cy="1298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</p:txBody>
      </p:sp>
      <p:sp>
        <p:nvSpPr>
          <p:cNvPr id="2055" name="TextBox 1"/>
          <p:cNvSpPr txBox="1">
            <a:spLocks noChangeArrowheads="1"/>
          </p:cNvSpPr>
          <p:nvPr/>
        </p:nvSpPr>
        <p:spPr bwMode="auto">
          <a:xfrm>
            <a:off x="2438400" y="3886200"/>
            <a:ext cx="4572000" cy="6461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36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Chào tạm biệt cả lớp!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1676400" y="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TextBox 1"/>
          <p:cNvSpPr txBox="1">
            <a:spLocks noChangeArrowheads="1"/>
          </p:cNvSpPr>
          <p:nvPr/>
        </p:nvSpPr>
        <p:spPr bwMode="auto">
          <a:xfrm>
            <a:off x="381000" y="2211388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1. Đọc tên các đơn vị đo độ dài đã học, từ bé đến lớn.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3583271"/>
            <a:ext cx="5334000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mm, cm, dm, m, dam, hm, km </a:t>
            </a:r>
          </a:p>
        </p:txBody>
      </p:sp>
      <p:sp>
        <p:nvSpPr>
          <p:cNvPr id="27652" name="Title 1"/>
          <p:cNvSpPr>
            <a:spLocks/>
          </p:cNvSpPr>
          <p:nvPr/>
        </p:nvSpPr>
        <p:spPr bwMode="auto">
          <a:xfrm>
            <a:off x="4763" y="1177925"/>
            <a:ext cx="609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"/>
          <p:cNvSpPr txBox="1">
            <a:spLocks noChangeArrowheads="1"/>
          </p:cNvSpPr>
          <p:nvPr/>
        </p:nvSpPr>
        <p:spPr bwMode="auto">
          <a:xfrm>
            <a:off x="1676400" y="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533400" y="23622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2. Đọc tên các đơn vị đo khối lượng đã học, từ lớn đến bé.</a:t>
            </a:r>
          </a:p>
        </p:txBody>
      </p:sp>
      <p:sp>
        <p:nvSpPr>
          <p:cNvPr id="28675" name="Title 1"/>
          <p:cNvSpPr>
            <a:spLocks/>
          </p:cNvSpPr>
          <p:nvPr/>
        </p:nvSpPr>
        <p:spPr bwMode="auto">
          <a:xfrm>
            <a:off x="4763" y="1177925"/>
            <a:ext cx="609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alt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/>
            </a:extLst>
          </p:cNvPr>
          <p:cNvSpPr txBox="1"/>
          <p:nvPr/>
        </p:nvSpPr>
        <p:spPr>
          <a:xfrm>
            <a:off x="1219200" y="3395663"/>
            <a:ext cx="4191000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kg, hg,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" name="Horizontal Scroll 2"/>
          <p:cNvSpPr/>
          <p:nvPr/>
        </p:nvSpPr>
        <p:spPr>
          <a:xfrm>
            <a:off x="2190750" y="2328863"/>
            <a:ext cx="4991100" cy="1600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7047" y="2667000"/>
            <a:ext cx="340990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KHÁM PHÁ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304800" y="19050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 đo diện tích, người ta còn dùng những đơn vị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Đề-ca-mét vuông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04800" y="3124200"/>
            <a:ext cx="4648200" cy="8302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thế nào 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22" name="TextBox 121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2771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Đề-ca-mét vuông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" y="2895600"/>
            <a:ext cx="4191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đề-ca-mét vuông 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(1dam</a:t>
            </a:r>
            <a:r>
              <a:rPr lang="en-US" sz="2400" b="1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400">
              <a:solidFill>
                <a:srgbClr val="003399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TextBox 122"/>
          <p:cNvSpPr txBox="1">
            <a:spLocks noChangeArrowheads="1"/>
          </p:cNvSpPr>
          <p:nvPr/>
        </p:nvSpPr>
        <p:spPr bwMode="auto">
          <a:xfrm>
            <a:off x="1752600" y="5943600"/>
            <a:ext cx="984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1dam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858838" y="3570288"/>
            <a:ext cx="2703512" cy="2382837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sp>
        <p:nvSpPr>
          <p:cNvPr id="125" name="TextBox 124">
            <a:extLst>
              <a:ext uri="{FF2B5EF4-FFF2-40B4-BE49-F238E27FC236}"/>
            </a:extLst>
          </p:cNvPr>
          <p:cNvSpPr txBox="1"/>
          <p:nvPr/>
        </p:nvSpPr>
        <p:spPr>
          <a:xfrm>
            <a:off x="4297363" y="3624263"/>
            <a:ext cx="4648200" cy="1200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dam</a:t>
            </a:r>
            <a:r>
              <a:rPr lang="en-US" sz="2400" b="1" baseline="30000" dirty="0">
                <a:solidFill>
                  <a:srgbClr val="FF0000"/>
                </a:solidFill>
                <a:latin typeface="Times New Roman"/>
                <a:ea typeface="Calibri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/>
                <a:ea typeface="Calibri"/>
              </a:rPr>
              <a:t>.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914400" y="4224338"/>
            <a:ext cx="2667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3399"/>
                </a:solidFill>
                <a:latin typeface="Times New Roman" pitchFamily="18" charset="0"/>
              </a:rPr>
              <a:t>Một Đề - ca- mét vuông.</a:t>
            </a:r>
          </a:p>
        </p:txBody>
      </p:sp>
      <p:sp>
        <p:nvSpPr>
          <p:cNvPr id="32777" name="AutoShape 54"/>
          <p:cNvSpPr>
            <a:spLocks/>
          </p:cNvSpPr>
          <p:nvPr/>
        </p:nvSpPr>
        <p:spPr bwMode="auto">
          <a:xfrm rot="5400000" flipH="1">
            <a:off x="2095500" y="4702175"/>
            <a:ext cx="152400" cy="2705100"/>
          </a:xfrm>
          <a:prstGeom prst="leftBrace">
            <a:avLst>
              <a:gd name="adj1" fmla="val 43225"/>
              <a:gd name="adj2" fmla="val 5038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sp>
        <p:nvSpPr>
          <p:cNvPr id="128" name="TextBox 127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5" grpId="0" animBg="1"/>
      <p:bldP spid="1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3"/>
          <p:cNvSpPr txBox="1">
            <a:spLocks noChangeArrowheads="1"/>
          </p:cNvSpPr>
          <p:nvPr/>
        </p:nvSpPr>
        <p:spPr bwMode="auto">
          <a:xfrm>
            <a:off x="1600200" y="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TextBox 1"/>
          <p:cNvSpPr txBox="1">
            <a:spLocks noChangeArrowheads="1"/>
          </p:cNvSpPr>
          <p:nvPr/>
        </p:nvSpPr>
        <p:spPr bwMode="auto">
          <a:xfrm>
            <a:off x="914400" y="9144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Đề-ca-mét vuông. Héc-tô-mét vuông</a:t>
            </a: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0" y="23622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a) Đề-ca-mét vuông</a:t>
            </a:r>
          </a:p>
        </p:txBody>
      </p:sp>
      <p:sp>
        <p:nvSpPr>
          <p:cNvPr id="33796" name="TextBox 2"/>
          <p:cNvSpPr txBox="1">
            <a:spLocks noChangeArrowheads="1"/>
          </p:cNvSpPr>
          <p:nvPr/>
        </p:nvSpPr>
        <p:spPr bwMode="auto">
          <a:xfrm>
            <a:off x="142875" y="2740025"/>
            <a:ext cx="419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Một đề-ca-mét vuông 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(1dam</a:t>
            </a:r>
            <a:r>
              <a:rPr lang="en-US" sz="2400" baseline="300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>
                <a:solidFill>
                  <a:srgbClr val="00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endParaRPr lang="en-US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TextBox 122"/>
          <p:cNvSpPr txBox="1">
            <a:spLocks noChangeArrowheads="1"/>
          </p:cNvSpPr>
          <p:nvPr/>
        </p:nvSpPr>
        <p:spPr bwMode="auto">
          <a:xfrm>
            <a:off x="1746250" y="6396038"/>
            <a:ext cx="984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915988" y="3540125"/>
            <a:ext cx="2970212" cy="2716213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/>
          </a:p>
        </p:txBody>
      </p:sp>
      <p:grpSp>
        <p:nvGrpSpPr>
          <p:cNvPr id="33799" name="Group 71"/>
          <p:cNvGrpSpPr>
            <a:grpSpLocks/>
          </p:cNvGrpSpPr>
          <p:nvPr/>
        </p:nvGrpSpPr>
        <p:grpSpPr bwMode="auto">
          <a:xfrm>
            <a:off x="762000" y="3694113"/>
            <a:ext cx="2901950" cy="2632075"/>
            <a:chOff x="528" y="1289"/>
            <a:chExt cx="2654" cy="2647"/>
          </a:xfrm>
        </p:grpSpPr>
        <p:grpSp>
          <p:nvGrpSpPr>
            <p:cNvPr id="33801" name="Group 59"/>
            <p:cNvGrpSpPr>
              <a:grpSpLocks/>
            </p:cNvGrpSpPr>
            <p:nvPr/>
          </p:nvGrpSpPr>
          <p:grpSpPr bwMode="auto">
            <a:xfrm>
              <a:off x="891" y="3800"/>
              <a:ext cx="2291" cy="136"/>
              <a:chOff x="891" y="3800"/>
              <a:chExt cx="2291" cy="136"/>
            </a:xfrm>
          </p:grpSpPr>
          <p:sp>
            <p:nvSpPr>
              <p:cNvPr id="33812" name="Line 49"/>
              <p:cNvSpPr>
                <a:spLocks noChangeShapeType="1"/>
              </p:cNvSpPr>
              <p:nvPr/>
            </p:nvSpPr>
            <p:spPr bwMode="auto">
              <a:xfrm>
                <a:off x="3182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3" name="Line 50"/>
              <p:cNvSpPr>
                <a:spLocks noChangeShapeType="1"/>
              </p:cNvSpPr>
              <p:nvPr/>
            </p:nvSpPr>
            <p:spPr bwMode="auto">
              <a:xfrm>
                <a:off x="288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4" name="Line 51"/>
              <p:cNvSpPr>
                <a:spLocks noChangeShapeType="1"/>
              </p:cNvSpPr>
              <p:nvPr/>
            </p:nvSpPr>
            <p:spPr bwMode="auto">
              <a:xfrm>
                <a:off x="2606" y="380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5" name="Line 52"/>
              <p:cNvSpPr>
                <a:spLocks noChangeShapeType="1"/>
              </p:cNvSpPr>
              <p:nvPr/>
            </p:nvSpPr>
            <p:spPr bwMode="auto">
              <a:xfrm>
                <a:off x="2316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Line 53"/>
              <p:cNvSpPr>
                <a:spLocks noChangeShapeType="1"/>
              </p:cNvSpPr>
              <p:nvPr/>
            </p:nvSpPr>
            <p:spPr bwMode="auto">
              <a:xfrm>
                <a:off x="2030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7" name="Line 54"/>
              <p:cNvSpPr>
                <a:spLocks noChangeShapeType="1"/>
              </p:cNvSpPr>
              <p:nvPr/>
            </p:nvSpPr>
            <p:spPr bwMode="auto">
              <a:xfrm>
                <a:off x="1735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Line 55"/>
              <p:cNvSpPr>
                <a:spLocks noChangeShapeType="1"/>
              </p:cNvSpPr>
              <p:nvPr/>
            </p:nvSpPr>
            <p:spPr bwMode="auto">
              <a:xfrm>
                <a:off x="1455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9" name="Line 56"/>
              <p:cNvSpPr>
                <a:spLocks noChangeShapeType="1"/>
              </p:cNvSpPr>
              <p:nvPr/>
            </p:nvSpPr>
            <p:spPr bwMode="auto">
              <a:xfrm>
                <a:off x="116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0" name="Line 57"/>
              <p:cNvSpPr>
                <a:spLocks noChangeShapeType="1"/>
              </p:cNvSpPr>
              <p:nvPr/>
            </p:nvSpPr>
            <p:spPr bwMode="auto">
              <a:xfrm>
                <a:off x="891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02" name="Group 70"/>
            <p:cNvGrpSpPr>
              <a:grpSpLocks/>
            </p:cNvGrpSpPr>
            <p:nvPr/>
          </p:nvGrpSpPr>
          <p:grpSpPr bwMode="auto">
            <a:xfrm>
              <a:off x="528" y="1289"/>
              <a:ext cx="137" cy="2302"/>
              <a:chOff x="528" y="1289"/>
              <a:chExt cx="137" cy="2302"/>
            </a:xfrm>
          </p:grpSpPr>
          <p:sp>
            <p:nvSpPr>
              <p:cNvPr id="33803" name="Line 61"/>
              <p:cNvSpPr>
                <a:spLocks noChangeShapeType="1"/>
              </p:cNvSpPr>
              <p:nvPr/>
            </p:nvSpPr>
            <p:spPr bwMode="auto">
              <a:xfrm rot="5400000">
                <a:off x="597" y="3529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4" name="Line 62"/>
              <p:cNvSpPr>
                <a:spLocks noChangeShapeType="1"/>
              </p:cNvSpPr>
              <p:nvPr/>
            </p:nvSpPr>
            <p:spPr bwMode="auto">
              <a:xfrm rot="5400000">
                <a:off x="597" y="324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5" name="Line 63"/>
              <p:cNvSpPr>
                <a:spLocks noChangeShapeType="1"/>
              </p:cNvSpPr>
              <p:nvPr/>
            </p:nvSpPr>
            <p:spPr bwMode="auto">
              <a:xfrm rot="5400000">
                <a:off x="603" y="295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6" name="Line 64"/>
              <p:cNvSpPr>
                <a:spLocks noChangeShapeType="1"/>
              </p:cNvSpPr>
              <p:nvPr/>
            </p:nvSpPr>
            <p:spPr bwMode="auto">
              <a:xfrm rot="5400000">
                <a:off x="597" y="266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7" name="Line 65"/>
              <p:cNvSpPr>
                <a:spLocks noChangeShapeType="1"/>
              </p:cNvSpPr>
              <p:nvPr/>
            </p:nvSpPr>
            <p:spPr bwMode="auto">
              <a:xfrm rot="5400000">
                <a:off x="597" y="237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8" name="Line 66"/>
              <p:cNvSpPr>
                <a:spLocks noChangeShapeType="1"/>
              </p:cNvSpPr>
              <p:nvPr/>
            </p:nvSpPr>
            <p:spPr bwMode="auto">
              <a:xfrm rot="5400000">
                <a:off x="591" y="2088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9" name="Line 67"/>
              <p:cNvSpPr>
                <a:spLocks noChangeShapeType="1"/>
              </p:cNvSpPr>
              <p:nvPr/>
            </p:nvSpPr>
            <p:spPr bwMode="auto">
              <a:xfrm rot="5400000">
                <a:off x="597" y="180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0" name="Line 68"/>
              <p:cNvSpPr>
                <a:spLocks noChangeShapeType="1"/>
              </p:cNvSpPr>
              <p:nvPr/>
            </p:nvSpPr>
            <p:spPr bwMode="auto">
              <a:xfrm rot="5400000">
                <a:off x="596" y="1515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1" name="Line 69"/>
              <p:cNvSpPr>
                <a:spLocks noChangeShapeType="1"/>
              </p:cNvSpPr>
              <p:nvPr/>
            </p:nvSpPr>
            <p:spPr bwMode="auto">
              <a:xfrm rot="5400000">
                <a:off x="590" y="122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8" name="TextBox 147">
            <a:extLst>
              <a:ext uri="{FF2B5EF4-FFF2-40B4-BE49-F238E27FC236}"/>
            </a:extLst>
          </p:cNvPr>
          <p:cNvSpPr txBox="1"/>
          <p:nvPr/>
        </p:nvSpPr>
        <p:spPr>
          <a:xfrm>
            <a:off x="304800" y="1484313"/>
            <a:ext cx="8534400" cy="8318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-ca-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1446</Words>
  <Application>Microsoft Office PowerPoint</Application>
  <PresentationFormat>On-screen Show (4:3)</PresentationFormat>
  <Paragraphs>223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MADE IN VIET 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mkc</cp:lastModifiedBy>
  <cp:revision>68</cp:revision>
  <dcterms:created xsi:type="dcterms:W3CDTF">2021-10-03T03:40:41Z</dcterms:created>
  <dcterms:modified xsi:type="dcterms:W3CDTF">2022-09-26T06:40:04Z</dcterms:modified>
</cp:coreProperties>
</file>