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y="6858000" cx="12192000"/>
  <p:notesSz cx="6858000" cy="9144000"/>
  <p:embeddedFontLst>
    <p:embeddedFont>
      <p:font typeface="Cookie"/>
      <p:regular r:id="rId45"/>
    </p:embeddedFont>
    <p:embeddedFont>
      <p:font typeface="Flamenco"/>
      <p:regular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7" roundtripDataSignature="AMtx7mgtMhxAX2yndRRVWgJso31gv7Ml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44" Type="http://schemas.openxmlformats.org/officeDocument/2006/relationships/slide" Target="slides/slide40.xml"/><Relationship Id="rId21" Type="http://schemas.openxmlformats.org/officeDocument/2006/relationships/slide" Target="slides/slide17.xml"/><Relationship Id="rId43" Type="http://schemas.openxmlformats.org/officeDocument/2006/relationships/slide" Target="slides/slide39.xml"/><Relationship Id="rId24" Type="http://schemas.openxmlformats.org/officeDocument/2006/relationships/slide" Target="slides/slide20.xml"/><Relationship Id="rId46" Type="http://schemas.openxmlformats.org/officeDocument/2006/relationships/font" Target="fonts/Flamenco-regular.fntdata"/><Relationship Id="rId23" Type="http://schemas.openxmlformats.org/officeDocument/2006/relationships/slide" Target="slides/slide19.xml"/><Relationship Id="rId45" Type="http://schemas.openxmlformats.org/officeDocument/2006/relationships/font" Target="fonts/Cookie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47" Type="http://customschemas.google.com/relationships/presentationmetadata" Target="meta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con ong để quay về slide ô chữ</a:t>
            </a:r>
            <a:endParaRPr/>
          </a:p>
        </p:txBody>
      </p:sp>
      <p:sp>
        <p:nvSpPr>
          <p:cNvPr id="233" name="Google Shape;233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con ong để quay về slide ô chữ</a:t>
            </a:r>
            <a:endParaRPr/>
          </a:p>
        </p:txBody>
      </p:sp>
      <p:sp>
        <p:nvSpPr>
          <p:cNvPr id="323" name="Google Shape;323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con ong để quay về slide ô chữ</a:t>
            </a:r>
            <a:endParaRPr/>
          </a:p>
        </p:txBody>
      </p:sp>
      <p:sp>
        <p:nvSpPr>
          <p:cNvPr id="138" name="Google Shape;13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5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5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4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4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4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4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" name="Google Shape;62;p4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4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322"/>
            <a:ext cx="12192000" cy="685735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randomBar dir="vert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slide" Target="/ppt/slides/slide3.xml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slide" Target="/ppt/slides/slide3.xml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vi.wikipedia.org/wiki/H%C3%ACnh:N%C3%B4ng_d%C3%A2n_b%E1%BB%8B_t%C3%ACnh_nghi_l%C3%A0_c%E1%BB%99ng_s%E1%BA%A3n.jpg" TargetMode="External"/><Relationship Id="rId4" Type="http://schemas.openxmlformats.org/officeDocument/2006/relationships/image" Target="../media/image10.jpg"/><Relationship Id="rId5" Type="http://schemas.openxmlformats.org/officeDocument/2006/relationships/image" Target="../media/image8.jp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8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20.jpg"/><Relationship Id="rId5" Type="http://schemas.openxmlformats.org/officeDocument/2006/relationships/image" Target="../media/image18.jpg"/><Relationship Id="rId6" Type="http://schemas.openxmlformats.org/officeDocument/2006/relationships/image" Target="../media/image21.png"/><Relationship Id="rId7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slide" Target="/ppt/slides/slide3.xml"/><Relationship Id="rId4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slide" Target="/ppt/slides/slide3.xml"/><Relationship Id="rId4" Type="http://schemas.openxmlformats.org/officeDocument/2006/relationships/image" Target="../media/image16.png"/><Relationship Id="rId5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4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Relationship Id="rId4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slide" Target="/ppt/slides/slide3.xml"/><Relationship Id="rId4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Relationship Id="rId4" Type="http://schemas.openxmlformats.org/officeDocument/2006/relationships/image" Target="../media/image26.png"/><Relationship Id="rId5" Type="http://schemas.openxmlformats.org/officeDocument/2006/relationships/image" Target="../media/image3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Relationship Id="rId4" Type="http://schemas.openxmlformats.org/officeDocument/2006/relationships/image" Target="../media/image32.jpg"/><Relationship Id="rId5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slide" Target="/ppt/slides/slide3.xml"/><Relationship Id="rId4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slide" Target="/ppt/slides/slide3.xml"/><Relationship Id="rId4" Type="http://schemas.openxmlformats.org/officeDocument/2006/relationships/image" Target="../media/image1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slide" Target="/ppt/slides/slide3.xml"/><Relationship Id="rId4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gif"/><Relationship Id="rId4" Type="http://schemas.openxmlformats.org/officeDocument/2006/relationships/image" Target="../media/image38.gif"/><Relationship Id="rId5" Type="http://schemas.openxmlformats.org/officeDocument/2006/relationships/image" Target="../media/image36.gif"/><Relationship Id="rId6" Type="http://schemas.openxmlformats.org/officeDocument/2006/relationships/image" Target="../media/image40.gif"/><Relationship Id="rId7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gif"/><Relationship Id="rId4" Type="http://schemas.openxmlformats.org/officeDocument/2006/relationships/image" Target="../media/image1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jpg"/><Relationship Id="rId4" Type="http://schemas.openxmlformats.org/officeDocument/2006/relationships/image" Target="../media/image39.jpg"/><Relationship Id="rId5" Type="http://schemas.openxmlformats.org/officeDocument/2006/relationships/image" Target="../media/image45.jpg"/><Relationship Id="rId6" Type="http://schemas.openxmlformats.org/officeDocument/2006/relationships/image" Target="../media/image1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png"/><Relationship Id="rId4" Type="http://schemas.openxmlformats.org/officeDocument/2006/relationships/image" Target="../media/image44.jpg"/><Relationship Id="rId5" Type="http://schemas.openxmlformats.org/officeDocument/2006/relationships/image" Target="../media/image4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1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7.png"/><Relationship Id="rId4" Type="http://schemas.openxmlformats.org/officeDocument/2006/relationships/image" Target="../media/image5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slide" Target="/ppt/slides/slide3.xml"/><Relationship Id="rId4" Type="http://schemas.openxmlformats.org/officeDocument/2006/relationships/image" Target="../media/image1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slide" Target="/ppt/slides/slide3.xml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1.jpg"/><Relationship Id="rId5" Type="http://schemas.openxmlformats.org/officeDocument/2006/relationships/image" Target="../media/image13.gif"/><Relationship Id="rId6" Type="http://schemas.openxmlformats.org/officeDocument/2006/relationships/image" Target="../media/image7.jpg"/><Relationship Id="rId7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0" name="Google Shape;90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91" name="Google Shape;91;p1"/>
          <p:cNvSpPr/>
          <p:nvPr/>
        </p:nvSpPr>
        <p:spPr>
          <a:xfrm>
            <a:off x="457200" y="1766607"/>
            <a:ext cx="11277600" cy="173638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5715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2060"/>
                </a:solidFill>
                <a:latin typeface="Cookie"/>
              </a:rPr>
              <a:t>TÌM HIỂU LỊCH SỬ - LỚP 5</a:t>
            </a:r>
          </a:p>
        </p:txBody>
      </p:sp>
      <p:sp>
        <p:nvSpPr>
          <p:cNvPr id="92" name="Google Shape;92;p1"/>
          <p:cNvSpPr/>
          <p:nvPr/>
        </p:nvSpPr>
        <p:spPr>
          <a:xfrm>
            <a:off x="2395096" y="322370"/>
            <a:ext cx="826380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00B050"/>
                </a:solidFill>
                <a:latin typeface="Cookie"/>
                <a:ea typeface="Cookie"/>
                <a:cs typeface="Cookie"/>
                <a:sym typeface="Cookie"/>
              </a:rPr>
              <a:t>CÙNG ONG NÂU</a:t>
            </a:r>
            <a:endParaRPr b="0" i="0" sz="9600" u="none" cap="none" strike="noStrike">
              <a:solidFill>
                <a:srgbClr val="00B05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95327" y="3397037"/>
            <a:ext cx="3396673" cy="3529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15697" y="1171471"/>
            <a:ext cx="12823394" cy="45150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10"/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19" name="Google Shape;219;p10"/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0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000" u="none" cap="none" strike="noStrike">
                  <a:solidFill>
                    <a:schemeClr val="dk1"/>
                  </a:solidFill>
                  <a:latin typeface="Cookie"/>
                  <a:ea typeface="Cookie"/>
                  <a:cs typeface="Cookie"/>
                  <a:sym typeface="Cookie"/>
                </a:rPr>
                <a:t>1</a:t>
              </a:r>
              <a:endParaRPr b="1" sz="6000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221" name="Google Shape;221;p10"/>
          <p:cNvSpPr txBox="1"/>
          <p:nvPr/>
        </p:nvSpPr>
        <p:spPr>
          <a:xfrm>
            <a:off x="650629" y="3044032"/>
            <a:ext cx="10890741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NGUYÊN NHÂN BÙNG NỔ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PHONG TRÀO “ ĐỒNG KHỞI”.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Dưới sự tàn sát đẫm máu của Mĩ–Diệm đối với đồng bào miền Nam.</a:t>
            </a:r>
            <a:endParaRPr b="1" sz="4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11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11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1"/>
          <p:cNvSpPr/>
          <p:nvPr/>
        </p:nvSpPr>
        <p:spPr>
          <a:xfrm>
            <a:off x="1863995" y="1206728"/>
            <a:ext cx="8134860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“Đồng khởi ” ở Bến Tre nổ ra trong hoàn cảnh nào?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"/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2"/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12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2"/>
          <p:cNvSpPr/>
          <p:nvPr/>
        </p:nvSpPr>
        <p:spPr>
          <a:xfrm>
            <a:off x="3544671" y="1013897"/>
            <a:ext cx="7264631" cy="46628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Tháng 9 năm 1959, Mĩ – Diệm đã ra đạo luật 10/59, thiết lập 3 tòa án quân sự đặc biệt, có quyền “ đưa thẳng bị can ra xét xử, không cần mở cuộc thẩm cứu”. Luật 10/59 cho phép công khai tàn sát nhân dân theo kiểu cực hình man rợ thời trung cổ. Ước tính đến năm 1959, ở miền nam có 466.000 người bị bắt, 400.000 người bị tù đầy, 68.000 người bị giết hại. Chính tội ác đẫm máu của Mĩ – Diệm gây ra cho nhân dân và lòng khát khao tự do của nhân dân đã thúc đẩy nhân dân ta đứng lên là “ Đồng khởi”.</a:t>
            </a: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ông dân bị tình nghi là cộng sản" id="243" name="Google Shape;243;p1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2362" y="352147"/>
            <a:ext cx="3867077" cy="26382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44" name="Google Shape;24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82950" y="3269877"/>
            <a:ext cx="4437299" cy="252270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45" name="Google Shape;245;p13"/>
          <p:cNvSpPr/>
          <p:nvPr/>
        </p:nvSpPr>
        <p:spPr>
          <a:xfrm>
            <a:off x="2142799" y="6072065"/>
            <a:ext cx="8289290" cy="5788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i="1"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Bắt bớ người già và trẻ em bị tình nghi là Việt Cộng</a:t>
            </a:r>
            <a:endParaRPr/>
          </a:p>
        </p:txBody>
      </p:sp>
      <p:pic>
        <p:nvPicPr>
          <p:cNvPr id="246" name="Google Shape;246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07993" y="352147"/>
            <a:ext cx="3413704" cy="26382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Nguyễn Ngọc Loan (tướng cảnh sát Việt Nam Cộng Hòa) bắn chết tù binh cộng sản ngay trên đường phố trong Sự kiện Tết Mậu Thân" id="247" name="Google Shape;247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34747" y="3269877"/>
            <a:ext cx="3740898" cy="252270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48" name="Google Shape;248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"/>
          <p:cNvSpPr/>
          <p:nvPr/>
        </p:nvSpPr>
        <p:spPr>
          <a:xfrm>
            <a:off x="2142799" y="6072065"/>
            <a:ext cx="8289290" cy="5788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i="1"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Thảm sát dân thường</a:t>
            </a:r>
            <a:endParaRPr/>
          </a:p>
        </p:txBody>
      </p:sp>
      <p:pic>
        <p:nvPicPr>
          <p:cNvPr id="254" name="Google Shape;25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5325" y="420636"/>
            <a:ext cx="4038600" cy="24384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56" name="Google Shape;25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48910" y="420636"/>
            <a:ext cx="3607542" cy="24765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57" name="Google Shape;25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57525" y="3159579"/>
            <a:ext cx="4038600" cy="241425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58" name="Google Shape;258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86653" y="3159579"/>
            <a:ext cx="3631999" cy="238108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"/>
          <p:cNvSpPr/>
          <p:nvPr/>
        </p:nvSpPr>
        <p:spPr>
          <a:xfrm>
            <a:off x="777835" y="5321299"/>
            <a:ext cx="10636330" cy="129397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Máy chém dưới thời Ngô Đình Diệm.                             </a:t>
            </a:r>
            <a:endParaRPr/>
          </a:p>
          <a:p>
            <a:pPr indent="0" lvl="0" marL="0" marR="0" rtl="0" algn="ctr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Hiện máy đang được trưng bày tại Bảo tàng Thành phố Cần Thơ</a:t>
            </a:r>
            <a:endParaRPr/>
          </a:p>
        </p:txBody>
      </p:sp>
      <p:pic>
        <p:nvPicPr>
          <p:cNvPr id="264" name="Google Shape;26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63700" y="520700"/>
            <a:ext cx="6794499" cy="447304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8403" y="2044296"/>
            <a:ext cx="12823393" cy="45150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16"/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72" name="Google Shape;272;p16"/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6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0">
                  <a:solidFill>
                    <a:schemeClr val="dk1"/>
                  </a:solidFill>
                  <a:latin typeface="Cookie"/>
                  <a:ea typeface="Cookie"/>
                  <a:cs typeface="Cookie"/>
                  <a:sym typeface="Cookie"/>
                </a:rPr>
                <a:t>2</a:t>
              </a:r>
              <a:endParaRPr b="1" sz="6000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274" name="Google Shape;274;p16"/>
          <p:cNvSpPr txBox="1"/>
          <p:nvPr/>
        </p:nvSpPr>
        <p:spPr>
          <a:xfrm>
            <a:off x="650628" y="2867700"/>
            <a:ext cx="10890741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DIỄN BIẾN VÀ Ý NGHĨA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CỦA PHONG TRÀO. 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Ngày 17- 1- 1960, nhân dân huyện Mỏ Cày đứng lên khởi nghĩa mở đầu cho phong trào “Đồng khởi”. </a:t>
            </a:r>
            <a:endParaRPr b="1" sz="3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p17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17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7"/>
          <p:cNvSpPr/>
          <p:nvPr/>
        </p:nvSpPr>
        <p:spPr>
          <a:xfrm>
            <a:off x="2028570" y="672932"/>
            <a:ext cx="8134860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“Đồng khởi” của tỉnh Bến Tre diễn ra vào thời gian nào ? Bắt đầu từ đâu ?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ntre" id="287" name="Google Shape;28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8328" y="469900"/>
            <a:ext cx="8275344" cy="539908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88" name="Google Shape;288;p18"/>
          <p:cNvSpPr/>
          <p:nvPr/>
        </p:nvSpPr>
        <p:spPr>
          <a:xfrm>
            <a:off x="3505200" y="6064607"/>
            <a:ext cx="5181600" cy="64698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 ĐỒ TỈNH BẾN TRE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94" name="Google Shape;294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6857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 rot="5400000">
            <a:off x="4216053" y="1792490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 rot="5400000">
            <a:off x="2982885" y="3738185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 rot="5400000">
            <a:off x="4216052" y="3734049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 rot="5400000">
            <a:off x="5449220" y="3745084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>
            <a:off x="6682387" y="3745083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891978" y="1996188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b="0" i="0" sz="6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2072358" y="2008008"/>
            <a:ext cx="814646" cy="1107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b="0" i="0" sz="6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3314960" y="2033272"/>
            <a:ext cx="87235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Ở</a:t>
            </a:r>
            <a:endParaRPr b="0" i="0" sz="6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4694020" y="1988742"/>
            <a:ext cx="49084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b="0" i="0" sz="6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3330114" y="3851145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endParaRPr b="0" i="0" sz="6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4482325" y="3855143"/>
            <a:ext cx="87235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Ộ</a:t>
            </a:r>
            <a:endParaRPr b="0" i="0" sz="6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5764214" y="3893654"/>
            <a:ext cx="827471" cy="1107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b="0" i="0" sz="6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6984633" y="3840572"/>
            <a:ext cx="86754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b="0" i="0" sz="6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5664" y="3091890"/>
            <a:ext cx="3819517" cy="3819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"/>
          <p:cNvSpPr/>
          <p:nvPr/>
        </p:nvSpPr>
        <p:spPr>
          <a:xfrm>
            <a:off x="3888605" y="5170714"/>
            <a:ext cx="8087495" cy="154282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Khí thế sôi nổi, mạnh mẽ đồng loạt nhiều tầng lớp với khẩu hiệu, biểu ngữ, cờ, gậy gộc … xông lên.</a:t>
            </a:r>
            <a:endParaRPr/>
          </a:p>
        </p:txBody>
      </p:sp>
      <p:sp>
        <p:nvSpPr>
          <p:cNvPr id="300" name="Google Shape;300;p20"/>
          <p:cNvSpPr/>
          <p:nvPr/>
        </p:nvSpPr>
        <p:spPr>
          <a:xfrm>
            <a:off x="304800" y="114404"/>
            <a:ext cx="4981645" cy="3284538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20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0"/>
          <p:cNvSpPr/>
          <p:nvPr/>
        </p:nvSpPr>
        <p:spPr>
          <a:xfrm>
            <a:off x="880051" y="527533"/>
            <a:ext cx="3830478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 sát hình trên, em có nhận xét gì về khí thế nổi dậy của đồng bào miền Nam?</a:t>
            </a:r>
            <a:endParaRPr/>
          </a:p>
        </p:txBody>
      </p:sp>
      <p:pic>
        <p:nvPicPr>
          <p:cNvPr descr="Khong mau" id="303" name="Google Shape;30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46036" y="1904364"/>
            <a:ext cx="7234734" cy="303298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0"/>
          <p:cNvSpPr txBox="1"/>
          <p:nvPr/>
        </p:nvSpPr>
        <p:spPr>
          <a:xfrm>
            <a:off x="5286445" y="4590275"/>
            <a:ext cx="7104184" cy="38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Nh©n d©n miÒn Nam næi dËy ph¸ thÕ k×m kÑp 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850" y="736599"/>
            <a:ext cx="3885236" cy="538480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10" name="Google Shape;310;p21"/>
          <p:cNvSpPr txBox="1"/>
          <p:nvPr/>
        </p:nvSpPr>
        <p:spPr>
          <a:xfrm>
            <a:off x="4801494" y="3592255"/>
            <a:ext cx="6984106" cy="2554545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Nữ tướng Nguyễn Thị Định, một trong những tướng lĩnh tiêu biểu lãnh đạo đội quân Tóc dài và phong trào đấu tranh của phụ nữ miền Nam – Việt Nam</a:t>
            </a:r>
            <a:endParaRPr/>
          </a:p>
        </p:txBody>
      </p:sp>
      <p:pic>
        <p:nvPicPr>
          <p:cNvPr id="311" name="Google Shape;31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44802" y="432676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hân tố quyết định thắng lợi phong trào Đồng khởi Bến Tre 1960 | VOV.VN" id="312" name="Google Shape;312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71416" y="736599"/>
            <a:ext cx="3831818" cy="255454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81doi_633994286637826250" id="317" name="Google Shape;31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400" y="432676"/>
            <a:ext cx="7683500" cy="499427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18" name="Google Shape;31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44802" y="432676"/>
            <a:ext cx="3040798" cy="315957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2"/>
          <p:cNvSpPr/>
          <p:nvPr/>
        </p:nvSpPr>
        <p:spPr>
          <a:xfrm>
            <a:off x="1951355" y="5589465"/>
            <a:ext cx="8289290" cy="105560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i="1"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 nữ chiến sĩ năm xưa trong Đội quân tóc dài của Đồng khởi Bến Tre. 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3"/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3"/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23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3"/>
          <p:cNvSpPr/>
          <p:nvPr/>
        </p:nvSpPr>
        <p:spPr>
          <a:xfrm>
            <a:off x="3743853" y="793806"/>
            <a:ext cx="7154349" cy="4647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b="1" i="1" lang="en-US" sz="40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 quả</a:t>
            </a:r>
            <a:r>
              <a:rPr b="1" i="1" lang="en-US" sz="4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Sau một tuần : 22 xã được giải phóng, 29 xã khác được tiêu diệt ác ôn, vây đồn, giải phóng nhiều ấp.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Chính quyền địch bị tê liệt, tan rã 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Chính quyền cách mạng được thành lập ở các thôn, xã.</a:t>
            </a:r>
            <a:endParaRPr b="1" sz="32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Nhân dân được chia ruộng đất, được làm chủ quê hương.</a:t>
            </a:r>
            <a:endParaRPr b="1" sz="32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34" name="Google Shape;334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35" name="Google Shape;335;p24"/>
          <p:cNvSpPr/>
          <p:nvPr/>
        </p:nvSpPr>
        <p:spPr>
          <a:xfrm>
            <a:off x="205906" y="4408766"/>
            <a:ext cx="5511800" cy="5788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i="1"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Trừng trị ác ôn</a:t>
            </a:r>
            <a:endParaRPr/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6723" y="0"/>
            <a:ext cx="2939370" cy="305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2999" y="454479"/>
            <a:ext cx="4857615" cy="379000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ình ảnh: Bến tre đồng khởi – Kho tư liệu lịch sử lớp 4 – lớp 5" id="338" name="Google Shape;33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09967" y="3023394"/>
            <a:ext cx="4524983" cy="300026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4"/>
          <p:cNvSpPr/>
          <p:nvPr/>
        </p:nvSpPr>
        <p:spPr>
          <a:xfrm>
            <a:off x="6016558" y="6158235"/>
            <a:ext cx="5511800" cy="5788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i="1"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Nổi dậy phá vỡ chính quyền cơ sở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5" name="Google Shape;345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46" name="Google Shape;346;p25"/>
          <p:cNvSpPr/>
          <p:nvPr/>
        </p:nvSpPr>
        <p:spPr>
          <a:xfrm>
            <a:off x="205906" y="4408766"/>
            <a:ext cx="5511800" cy="105560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i="1"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Đập tan hàng loạt ấp chiến lược của địch</a:t>
            </a:r>
            <a:endParaRPr/>
          </a:p>
        </p:txBody>
      </p:sp>
      <p:pic>
        <p:nvPicPr>
          <p:cNvPr id="347" name="Google Shape;34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6723" y="0"/>
            <a:ext cx="2939370" cy="3054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ỹ và cuộc đảo chính Diệm Nhu: Nhu và &amp;quot;ấp chiến lược&amp;quot; - Tuổi Trẻ Online" id="348" name="Google Shape;34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9676" y="681037"/>
            <a:ext cx="5432358" cy="354461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49" name="Google Shape;349;p25"/>
          <p:cNvSpPr/>
          <p:nvPr/>
        </p:nvSpPr>
        <p:spPr>
          <a:xfrm>
            <a:off x="6016558" y="6158235"/>
            <a:ext cx="5511800" cy="5788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i="1"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Chiếm đồn địch</a:t>
            </a:r>
            <a:endParaRPr/>
          </a:p>
        </p:txBody>
      </p:sp>
      <p:pic>
        <p:nvPicPr>
          <p:cNvPr id="350" name="Google Shape;35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09968" y="3027250"/>
            <a:ext cx="4562478" cy="296561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15697" y="1171471"/>
            <a:ext cx="12823394" cy="45150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6" name="Google Shape;356;p26"/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357" name="Google Shape;357;p26"/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6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0">
                  <a:solidFill>
                    <a:schemeClr val="dk1"/>
                  </a:solidFill>
                  <a:latin typeface="Cookie"/>
                  <a:ea typeface="Cookie"/>
                  <a:cs typeface="Cookie"/>
                  <a:sym typeface="Cookie"/>
                </a:rPr>
                <a:t>3</a:t>
              </a:r>
              <a:endParaRPr b="1" sz="6000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359" name="Google Shape;359;p26"/>
          <p:cNvSpPr txBox="1"/>
          <p:nvPr/>
        </p:nvSpPr>
        <p:spPr>
          <a:xfrm>
            <a:off x="650628" y="2867700"/>
            <a:ext cx="10890741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Ý NGHĨA CỦA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PHONG TRÀO “ĐỒNG KHỞI”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7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“ Đồng khởi” ở Bến Tre đã trở thành ngọn cờ tiên phong , đẩy mạnh cuộc đấu tranh của đồng bào miền Nam ở cả nông thôn và thành thị .</a:t>
            </a:r>
            <a:endParaRPr/>
          </a:p>
        </p:txBody>
      </p:sp>
      <p:sp>
        <p:nvSpPr>
          <p:cNvPr id="365" name="Google Shape;365;p27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27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7"/>
          <p:cNvSpPr/>
          <p:nvPr/>
        </p:nvSpPr>
        <p:spPr>
          <a:xfrm>
            <a:off x="2028570" y="672932"/>
            <a:ext cx="7815821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“ Đồng khởi” Bến Tre, có ảnh hưởng đến phong trào đấu tranh của nhân dân miền Nam như thế nào ? 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8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Mở ra thời kì mới cho đấu tranh nhân dân ở miền Nam, đẩy quân Mĩ và quân đội Sài Gòn vào thế bị động, lúng túng.</a:t>
            </a:r>
            <a:endParaRPr/>
          </a:p>
        </p:txBody>
      </p:sp>
      <p:sp>
        <p:nvSpPr>
          <p:cNvPr id="373" name="Google Shape;373;p28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28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8"/>
          <p:cNvSpPr/>
          <p:nvPr/>
        </p:nvSpPr>
        <p:spPr>
          <a:xfrm>
            <a:off x="2028570" y="672932"/>
            <a:ext cx="7815821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Cuộc đấu tranh cách mạng của đồng bào miền Nam đẩy Mĩ – Diệm vào tình thế gì ?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0" name="Google Shape;380;p29"/>
          <p:cNvCxnSpPr/>
          <p:nvPr/>
        </p:nvCxnSpPr>
        <p:spPr>
          <a:xfrm flipH="1" rot="10800000">
            <a:off x="2057400" y="5334000"/>
            <a:ext cx="1066800" cy="685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1" name="Google Shape;381;p29"/>
          <p:cNvSpPr txBox="1"/>
          <p:nvPr/>
        </p:nvSpPr>
        <p:spPr>
          <a:xfrm>
            <a:off x="2209800" y="6019800"/>
            <a:ext cx="7239000" cy="457200"/>
          </a:xfrm>
          <a:prstGeom prst="rect">
            <a:avLst/>
          </a:prstGeom>
          <a:solidFill>
            <a:srgbClr val="FAF9F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17-1-1960, nhân dân huyện Mỏ Cày đồng khởi.</a:t>
            </a:r>
            <a:endParaRPr/>
          </a:p>
        </p:txBody>
      </p:sp>
      <p:sp>
        <p:nvSpPr>
          <p:cNvPr id="382" name="Google Shape;382;p29"/>
          <p:cNvSpPr txBox="1"/>
          <p:nvPr/>
        </p:nvSpPr>
        <p:spPr>
          <a:xfrm>
            <a:off x="3276600" y="5280025"/>
            <a:ext cx="7315200" cy="45720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b="1"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lan rộng khắp các huyện của Bến Tre.</a:t>
            </a:r>
            <a:endParaRPr/>
          </a:p>
        </p:txBody>
      </p:sp>
      <p:sp>
        <p:nvSpPr>
          <p:cNvPr id="383" name="Google Shape;383;p29"/>
          <p:cNvSpPr txBox="1"/>
          <p:nvPr/>
        </p:nvSpPr>
        <p:spPr>
          <a:xfrm>
            <a:off x="4800600" y="3886201"/>
            <a:ext cx="5867400" cy="1196975"/>
          </a:xfrm>
          <a:prstGeom prst="rect">
            <a:avLst/>
          </a:prstGeom>
          <a:solidFill>
            <a:srgbClr val="E1EFD8"/>
          </a:solidFill>
          <a:ln cap="flat" cmpd="sng" w="9525">
            <a:solidFill>
              <a:srgbClr val="FFCC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 1 tuần: 22 xã được giải phóng, 29 xã khác tiêu diệt được ác ôn, giải phóng được nhiều ấp.</a:t>
            </a:r>
            <a:endParaRPr/>
          </a:p>
        </p:txBody>
      </p:sp>
      <p:sp>
        <p:nvSpPr>
          <p:cNvPr id="384" name="Google Shape;384;p29"/>
          <p:cNvSpPr txBox="1"/>
          <p:nvPr/>
        </p:nvSpPr>
        <p:spPr>
          <a:xfrm>
            <a:off x="6248400" y="1981200"/>
            <a:ext cx="4419600" cy="1562100"/>
          </a:xfrm>
          <a:prstGeom prst="rect">
            <a:avLst/>
          </a:prstGeom>
          <a:solidFill>
            <a:srgbClr val="CCFFCC"/>
          </a:solidFill>
          <a:ln cap="flat" cmpd="sng" w="9525">
            <a:solidFill>
              <a:srgbClr val="FFCC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400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Ở nhiều nơi, ủy ban nhân dân tự quản được thành lập, bọn phản cách mạng bị trừng trị, dân nghèo được chia ruộng.</a:t>
            </a:r>
            <a:endParaRPr b="1" sz="2400">
              <a:solidFill>
                <a:srgbClr val="00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5" name="Google Shape;385;p29"/>
          <p:cNvSpPr txBox="1"/>
          <p:nvPr/>
        </p:nvSpPr>
        <p:spPr>
          <a:xfrm>
            <a:off x="3810000" y="304801"/>
            <a:ext cx="6019800" cy="1196975"/>
          </a:xfrm>
          <a:prstGeom prst="rect">
            <a:avLst/>
          </a:prstGeom>
          <a:solidFill>
            <a:srgbClr val="FFFF66"/>
          </a:solidFill>
          <a:ln cap="flat" cmpd="sng" w="9525">
            <a:solidFill>
              <a:srgbClr val="7AE82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2400"/>
              <a:buFont typeface="Times New Roman"/>
              <a:buNone/>
            </a:pPr>
            <a:r>
              <a:rPr b="1" lang="en-US" sz="2400">
                <a:solidFill>
                  <a:srgbClr val="3333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Mở ra thời kì mới: Nhân dân miền Nam cầm vũ khí chống quân thù, đẩy Mĩ –Diệm rơi vào thế bị động.</a:t>
            </a:r>
            <a:endParaRPr/>
          </a:p>
        </p:txBody>
      </p:sp>
      <p:cxnSp>
        <p:nvCxnSpPr>
          <p:cNvPr id="386" name="Google Shape;386;p29"/>
          <p:cNvCxnSpPr/>
          <p:nvPr/>
        </p:nvCxnSpPr>
        <p:spPr>
          <a:xfrm flipH="1" rot="10800000">
            <a:off x="3200400" y="4114800"/>
            <a:ext cx="1219200" cy="1143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7" name="Google Shape;387;p29"/>
          <p:cNvCxnSpPr/>
          <p:nvPr/>
        </p:nvCxnSpPr>
        <p:spPr>
          <a:xfrm flipH="1" rot="10800000">
            <a:off x="4648200" y="2362200"/>
            <a:ext cx="1371600" cy="1524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8" name="Google Shape;388;p29"/>
          <p:cNvCxnSpPr/>
          <p:nvPr/>
        </p:nvCxnSpPr>
        <p:spPr>
          <a:xfrm flipH="1" rot="10800000">
            <a:off x="6172200" y="1447800"/>
            <a:ext cx="304800" cy="609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9" name="Google Shape;389;p29"/>
          <p:cNvSpPr/>
          <p:nvPr/>
        </p:nvSpPr>
        <p:spPr>
          <a:xfrm>
            <a:off x="2971800" y="5105400"/>
            <a:ext cx="304800" cy="381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33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29"/>
          <p:cNvSpPr/>
          <p:nvPr/>
        </p:nvSpPr>
        <p:spPr>
          <a:xfrm>
            <a:off x="5943600" y="1981200"/>
            <a:ext cx="304800" cy="381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33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Google Shape;391;p29"/>
          <p:cNvSpPr/>
          <p:nvPr/>
        </p:nvSpPr>
        <p:spPr>
          <a:xfrm>
            <a:off x="4343400" y="3810000"/>
            <a:ext cx="381000" cy="30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33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2" name="Google Shape;392;p29"/>
          <p:cNvSpPr/>
          <p:nvPr/>
        </p:nvSpPr>
        <p:spPr>
          <a:xfrm>
            <a:off x="1752600" y="5867400"/>
            <a:ext cx="381000" cy="381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33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99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3" name="Google Shape;393;p29"/>
          <p:cNvSpPr/>
          <p:nvPr/>
        </p:nvSpPr>
        <p:spPr>
          <a:xfrm rot="564073">
            <a:off x="1524000" y="1447800"/>
            <a:ext cx="4700588" cy="2895600"/>
          </a:xfrm>
          <a:prstGeom prst="irregularSeal2">
            <a:avLst/>
          </a:prstGeom>
          <a:solidFill>
            <a:srgbClr val="FFCCFF"/>
          </a:solidFill>
          <a:ln cap="flat" cmpd="sng" w="9525">
            <a:solidFill>
              <a:schemeClr val="hlink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4" name="Google Shape;394;p29"/>
          <p:cNvSpPr txBox="1"/>
          <p:nvPr/>
        </p:nvSpPr>
        <p:spPr>
          <a:xfrm>
            <a:off x="2157413" y="2187576"/>
            <a:ext cx="2895600" cy="2308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</a:t>
            </a:r>
            <a:endParaRPr b="1" sz="3200">
              <a:solidFill>
                <a:srgbClr val="99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 Đồng khởi ”</a:t>
            </a:r>
            <a:endParaRPr b="1" sz="3200">
              <a:solidFill>
                <a:srgbClr val="99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ở Bến Tre.</a:t>
            </a:r>
            <a:endParaRPr/>
          </a:p>
          <a:p>
            <a:pPr indent="0" lvl="0" marL="0" marR="0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i="1" sz="3200">
              <a:solidFill>
                <a:srgbClr val="99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5" name="Google Shape;39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1710" y="17286"/>
            <a:ext cx="2213913" cy="3203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0" name="Google Shape;120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Miền Bắc được giải phóng, tiến hành xây dựng chủ nghĩa xã hội.</a:t>
            </a:r>
            <a:endParaRPr/>
          </a:p>
          <a:p>
            <a:pPr indent="0" lvl="0" marL="0" marR="0" rtl="0" algn="just"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Chính quyền Mĩ-Diệm âm mưu chia cắt lâu dài đất nước ta, tàn sát nhân dân miền Nam, nhân dân ta phải cầm súng đứng lên chống Mĩ-Diệm.</a:t>
            </a: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3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/>
          <p:nvPr/>
        </p:nvSpPr>
        <p:spPr>
          <a:xfrm>
            <a:off x="1940998" y="628859"/>
            <a:ext cx="8134860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1: Em hãy nêu đôi nét về tình hình nước ta sau Hiệp định Giơ-ne-vơ năm 1954.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0"/>
          <p:cNvSpPr/>
          <p:nvPr/>
        </p:nvSpPr>
        <p:spPr>
          <a:xfrm>
            <a:off x="1022622" y="237446"/>
            <a:ext cx="10521677" cy="6272564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0"/>
          <p:cNvSpPr/>
          <p:nvPr/>
        </p:nvSpPr>
        <p:spPr>
          <a:xfrm>
            <a:off x="1401883" y="490073"/>
            <a:ext cx="9767494" cy="5542114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0"/>
          <p:cNvSpPr/>
          <p:nvPr/>
        </p:nvSpPr>
        <p:spPr>
          <a:xfrm>
            <a:off x="4155195" y="1006079"/>
            <a:ext cx="4594528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GHI NHỚ</a:t>
            </a:r>
            <a:endParaRPr b="1" sz="10000" cap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231745" y="3973184"/>
            <a:ext cx="2900819" cy="290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64051" y="3951580"/>
            <a:ext cx="3052132" cy="3052132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0"/>
          <p:cNvSpPr txBox="1"/>
          <p:nvPr/>
        </p:nvSpPr>
        <p:spPr>
          <a:xfrm>
            <a:off x="2518653" y="2439281"/>
            <a:ext cx="7154694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Noto Sans Symbols"/>
              <a:buNone/>
            </a:pPr>
            <a:r>
              <a:rPr b="1" lang="en-US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Cuối năm 1959 – đầu năm 1960, phong trào “Đồng khởi” nổ ra và thắng lợi ở nhiều vùng nông thôn miền Nam. Bến Tre là nơi tiêu biểu của phong trào “Đồng khởi”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1"/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1"/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31"/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1"/>
          <p:cNvSpPr/>
          <p:nvPr/>
        </p:nvSpPr>
        <p:spPr>
          <a:xfrm rot="5400000">
            <a:off x="2982885" y="3738185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1"/>
          <p:cNvSpPr/>
          <p:nvPr/>
        </p:nvSpPr>
        <p:spPr>
          <a:xfrm rot="5400000">
            <a:off x="4216052" y="3734049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1"/>
          <p:cNvSpPr/>
          <p:nvPr/>
        </p:nvSpPr>
        <p:spPr>
          <a:xfrm rot="5400000">
            <a:off x="5449220" y="3745084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1"/>
          <p:cNvSpPr/>
          <p:nvPr/>
        </p:nvSpPr>
        <p:spPr>
          <a:xfrm rot="5400000">
            <a:off x="6682387" y="3745083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1"/>
          <p:cNvSpPr/>
          <p:nvPr/>
        </p:nvSpPr>
        <p:spPr>
          <a:xfrm>
            <a:off x="792009" y="1960956"/>
            <a:ext cx="805029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66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b="0" sz="660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1"/>
          <p:cNvSpPr/>
          <p:nvPr/>
        </p:nvSpPr>
        <p:spPr>
          <a:xfrm>
            <a:off x="2034801" y="1855075"/>
            <a:ext cx="82426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66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Â</a:t>
            </a:r>
            <a:endParaRPr b="0" sz="660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1"/>
          <p:cNvSpPr/>
          <p:nvPr/>
        </p:nvSpPr>
        <p:spPr>
          <a:xfrm>
            <a:off x="3289959" y="1849070"/>
            <a:ext cx="827471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66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b="0" sz="660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1"/>
          <p:cNvSpPr/>
          <p:nvPr/>
        </p:nvSpPr>
        <p:spPr>
          <a:xfrm>
            <a:off x="3330114" y="3851145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b="0" sz="660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1"/>
          <p:cNvSpPr/>
          <p:nvPr/>
        </p:nvSpPr>
        <p:spPr>
          <a:xfrm>
            <a:off x="4517591" y="3855143"/>
            <a:ext cx="80182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Ụ</a:t>
            </a:r>
            <a:endParaRPr b="0" sz="660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1"/>
          <p:cNvSpPr/>
          <p:nvPr/>
        </p:nvSpPr>
        <p:spPr>
          <a:xfrm>
            <a:off x="5764214" y="3893654"/>
            <a:ext cx="827471" cy="1107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b="0" sz="660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1"/>
          <p:cNvSpPr/>
          <p:nvPr/>
        </p:nvSpPr>
        <p:spPr>
          <a:xfrm>
            <a:off x="6984633" y="3840572"/>
            <a:ext cx="86754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b="0" sz="660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5664" y="3091890"/>
            <a:ext cx="3819517" cy="3819517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1"/>
          <p:cNvSpPr/>
          <p:nvPr/>
        </p:nvSpPr>
        <p:spPr>
          <a:xfrm>
            <a:off x="2025176" y="1849070"/>
            <a:ext cx="82426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Ạ</a:t>
            </a:r>
            <a:endParaRPr b="0" sz="660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2"/>
          <p:cNvSpPr/>
          <p:nvPr/>
        </p:nvSpPr>
        <p:spPr>
          <a:xfrm>
            <a:off x="1422010" y="2524800"/>
            <a:ext cx="3180550" cy="2741852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0"/>
          </a:gradFill>
          <a:ln cap="flat" cmpd="sng" w="38100">
            <a:solidFill>
              <a:srgbClr val="4A4B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CHÚ</a:t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32"/>
          <p:cNvSpPr/>
          <p:nvPr/>
        </p:nvSpPr>
        <p:spPr>
          <a:xfrm>
            <a:off x="3910434" y="1153874"/>
            <a:ext cx="3180550" cy="2741852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0"/>
          </a:gradFill>
          <a:ln cap="flat" cmpd="sng" w="38100">
            <a:solidFill>
              <a:srgbClr val="4A4B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ONG</a:t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2"/>
          <p:cNvSpPr/>
          <p:nvPr/>
        </p:nvSpPr>
        <p:spPr>
          <a:xfrm>
            <a:off x="8887282" y="3895726"/>
            <a:ext cx="3180550" cy="2741852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0"/>
          </a:gradFill>
          <a:ln cap="flat" cmpd="sng" w="38100">
            <a:solidFill>
              <a:srgbClr val="4A4B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CHỈ</a:t>
            </a:r>
            <a:endParaRPr/>
          </a:p>
        </p:txBody>
      </p:sp>
      <p:sp>
        <p:nvSpPr>
          <p:cNvPr id="433" name="Google Shape;433;p32"/>
          <p:cNvSpPr/>
          <p:nvPr/>
        </p:nvSpPr>
        <p:spPr>
          <a:xfrm>
            <a:off x="6398858" y="2524800"/>
            <a:ext cx="3180550" cy="2741852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0"/>
          </a:gradFill>
          <a:ln cap="flat" cmpd="sng" w="38100">
            <a:solidFill>
              <a:srgbClr val="4A4B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CHĂM</a:t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eehive Clipart Beehive Clipart At Getdrawings Free - Beehive Clipart ,  Transparent Cartoon, Free Cliparts &amp;amp; Silhouettes - NetClipart" id="434" name="Google Shape;43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256049" y="-186146"/>
            <a:ext cx="4042315" cy="421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645727" y="169464"/>
            <a:ext cx="4731187" cy="49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10762" y="32471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3"/>
          <p:cNvSpPr/>
          <p:nvPr/>
        </p:nvSpPr>
        <p:spPr>
          <a:xfrm>
            <a:off x="8935921" y="5858462"/>
            <a:ext cx="2647765" cy="803469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Bến Tre</a:t>
            </a:r>
            <a:endParaRPr b="1" sz="21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2" name="Google Shape;44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466" y="32471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3"/>
          <p:cNvSpPr/>
          <p:nvPr/>
        </p:nvSpPr>
        <p:spPr>
          <a:xfrm>
            <a:off x="546625" y="5858462"/>
            <a:ext cx="2647765" cy="803469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Long An</a:t>
            </a:r>
            <a:endParaRPr b="1"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4" name="Google Shape;444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96932" y="32471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3"/>
          <p:cNvSpPr/>
          <p:nvPr/>
        </p:nvSpPr>
        <p:spPr>
          <a:xfrm>
            <a:off x="3322091" y="5858462"/>
            <a:ext cx="2647765" cy="803469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Cà Mau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6" name="Google Shape;446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84978" y="32471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3"/>
          <p:cNvSpPr/>
          <p:nvPr/>
        </p:nvSpPr>
        <p:spPr>
          <a:xfrm>
            <a:off x="6110137" y="5858462"/>
            <a:ext cx="2647765" cy="803469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Mĩ Tho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8" name="Google Shape;448;p33"/>
          <p:cNvSpPr/>
          <p:nvPr/>
        </p:nvSpPr>
        <p:spPr>
          <a:xfrm>
            <a:off x="330200" y="445063"/>
            <a:ext cx="6761623" cy="1695880"/>
          </a:xfrm>
          <a:prstGeom prst="wedgeRoundRectCallout">
            <a:avLst>
              <a:gd fmla="val 50733" name="adj1"/>
              <a:gd fmla="val 72506" name="adj2"/>
              <a:gd fmla="val 16667" name="adj3"/>
            </a:avLst>
          </a:prstGeom>
          <a:solidFill>
            <a:schemeClr val="lt1"/>
          </a:solidFill>
          <a:ln cap="flat" cmpd="sng" w="12700">
            <a:solidFill>
              <a:srgbClr val="0C0C0C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Nơi diễn ra phong trào “Đồng khởi”   mạnh mẽ nhất là ?</a:t>
            </a:r>
            <a:endParaRPr b="1"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9" name="Google Shape;449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30804" y="92238"/>
            <a:ext cx="3977389" cy="413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702" y="31836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4"/>
          <p:cNvSpPr/>
          <p:nvPr/>
        </p:nvSpPr>
        <p:spPr>
          <a:xfrm>
            <a:off x="599861" y="5794962"/>
            <a:ext cx="2647765" cy="803469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17/01/1960</a:t>
            </a:r>
            <a:endParaRPr b="1" sz="24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6" name="Google Shape;45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0866" y="31836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4"/>
          <p:cNvSpPr/>
          <p:nvPr/>
        </p:nvSpPr>
        <p:spPr>
          <a:xfrm>
            <a:off x="3366025" y="5794962"/>
            <a:ext cx="2647765" cy="803469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27/01/1960</a:t>
            </a:r>
            <a:endParaRPr b="1" sz="24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6332" y="31836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4"/>
          <p:cNvSpPr/>
          <p:nvPr/>
        </p:nvSpPr>
        <p:spPr>
          <a:xfrm>
            <a:off x="6141491" y="5794962"/>
            <a:ext cx="2647765" cy="803469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27/01/1690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0" name="Google Shape;46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4378" y="31836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8929537" y="5794962"/>
            <a:ext cx="2647765" cy="803469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17/01/1690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2" name="Google Shape;462;p34"/>
          <p:cNvSpPr/>
          <p:nvPr/>
        </p:nvSpPr>
        <p:spPr>
          <a:xfrm>
            <a:off x="750772" y="445063"/>
            <a:ext cx="6341052" cy="1695880"/>
          </a:xfrm>
          <a:prstGeom prst="wedgeRoundRectCallout">
            <a:avLst>
              <a:gd fmla="val 50733" name="adj1"/>
              <a:gd fmla="val 72506" name="adj2"/>
              <a:gd fmla="val 16667" name="adj3"/>
            </a:avLst>
          </a:prstGeom>
          <a:solidFill>
            <a:schemeClr val="lt1"/>
          </a:solidFill>
          <a:ln cap="flat" cmpd="sng" w="12700">
            <a:solidFill>
              <a:srgbClr val="0C0C0C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 dân huyện Mỏ Cày đứng lên khởi nghĩa vào thời gian: </a:t>
            </a:r>
            <a:endParaRPr/>
          </a:p>
        </p:txBody>
      </p:sp>
      <p:pic>
        <p:nvPicPr>
          <p:cNvPr id="463" name="Google Shape;46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0804" y="92238"/>
            <a:ext cx="3977389" cy="413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5"/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35"/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35"/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35"/>
          <p:cNvSpPr/>
          <p:nvPr/>
        </p:nvSpPr>
        <p:spPr>
          <a:xfrm rot="5400000">
            <a:off x="4561294" y="3828043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35"/>
          <p:cNvSpPr/>
          <p:nvPr/>
        </p:nvSpPr>
        <p:spPr>
          <a:xfrm rot="5400000">
            <a:off x="5794461" y="3823907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35"/>
          <p:cNvSpPr/>
          <p:nvPr/>
        </p:nvSpPr>
        <p:spPr>
          <a:xfrm>
            <a:off x="907425" y="1960956"/>
            <a:ext cx="574196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66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0" sz="660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35"/>
          <p:cNvSpPr/>
          <p:nvPr/>
        </p:nvSpPr>
        <p:spPr>
          <a:xfrm>
            <a:off x="3359690" y="1849070"/>
            <a:ext cx="688009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66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Ê</a:t>
            </a:r>
            <a:endParaRPr b="0" sz="660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35"/>
          <p:cNvSpPr/>
          <p:nvPr/>
        </p:nvSpPr>
        <p:spPr>
          <a:xfrm>
            <a:off x="4883676" y="3941003"/>
            <a:ext cx="81464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b="0" sz="660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5"/>
          <p:cNvSpPr/>
          <p:nvPr/>
        </p:nvSpPr>
        <p:spPr>
          <a:xfrm>
            <a:off x="6152907" y="3945001"/>
            <a:ext cx="688009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Ệ</a:t>
            </a:r>
            <a:endParaRPr b="0" sz="660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5664" y="3091890"/>
            <a:ext cx="3819517" cy="3819517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5"/>
          <p:cNvSpPr/>
          <p:nvPr/>
        </p:nvSpPr>
        <p:spPr>
          <a:xfrm>
            <a:off x="2191889" y="1849070"/>
            <a:ext cx="49084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66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b="0" sz="660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35"/>
          <p:cNvSpPr/>
          <p:nvPr/>
        </p:nvSpPr>
        <p:spPr>
          <a:xfrm rot="5400000">
            <a:off x="4227193" y="1796790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35"/>
          <p:cNvSpPr/>
          <p:nvPr/>
        </p:nvSpPr>
        <p:spPr>
          <a:xfrm>
            <a:off x="4534266" y="1853370"/>
            <a:ext cx="827471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66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b="0" sz="660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6"/>
          <p:cNvSpPr/>
          <p:nvPr/>
        </p:nvSpPr>
        <p:spPr>
          <a:xfrm>
            <a:off x="2306617" y="5956299"/>
            <a:ext cx="7578765" cy="5788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Bến Tre ngày nay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Đâu là &amp;quot;bảo bối&amp;quot; để Bến Tre thực sự giàu mạnh?" id="486" name="Google Shape;48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228" y="2819399"/>
            <a:ext cx="4338372" cy="271871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10 khách sạn tốt nhất tại Bến Tre năm 2022" id="487" name="Google Shape;487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9690" y="917378"/>
            <a:ext cx="4065604" cy="228749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Cầu Rạch Miễu - Bến Tre [ flycam 4k ] - YouTube" id="488" name="Google Shape;488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49753" y="2819399"/>
            <a:ext cx="4835847" cy="272016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489" name="Google Shape;489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7"/>
          <p:cNvSpPr/>
          <p:nvPr/>
        </p:nvSpPr>
        <p:spPr>
          <a:xfrm>
            <a:off x="2306617" y="5956299"/>
            <a:ext cx="8069283" cy="5788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Bến Tre ngày nay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95" name="Google Shape;49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Đâu là &amp;quot;bảo bối&amp;quot; để Bến Tre thực sự giàu mạnh?" id="496" name="Google Shape;49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5907" y="322819"/>
            <a:ext cx="5039193" cy="315789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10 khách sạn tốt nhất tại Bến Tre năm 2022" id="497" name="Google Shape;497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83046" y="2794000"/>
            <a:ext cx="5372112" cy="30226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03" name="Google Shape;503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04" name="Google Shape;504;p38"/>
          <p:cNvSpPr/>
          <p:nvPr/>
        </p:nvSpPr>
        <p:spPr>
          <a:xfrm>
            <a:off x="2306617" y="5956299"/>
            <a:ext cx="8069283" cy="5788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 tích Đồng Khởi</a:t>
            </a:r>
            <a:endParaRPr/>
          </a:p>
        </p:txBody>
      </p:sp>
      <p:pic>
        <p:nvPicPr>
          <p:cNvPr descr="Khu di tích Quốc gia đặc biệt Đồng Khởi Bến Tre" id="505" name="Google Shape;50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907" y="322819"/>
            <a:ext cx="5411575" cy="405868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Khu di tích Quốc gia đặc biệt Đồng Khởi Bến Tre" id="506" name="Google Shape;50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1811" y="2477521"/>
            <a:ext cx="5252802" cy="315958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507" name="Google Shape;507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13" name="Google Shape;513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14" name="Google Shape;514;p39"/>
          <p:cNvSpPr/>
          <p:nvPr/>
        </p:nvSpPr>
        <p:spPr>
          <a:xfrm>
            <a:off x="2306617" y="5956299"/>
            <a:ext cx="8069283" cy="5788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Tượng đài Đồng Khởi</a:t>
            </a:r>
            <a:endParaRPr/>
          </a:p>
        </p:txBody>
      </p:sp>
      <p:pic>
        <p:nvPicPr>
          <p:cNvPr id="515" name="Google Shape;51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ập trung thực hiện các công trình văn hóa - Báo Đồng Khởi Online" id="516" name="Google Shape;51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01570" y="365125"/>
            <a:ext cx="6943725" cy="520779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0" name="Google Shape;130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31" name="Google Shape;131;p4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 Hiệp định Giơ-ne-vơ, nhân dân ta chờ mong ngày gia đình đoàn tụ, đất nước thống nhất.</a:t>
            </a:r>
            <a:endParaRPr/>
          </a:p>
        </p:txBody>
      </p:sp>
      <p:sp>
        <p:nvSpPr>
          <p:cNvPr id="132" name="Google Shape;132;p4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4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/>
          <p:nvPr/>
        </p:nvSpPr>
        <p:spPr>
          <a:xfrm>
            <a:off x="1940998" y="628859"/>
            <a:ext cx="8134860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2: Em hãy nêu nguyện vọng thiết tha của nhân dân ta sau khi Hiệp định Giơ-ne-vơ được kí kết.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22" name="Google Shape;522;p4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523" name="Google Shape;523;p40"/>
          <p:cNvSpPr/>
          <p:nvPr/>
        </p:nvSpPr>
        <p:spPr>
          <a:xfrm>
            <a:off x="457200" y="1447970"/>
            <a:ext cx="11277600" cy="173638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5715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2060"/>
                </a:solidFill>
                <a:latin typeface="Cookie"/>
              </a:rPr>
              <a:t>Chúc các bạn học tốt !</a:t>
            </a:r>
          </a:p>
        </p:txBody>
      </p:sp>
      <p:pic>
        <p:nvPicPr>
          <p:cNvPr id="524" name="Google Shape;52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95327" y="3397037"/>
            <a:ext cx="3396673" cy="3529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5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/>
          <p:nvPr/>
        </p:nvSpPr>
        <p:spPr>
          <a:xfrm>
            <a:off x="3423016" y="1006469"/>
            <a:ext cx="7264631" cy="55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b="1" i="0" lang="en-US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 hiệp định Giơ-ne-vơ, đế quốc Mĩ và bè lũ tay sai đã khủng bố và tàn sát đồng bào miền Nam, âm mưu chia cắt lâu dài đất nước ta.</a:t>
            </a:r>
            <a:endParaRPr/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b="1" i="0" lang="en-US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Trước tình hình đó, nhân dân miền Nam đã đồng loạt vùng lên “Đồng khởi”.</a:t>
            </a:r>
            <a:endParaRPr/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b="1" i="0" lang="en-US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Bến tre là nơi diễn ra “Đồng khởi” mạnh mẽ nhất.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b="1" i="0" lang="en-US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1" i="0" sz="3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100" y="307493"/>
            <a:ext cx="11557000" cy="411210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/>
          <p:nvPr/>
        </p:nvSpPr>
        <p:spPr>
          <a:xfrm>
            <a:off x="1738977" y="2244117"/>
            <a:ext cx="8917245" cy="127782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 cap="flat" cmpd="sng" w="7620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C00000"/>
                </a:solidFill>
                <a:latin typeface="Arial"/>
              </a:rPr>
              <a:t>BẾN TRE ĐỒNG KHỞI</a:t>
            </a:r>
          </a:p>
        </p:txBody>
      </p:sp>
      <p:sp>
        <p:nvSpPr>
          <p:cNvPr id="151" name="Google Shape;151;p6"/>
          <p:cNvSpPr/>
          <p:nvPr/>
        </p:nvSpPr>
        <p:spPr>
          <a:xfrm>
            <a:off x="4445000" y="621774"/>
            <a:ext cx="3762768" cy="34333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Arial"/>
              </a:rPr>
              <a:t>Lịch sử - Lớp 5</a:t>
            </a:r>
          </a:p>
        </p:txBody>
      </p:sp>
      <p:pic>
        <p:nvPicPr>
          <p:cNvPr descr="Ngày 17-1-1960: Ngày Bến Tre đồng khởi" id="152" name="Google Shape;15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71962">
            <a:off x="344100" y="4139325"/>
            <a:ext cx="3117120" cy="227338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Nhân tố quyết định thắng lợi phong trào Đồng khởi Bến Tre 1960 | VOV.VN" id="153" name="Google Shape;15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430465">
            <a:off x="3218139" y="4196255"/>
            <a:ext cx="3114647" cy="207643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60 năm Phong trào Đồng Khởi: Huyền thoại Đội quân tóc dài Bến Tre | Xã hội  | Vietnam+ (VietnamPlus)" id="154" name="Google Shape;15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96291">
            <a:off x="6116976" y="4059202"/>
            <a:ext cx="2933084" cy="202618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Kỷ niệm 54 năm Đồng khởi Bến Tre (17/1/1960- 17/1/2014)" id="155" name="Google Shape;155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77415">
            <a:off x="9070402" y="4046870"/>
            <a:ext cx="2821676" cy="219855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8"/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"/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8"/>
          <p:cNvSpPr/>
          <p:nvPr/>
        </p:nvSpPr>
        <p:spPr>
          <a:xfrm rot="5400000">
            <a:off x="4216053" y="1792490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/>
          <p:nvPr/>
        </p:nvSpPr>
        <p:spPr>
          <a:xfrm rot="5400000">
            <a:off x="3871885" y="3725485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/>
          <p:nvPr/>
        </p:nvSpPr>
        <p:spPr>
          <a:xfrm rot="5400000">
            <a:off x="5105052" y="3721349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/>
          <p:nvPr/>
        </p:nvSpPr>
        <p:spPr>
          <a:xfrm rot="5400000">
            <a:off x="6338220" y="3732384"/>
            <a:ext cx="1430474" cy="1233167"/>
          </a:xfrm>
          <a:prstGeom prst="hexagon">
            <a:avLst>
              <a:gd fmla="val 29545" name="adj"/>
              <a:gd fmla="val 115470" name="vf"/>
            </a:avLst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891978" y="1996188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b="0" i="0" sz="6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8"/>
          <p:cNvSpPr/>
          <p:nvPr/>
        </p:nvSpPr>
        <p:spPr>
          <a:xfrm>
            <a:off x="2072358" y="2008008"/>
            <a:ext cx="814646" cy="1107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b="0" i="0" sz="6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3339005" y="2033272"/>
            <a:ext cx="824264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</a:t>
            </a:r>
            <a:endParaRPr b="0" i="0" sz="6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4487233" y="1988742"/>
            <a:ext cx="90441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b="0" i="0" sz="6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8"/>
          <p:cNvSpPr/>
          <p:nvPr/>
        </p:nvSpPr>
        <p:spPr>
          <a:xfrm>
            <a:off x="4219114" y="3838445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b="0" i="0" sz="6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5400179" y="3842443"/>
            <a:ext cx="81464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b="0" i="0" sz="6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6654817" y="3880954"/>
            <a:ext cx="82426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</a:t>
            </a:r>
            <a:endParaRPr b="0" i="0" sz="6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5664" y="3091890"/>
            <a:ext cx="3819517" cy="3819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9"/>
          <p:cNvGrpSpPr/>
          <p:nvPr/>
        </p:nvGrpSpPr>
        <p:grpSpPr>
          <a:xfrm>
            <a:off x="2358546" y="289003"/>
            <a:ext cx="6461979" cy="1715719"/>
            <a:chOff x="2308785" y="591024"/>
            <a:chExt cx="6461979" cy="2006610"/>
          </a:xfrm>
        </p:grpSpPr>
        <p:pic>
          <p:nvPicPr>
            <p:cNvPr id="185" name="Google Shape;185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657178" y="591024"/>
              <a:ext cx="6113586" cy="2006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9"/>
            <p:cNvSpPr txBox="1"/>
            <p:nvPr/>
          </p:nvSpPr>
          <p:spPr>
            <a:xfrm>
              <a:off x="2308785" y="879906"/>
              <a:ext cx="6207369" cy="1295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NỘI DUNG</a:t>
              </a:r>
              <a:endParaRPr b="0" i="0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87" name="Google Shape;187;p9"/>
          <p:cNvCxnSpPr/>
          <p:nvPr/>
        </p:nvCxnSpPr>
        <p:spPr>
          <a:xfrm rot="10800000">
            <a:off x="546104" y="1202067"/>
            <a:ext cx="2501896" cy="0"/>
          </a:xfrm>
          <a:prstGeom prst="straightConnector1">
            <a:avLst/>
          </a:prstGeom>
          <a:noFill/>
          <a:ln cap="flat" cmpd="sng" w="762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8" name="Google Shape;188;p9"/>
          <p:cNvCxnSpPr/>
          <p:nvPr/>
        </p:nvCxnSpPr>
        <p:spPr>
          <a:xfrm>
            <a:off x="546101" y="1184480"/>
            <a:ext cx="0" cy="1617148"/>
          </a:xfrm>
          <a:prstGeom prst="straightConnector1">
            <a:avLst/>
          </a:prstGeom>
          <a:noFill/>
          <a:ln cap="flat" cmpd="sng" w="762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9" name="Google Shape;189;p9"/>
          <p:cNvCxnSpPr/>
          <p:nvPr/>
        </p:nvCxnSpPr>
        <p:spPr>
          <a:xfrm>
            <a:off x="546101" y="2732908"/>
            <a:ext cx="0" cy="1617148"/>
          </a:xfrm>
          <a:prstGeom prst="straightConnector1">
            <a:avLst/>
          </a:prstGeom>
          <a:noFill/>
          <a:ln cap="flat" cmpd="sng" w="762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0" name="Google Shape;190;p9"/>
          <p:cNvCxnSpPr/>
          <p:nvPr/>
        </p:nvCxnSpPr>
        <p:spPr>
          <a:xfrm rot="10800000">
            <a:off x="546105" y="2717276"/>
            <a:ext cx="837467" cy="1"/>
          </a:xfrm>
          <a:prstGeom prst="straightConnector1">
            <a:avLst/>
          </a:prstGeom>
          <a:noFill/>
          <a:ln cap="flat" cmpd="sng" w="762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1" name="Google Shape;191;p9"/>
          <p:cNvCxnSpPr/>
          <p:nvPr/>
        </p:nvCxnSpPr>
        <p:spPr>
          <a:xfrm rot="10800000">
            <a:off x="527201" y="4347621"/>
            <a:ext cx="837467" cy="1"/>
          </a:xfrm>
          <a:prstGeom prst="straightConnector1">
            <a:avLst/>
          </a:prstGeom>
          <a:noFill/>
          <a:ln cap="flat" cmpd="sng" w="762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92" name="Google Shape;192;p9"/>
          <p:cNvGrpSpPr/>
          <p:nvPr/>
        </p:nvGrpSpPr>
        <p:grpSpPr>
          <a:xfrm>
            <a:off x="1333221" y="2432098"/>
            <a:ext cx="648432" cy="685082"/>
            <a:chOff x="2868490" y="2990983"/>
            <a:chExt cx="648432" cy="624855"/>
          </a:xfrm>
        </p:grpSpPr>
        <p:sp>
          <p:nvSpPr>
            <p:cNvPr id="193" name="Google Shape;193;p9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1</a:t>
              </a:r>
              <a:endParaRPr/>
            </a:p>
          </p:txBody>
        </p:sp>
      </p:grpSp>
      <p:grpSp>
        <p:nvGrpSpPr>
          <p:cNvPr id="195" name="Google Shape;195;p9"/>
          <p:cNvGrpSpPr/>
          <p:nvPr/>
        </p:nvGrpSpPr>
        <p:grpSpPr>
          <a:xfrm>
            <a:off x="2051989" y="2171997"/>
            <a:ext cx="7147797" cy="1274628"/>
            <a:chOff x="3563814" y="2836018"/>
            <a:chExt cx="5427786" cy="1031631"/>
          </a:xfrm>
        </p:grpSpPr>
        <p:sp>
          <p:nvSpPr>
            <p:cNvPr id="196" name="Google Shape;196;p9"/>
            <p:cNvSpPr/>
            <p:nvPr/>
          </p:nvSpPr>
          <p:spPr>
            <a:xfrm>
              <a:off x="3707423" y="2979626"/>
              <a:ext cx="5284177" cy="888023"/>
            </a:xfrm>
            <a:prstGeom prst="roundRect">
              <a:avLst>
                <a:gd fmla="val 16667" name="adj"/>
              </a:avLst>
            </a:prstGeom>
            <a:solidFill>
              <a:srgbClr val="833C0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3563814" y="2836018"/>
              <a:ext cx="5284177" cy="888023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NGUYÊN NHÂN BÙNG NỔ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PHONG TRÀO “ ĐỒNG KHỞI”.</a:t>
              </a:r>
              <a:endParaRPr/>
            </a:p>
          </p:txBody>
        </p:sp>
      </p:grpSp>
      <p:cxnSp>
        <p:nvCxnSpPr>
          <p:cNvPr id="198" name="Google Shape;198;p9"/>
          <p:cNvCxnSpPr/>
          <p:nvPr/>
        </p:nvCxnSpPr>
        <p:spPr>
          <a:xfrm>
            <a:off x="546101" y="4363252"/>
            <a:ext cx="0" cy="1617148"/>
          </a:xfrm>
          <a:prstGeom prst="straightConnector1">
            <a:avLst/>
          </a:prstGeom>
          <a:noFill/>
          <a:ln cap="flat" cmpd="sng" w="762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9" name="Google Shape;199;p9"/>
          <p:cNvCxnSpPr/>
          <p:nvPr/>
        </p:nvCxnSpPr>
        <p:spPr>
          <a:xfrm rot="10800000">
            <a:off x="527201" y="5961207"/>
            <a:ext cx="837467" cy="1"/>
          </a:xfrm>
          <a:prstGeom prst="straightConnector1">
            <a:avLst/>
          </a:prstGeom>
          <a:noFill/>
          <a:ln cap="flat" cmpd="sng" w="762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00" name="Google Shape;200;p9"/>
          <p:cNvGrpSpPr/>
          <p:nvPr/>
        </p:nvGrpSpPr>
        <p:grpSpPr>
          <a:xfrm>
            <a:off x="2031999" y="3806118"/>
            <a:ext cx="7147795" cy="1285492"/>
            <a:chOff x="3563815" y="4769841"/>
            <a:chExt cx="5427785" cy="1040423"/>
          </a:xfrm>
        </p:grpSpPr>
        <p:sp>
          <p:nvSpPr>
            <p:cNvPr id="201" name="Google Shape;201;p9"/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>
                <a:gd fmla="val 16667" name="adj"/>
              </a:avLst>
            </a:prstGeom>
            <a:solidFill>
              <a:srgbClr val="833C0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DIỄN BIẾN VÀ Ý NGHĨA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CỦA PHONG TRÀO. </a:t>
              </a:r>
              <a:endParaRPr b="0" i="0" sz="3200" u="none" cap="none" strike="noStrike">
                <a:solidFill>
                  <a:schemeClr val="dk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</p:grpSp>
      <p:grpSp>
        <p:nvGrpSpPr>
          <p:cNvPr id="203" name="Google Shape;203;p9"/>
          <p:cNvGrpSpPr/>
          <p:nvPr/>
        </p:nvGrpSpPr>
        <p:grpSpPr>
          <a:xfrm>
            <a:off x="1313227" y="3994416"/>
            <a:ext cx="648432" cy="685082"/>
            <a:chOff x="2868490" y="2990983"/>
            <a:chExt cx="648432" cy="624855"/>
          </a:xfrm>
        </p:grpSpPr>
        <p:sp>
          <p:nvSpPr>
            <p:cNvPr id="204" name="Google Shape;204;p9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2</a:t>
              </a:r>
              <a:endParaRPr/>
            </a:p>
          </p:txBody>
        </p:sp>
      </p:grpSp>
      <p:grpSp>
        <p:nvGrpSpPr>
          <p:cNvPr id="206" name="Google Shape;206;p9"/>
          <p:cNvGrpSpPr/>
          <p:nvPr/>
        </p:nvGrpSpPr>
        <p:grpSpPr>
          <a:xfrm>
            <a:off x="2032001" y="5308600"/>
            <a:ext cx="7147795" cy="1285492"/>
            <a:chOff x="3563815" y="4769841"/>
            <a:chExt cx="5427785" cy="1040423"/>
          </a:xfrm>
        </p:grpSpPr>
        <p:sp>
          <p:nvSpPr>
            <p:cNvPr id="207" name="Google Shape;207;p9"/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>
                <a:gd fmla="val 16667" name="adj"/>
              </a:avLst>
            </a:prstGeom>
            <a:solidFill>
              <a:srgbClr val="833C0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Ý NGHĨA CỦA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PHONG TRÀO “ĐỒNG KHỞI”</a:t>
              </a:r>
              <a:endParaRPr b="0" i="0" sz="3200" u="none" cap="none" strike="noStrike">
                <a:solidFill>
                  <a:schemeClr val="dk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</p:grpSp>
      <p:grpSp>
        <p:nvGrpSpPr>
          <p:cNvPr id="209" name="Google Shape;209;p9"/>
          <p:cNvGrpSpPr/>
          <p:nvPr/>
        </p:nvGrpSpPr>
        <p:grpSpPr>
          <a:xfrm>
            <a:off x="1333221" y="5625192"/>
            <a:ext cx="648432" cy="685082"/>
            <a:chOff x="2868490" y="2990983"/>
            <a:chExt cx="648432" cy="624855"/>
          </a:xfrm>
        </p:grpSpPr>
        <p:sp>
          <p:nvSpPr>
            <p:cNvPr id="210" name="Google Shape;210;p9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3</a:t>
              </a:r>
              <a:endParaRPr b="0" i="0" sz="4000" u="none" cap="none" strike="noStrike">
                <a:solidFill>
                  <a:schemeClr val="dk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</p:grpSp>
      <p:pic>
        <p:nvPicPr>
          <p:cNvPr id="212" name="Google Shape;21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53031">
            <a:off x="9118780" y="3604997"/>
            <a:ext cx="3166953" cy="3261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2022-02-09T16:10:54Z</dcterms:created>
  <dc:creator>Admin</dc:creator>
</cp:coreProperties>
</file>