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72" y="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A8C35-F07B-4E3D-8D2C-B90EB84977E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7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8F065-C9AE-4D86-AC73-B1B98500A4A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77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B54DF-D756-4BC9-BF8F-F260D9C9C1E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36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D0F96-AC31-46B3-B29D-9E86BD9F0A9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37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F3BE2-2475-41E6-A82B-4B6DC60BDA9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396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95841-C3DD-46C2-97F1-F2C1F394CF0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54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9B715-356E-4D2A-AF41-20FA26F4FAB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33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8A07C-C2A8-4579-9EC6-C1A2BC1B440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68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7EA16-1203-4957-BA54-DE580F8AFCF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06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CC162-CE4F-457A-8CB5-15DD91BEC38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21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BCBF0-C91D-4F35-AA97-9D38B69D99C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150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4C6A9-E66F-4E9A-91C9-CF84EB9E78D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39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aseline="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aseline="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aseline="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D4CA54-2055-4444-8702-E9DF77B635E7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55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457200" y="914400"/>
          <a:ext cx="25908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3" imgW="2191817" imgH="1424635" progId="MS_ClipArt_Gallery.2">
                  <p:embed/>
                </p:oleObj>
              </mc:Choice>
              <mc:Fallback>
                <p:oleObj name="Clip" r:id="rId3" imgW="2191817" imgH="142463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914400"/>
                        <a:ext cx="25908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WordArt 4"/>
          <p:cNvSpPr>
            <a:spLocks noChangeArrowheads="1" noChangeShapeType="1" noTextEdit="1"/>
          </p:cNvSpPr>
          <p:nvPr/>
        </p:nvSpPr>
        <p:spPr bwMode="auto">
          <a:xfrm>
            <a:off x="2362200" y="2590800"/>
            <a:ext cx="61722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 baseline="3000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Palatino Linotype"/>
              </a:rPr>
              <a:t>ôn tập về đo diện tích</a:t>
            </a:r>
            <a:endParaRPr lang="en-US" sz="3600" b="1" kern="10" baseline="3000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Palatino Linotype"/>
            </a:endParaRPr>
          </a:p>
        </p:txBody>
      </p:sp>
      <p:grpSp>
        <p:nvGrpSpPr>
          <p:cNvPr id="1028" name="Group 5"/>
          <p:cNvGrpSpPr>
            <a:grpSpLocks/>
          </p:cNvGrpSpPr>
          <p:nvPr/>
        </p:nvGrpSpPr>
        <p:grpSpPr bwMode="auto">
          <a:xfrm>
            <a:off x="3657600" y="1524000"/>
            <a:ext cx="2971800" cy="838200"/>
            <a:chOff x="1488" y="576"/>
            <a:chExt cx="2880" cy="624"/>
          </a:xfrm>
        </p:grpSpPr>
        <p:sp>
          <p:nvSpPr>
            <p:cNvPr id="1041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488" y="576"/>
              <a:ext cx="2880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kern="10" baseline="30000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33CC33"/>
                      </a:gs>
                      <a:gs pos="50000">
                        <a:srgbClr val="FF0000"/>
                      </a:gs>
                      <a:gs pos="100000">
                        <a:srgbClr val="33CC33"/>
                      </a:gs>
                    </a:gsLst>
                    <a:lin ang="5400000" scaled="1"/>
                  </a:gra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Times New Roman"/>
                  <a:cs typeface="Times New Roman"/>
                </a:rPr>
                <a:t>Toán</a:t>
              </a:r>
            </a:p>
          </p:txBody>
        </p:sp>
        <p:sp>
          <p:nvSpPr>
            <p:cNvPr id="1042" name="Line 7"/>
            <p:cNvSpPr>
              <a:spLocks noChangeShapeType="1"/>
            </p:cNvSpPr>
            <p:nvPr/>
          </p:nvSpPr>
          <p:spPr bwMode="auto">
            <a:xfrm>
              <a:off x="1508" y="1200"/>
              <a:ext cx="2832" cy="0"/>
            </a:xfrm>
            <a:prstGeom prst="line">
              <a:avLst/>
            </a:prstGeom>
            <a:noFill/>
            <a:ln w="57150">
              <a:solidFill>
                <a:srgbClr val="66FF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aseline="30000">
                <a:solidFill>
                  <a:srgbClr val="000000"/>
                </a:solidFill>
              </a:endParaRPr>
            </a:p>
          </p:txBody>
        </p:sp>
      </p:grpSp>
      <p:sp>
        <p:nvSpPr>
          <p:cNvPr id="1029" name="Line 9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0" name="Line 10"/>
          <p:cNvSpPr>
            <a:spLocks noChangeShapeType="1"/>
          </p:cNvSpPr>
          <p:nvPr/>
        </p:nvSpPr>
        <p:spPr bwMode="auto">
          <a:xfrm>
            <a:off x="8839200" y="457200"/>
            <a:ext cx="0" cy="594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3" name="Line 13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4" name="Line 14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5" name="Line 15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6" name="Line 16"/>
          <p:cNvSpPr>
            <a:spLocks noChangeShapeType="1"/>
          </p:cNvSpPr>
          <p:nvPr/>
        </p:nvSpPr>
        <p:spPr bwMode="auto">
          <a:xfrm>
            <a:off x="8839200" y="457200"/>
            <a:ext cx="0" cy="59436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7" name="Line 17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8" name="Line 18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  <p:sp>
        <p:nvSpPr>
          <p:cNvPr id="1039" name="Line 19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aseline="30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42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2400"/>
            <a:ext cx="8763000" cy="838200"/>
          </a:xfrm>
        </p:spPr>
        <p:txBody>
          <a:bodyPr/>
          <a:lstStyle/>
          <a:p>
            <a:pPr eaLnBrk="1" hangingPunct="1"/>
            <a:r>
              <a:rPr lang="en-US" altLang="en-US" sz="3600" b="1" smtClean="0">
                <a:solidFill>
                  <a:srgbClr val="800000"/>
                </a:solidFill>
                <a:latin typeface="Times New Roman" pitchFamily="18" charset="0"/>
              </a:rPr>
              <a:t>Ôn tập về đo diện tích</a:t>
            </a:r>
          </a:p>
        </p:txBody>
      </p:sp>
    </p:spTree>
    <p:extLst>
      <p:ext uri="{BB962C8B-B14F-4D97-AF65-F5344CB8AC3E}">
        <p14:creationId xmlns:p14="http://schemas.microsoft.com/office/powerpoint/2010/main" val="3918938145"/>
      </p:ext>
    </p:extLst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18" name="Group 2"/>
          <p:cNvGraphicFramePr>
            <a:graphicFrameLocks noGrp="1"/>
          </p:cNvGraphicFramePr>
          <p:nvPr>
            <p:ph/>
          </p:nvPr>
        </p:nvGraphicFramePr>
        <p:xfrm>
          <a:off x="228600" y="1477963"/>
          <a:ext cx="8686800" cy="2484437"/>
        </p:xfrm>
        <a:graphic>
          <a:graphicData uri="http://schemas.openxmlformats.org/drawingml/2006/table">
            <a:tbl>
              <a:tblPr/>
              <a:tblGrid>
                <a:gridCol w="11287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85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93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1286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km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hm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dam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dm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cm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mm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92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124" name="Text Box 56"/>
          <p:cNvSpPr txBox="1">
            <a:spLocks noChangeArrowheads="1"/>
          </p:cNvSpPr>
          <p:nvPr/>
        </p:nvSpPr>
        <p:spPr bwMode="auto">
          <a:xfrm>
            <a:off x="228600" y="2209800"/>
            <a:ext cx="1219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1km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… hm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125" name="Text Box 57"/>
          <p:cNvSpPr txBox="1">
            <a:spLocks noChangeArrowheads="1"/>
          </p:cNvSpPr>
          <p:nvPr/>
        </p:nvSpPr>
        <p:spPr bwMode="auto">
          <a:xfrm>
            <a:off x="1371600" y="2057400"/>
            <a:ext cx="13716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1hm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… dam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…. km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126" name="Text Box 58"/>
          <p:cNvSpPr txBox="1">
            <a:spLocks noChangeArrowheads="1"/>
          </p:cNvSpPr>
          <p:nvPr/>
        </p:nvSpPr>
        <p:spPr bwMode="auto">
          <a:xfrm>
            <a:off x="2667000" y="2057400"/>
            <a:ext cx="12954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1dam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… 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…  hm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127" name="Text Box 59"/>
          <p:cNvSpPr txBox="1">
            <a:spLocks noChangeArrowheads="1"/>
          </p:cNvSpPr>
          <p:nvPr/>
        </p:nvSpPr>
        <p:spPr bwMode="auto">
          <a:xfrm>
            <a:off x="5124450" y="2057400"/>
            <a:ext cx="12954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1dm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… cm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… 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128" name="Text Box 60"/>
          <p:cNvSpPr txBox="1">
            <a:spLocks noChangeArrowheads="1"/>
          </p:cNvSpPr>
          <p:nvPr/>
        </p:nvSpPr>
        <p:spPr bwMode="auto">
          <a:xfrm>
            <a:off x="7696200" y="2057400"/>
            <a:ext cx="12954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1mm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      cm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129" name="Text Box 61"/>
          <p:cNvSpPr txBox="1">
            <a:spLocks noChangeArrowheads="1"/>
          </p:cNvSpPr>
          <p:nvPr/>
        </p:nvSpPr>
        <p:spPr bwMode="auto">
          <a:xfrm>
            <a:off x="6248400" y="2057400"/>
            <a:ext cx="12954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1cm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=… mm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…dm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130" name="Text Box 64"/>
          <p:cNvSpPr txBox="1">
            <a:spLocks noChangeArrowheads="1"/>
          </p:cNvSpPr>
          <p:nvPr/>
        </p:nvSpPr>
        <p:spPr bwMode="auto">
          <a:xfrm>
            <a:off x="3810000" y="2101850"/>
            <a:ext cx="12954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…dm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… dam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131" name="Text Box 65"/>
          <p:cNvSpPr txBox="1">
            <a:spLocks noChangeArrowheads="1"/>
          </p:cNvSpPr>
          <p:nvPr/>
        </p:nvSpPr>
        <p:spPr bwMode="auto">
          <a:xfrm>
            <a:off x="152400" y="304800"/>
            <a:ext cx="175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altLang="en-US" sz="3200" b="1" u="sng" baseline="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32" name="Text Box 66"/>
          <p:cNvSpPr txBox="1">
            <a:spLocks noChangeArrowheads="1"/>
          </p:cNvSpPr>
          <p:nvPr/>
        </p:nvSpPr>
        <p:spPr bwMode="auto">
          <a:xfrm>
            <a:off x="1295400" y="395288"/>
            <a:ext cx="563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baseline="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35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62" name="Group 70"/>
          <p:cNvGraphicFramePr>
            <a:graphicFrameLocks noGrp="1"/>
          </p:cNvGraphicFramePr>
          <p:nvPr>
            <p:ph/>
          </p:nvPr>
        </p:nvGraphicFramePr>
        <p:xfrm>
          <a:off x="228600" y="1477963"/>
          <a:ext cx="8686800" cy="2484437"/>
        </p:xfrm>
        <a:graphic>
          <a:graphicData uri="http://schemas.openxmlformats.org/drawingml/2006/table">
            <a:tbl>
              <a:tblPr/>
              <a:tblGrid>
                <a:gridCol w="11287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85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93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1286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km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hm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dam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dm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cm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mm</a:t>
                      </a:r>
                      <a:r>
                        <a:rPr kumimoji="0" lang="en-US" sz="2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92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0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514600" y="5867400"/>
            <a:ext cx="685800" cy="838200"/>
            <a:chOff x="2412" y="3312"/>
            <a:chExt cx="336" cy="528"/>
          </a:xfrm>
        </p:grpSpPr>
        <p:sp>
          <p:nvSpPr>
            <p:cNvPr id="5187" name="Text Box 33"/>
            <p:cNvSpPr txBox="1">
              <a:spLocks noChangeArrowheads="1"/>
            </p:cNvSpPr>
            <p:nvPr/>
          </p:nvSpPr>
          <p:spPr bwMode="auto">
            <a:xfrm>
              <a:off x="2465" y="3312"/>
              <a:ext cx="210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600" baseline="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188" name="Text Box 34"/>
            <p:cNvSpPr txBox="1">
              <a:spLocks noChangeArrowheads="1"/>
            </p:cNvSpPr>
            <p:nvPr/>
          </p:nvSpPr>
          <p:spPr bwMode="auto">
            <a:xfrm>
              <a:off x="2412" y="355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baseline="0">
                  <a:solidFill>
                    <a:srgbClr val="FF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5189" name="Line 35"/>
            <p:cNvSpPr>
              <a:spLocks noChangeShapeType="1"/>
            </p:cNvSpPr>
            <p:nvPr/>
          </p:nvSpPr>
          <p:spPr bwMode="auto">
            <a:xfrm>
              <a:off x="2496" y="3576"/>
              <a:ext cx="14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aseline="30000">
                <a:solidFill>
                  <a:srgbClr val="000000"/>
                </a:solidFill>
              </a:endParaRPr>
            </a:p>
          </p:txBody>
        </p:sp>
      </p:grpSp>
      <p:grpSp>
        <p:nvGrpSpPr>
          <p:cNvPr id="5149" name="Group 36"/>
          <p:cNvGrpSpPr>
            <a:grpSpLocks/>
          </p:cNvGrpSpPr>
          <p:nvPr/>
        </p:nvGrpSpPr>
        <p:grpSpPr bwMode="auto">
          <a:xfrm>
            <a:off x="2743200" y="2895600"/>
            <a:ext cx="685800" cy="838200"/>
            <a:chOff x="2412" y="3312"/>
            <a:chExt cx="336" cy="528"/>
          </a:xfrm>
        </p:grpSpPr>
        <p:sp>
          <p:nvSpPr>
            <p:cNvPr id="5184" name="Text Box 37"/>
            <p:cNvSpPr txBox="1">
              <a:spLocks noChangeArrowheads="1"/>
            </p:cNvSpPr>
            <p:nvPr/>
          </p:nvSpPr>
          <p:spPr bwMode="auto">
            <a:xfrm>
              <a:off x="2465" y="3312"/>
              <a:ext cx="210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600" baseline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185" name="Text Box 38"/>
            <p:cNvSpPr txBox="1">
              <a:spLocks noChangeArrowheads="1"/>
            </p:cNvSpPr>
            <p:nvPr/>
          </p:nvSpPr>
          <p:spPr bwMode="auto">
            <a:xfrm>
              <a:off x="2412" y="355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aseline="0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5186" name="Line 39"/>
            <p:cNvSpPr>
              <a:spLocks noChangeShapeType="1"/>
            </p:cNvSpPr>
            <p:nvPr/>
          </p:nvSpPr>
          <p:spPr bwMode="auto">
            <a:xfrm>
              <a:off x="2496" y="35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aseline="30000">
                <a:solidFill>
                  <a:srgbClr val="000000"/>
                </a:solidFill>
              </a:endParaRPr>
            </a:p>
          </p:txBody>
        </p:sp>
      </p:grpSp>
      <p:grpSp>
        <p:nvGrpSpPr>
          <p:cNvPr id="5150" name="Group 40"/>
          <p:cNvGrpSpPr>
            <a:grpSpLocks/>
          </p:cNvGrpSpPr>
          <p:nvPr/>
        </p:nvGrpSpPr>
        <p:grpSpPr bwMode="auto">
          <a:xfrm>
            <a:off x="1447800" y="2895600"/>
            <a:ext cx="685800" cy="838200"/>
            <a:chOff x="2412" y="3312"/>
            <a:chExt cx="336" cy="528"/>
          </a:xfrm>
        </p:grpSpPr>
        <p:sp>
          <p:nvSpPr>
            <p:cNvPr id="5181" name="Text Box 41"/>
            <p:cNvSpPr txBox="1">
              <a:spLocks noChangeArrowheads="1"/>
            </p:cNvSpPr>
            <p:nvPr/>
          </p:nvSpPr>
          <p:spPr bwMode="auto">
            <a:xfrm>
              <a:off x="2465" y="3312"/>
              <a:ext cx="210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600" baseline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182" name="Text Box 42"/>
            <p:cNvSpPr txBox="1">
              <a:spLocks noChangeArrowheads="1"/>
            </p:cNvSpPr>
            <p:nvPr/>
          </p:nvSpPr>
          <p:spPr bwMode="auto">
            <a:xfrm>
              <a:off x="2412" y="355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aseline="0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5183" name="Line 43"/>
            <p:cNvSpPr>
              <a:spLocks noChangeShapeType="1"/>
            </p:cNvSpPr>
            <p:nvPr/>
          </p:nvSpPr>
          <p:spPr bwMode="auto">
            <a:xfrm>
              <a:off x="2496" y="35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aseline="30000">
                <a:solidFill>
                  <a:srgbClr val="000000"/>
                </a:solidFill>
              </a:endParaRPr>
            </a:p>
          </p:txBody>
        </p:sp>
      </p:grpSp>
      <p:grpSp>
        <p:nvGrpSpPr>
          <p:cNvPr id="5151" name="Group 44"/>
          <p:cNvGrpSpPr>
            <a:grpSpLocks/>
          </p:cNvGrpSpPr>
          <p:nvPr/>
        </p:nvGrpSpPr>
        <p:grpSpPr bwMode="auto">
          <a:xfrm>
            <a:off x="7848600" y="2362200"/>
            <a:ext cx="685800" cy="838200"/>
            <a:chOff x="2412" y="3312"/>
            <a:chExt cx="336" cy="528"/>
          </a:xfrm>
        </p:grpSpPr>
        <p:sp>
          <p:nvSpPr>
            <p:cNvPr id="5178" name="Text Box 45"/>
            <p:cNvSpPr txBox="1">
              <a:spLocks noChangeArrowheads="1"/>
            </p:cNvSpPr>
            <p:nvPr/>
          </p:nvSpPr>
          <p:spPr bwMode="auto">
            <a:xfrm>
              <a:off x="2465" y="3312"/>
              <a:ext cx="210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600" baseline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179" name="Text Box 46"/>
            <p:cNvSpPr txBox="1">
              <a:spLocks noChangeArrowheads="1"/>
            </p:cNvSpPr>
            <p:nvPr/>
          </p:nvSpPr>
          <p:spPr bwMode="auto">
            <a:xfrm>
              <a:off x="2412" y="355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aseline="0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5180" name="Line 47"/>
            <p:cNvSpPr>
              <a:spLocks noChangeShapeType="1"/>
            </p:cNvSpPr>
            <p:nvPr/>
          </p:nvSpPr>
          <p:spPr bwMode="auto">
            <a:xfrm>
              <a:off x="2496" y="35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aseline="30000">
                <a:solidFill>
                  <a:srgbClr val="000000"/>
                </a:solidFill>
              </a:endParaRPr>
            </a:p>
          </p:txBody>
        </p:sp>
      </p:grpSp>
      <p:grpSp>
        <p:nvGrpSpPr>
          <p:cNvPr id="5152" name="Group 48"/>
          <p:cNvGrpSpPr>
            <a:grpSpLocks/>
          </p:cNvGrpSpPr>
          <p:nvPr/>
        </p:nvGrpSpPr>
        <p:grpSpPr bwMode="auto">
          <a:xfrm>
            <a:off x="3962400" y="2971800"/>
            <a:ext cx="685800" cy="828675"/>
            <a:chOff x="2412" y="3312"/>
            <a:chExt cx="336" cy="537"/>
          </a:xfrm>
        </p:grpSpPr>
        <p:sp>
          <p:nvSpPr>
            <p:cNvPr id="5175" name="Text Box 49"/>
            <p:cNvSpPr txBox="1">
              <a:spLocks noChangeArrowheads="1"/>
            </p:cNvSpPr>
            <p:nvPr/>
          </p:nvSpPr>
          <p:spPr bwMode="auto">
            <a:xfrm>
              <a:off x="2465" y="3312"/>
              <a:ext cx="210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600" baseline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176" name="Text Box 50"/>
            <p:cNvSpPr txBox="1">
              <a:spLocks noChangeArrowheads="1"/>
            </p:cNvSpPr>
            <p:nvPr/>
          </p:nvSpPr>
          <p:spPr bwMode="auto">
            <a:xfrm>
              <a:off x="2412" y="3553"/>
              <a:ext cx="336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aseline="0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5177" name="Line 51"/>
            <p:cNvSpPr>
              <a:spLocks noChangeShapeType="1"/>
            </p:cNvSpPr>
            <p:nvPr/>
          </p:nvSpPr>
          <p:spPr bwMode="auto">
            <a:xfrm>
              <a:off x="2496" y="35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aseline="30000">
                <a:solidFill>
                  <a:srgbClr val="000000"/>
                </a:solidFill>
              </a:endParaRPr>
            </a:p>
          </p:txBody>
        </p:sp>
      </p:grpSp>
      <p:grpSp>
        <p:nvGrpSpPr>
          <p:cNvPr id="5153" name="Group 52"/>
          <p:cNvGrpSpPr>
            <a:grpSpLocks/>
          </p:cNvGrpSpPr>
          <p:nvPr/>
        </p:nvGrpSpPr>
        <p:grpSpPr bwMode="auto">
          <a:xfrm>
            <a:off x="5257800" y="2895600"/>
            <a:ext cx="685800" cy="838200"/>
            <a:chOff x="2412" y="3312"/>
            <a:chExt cx="336" cy="528"/>
          </a:xfrm>
        </p:grpSpPr>
        <p:sp>
          <p:nvSpPr>
            <p:cNvPr id="5172" name="Text Box 53"/>
            <p:cNvSpPr txBox="1">
              <a:spLocks noChangeArrowheads="1"/>
            </p:cNvSpPr>
            <p:nvPr/>
          </p:nvSpPr>
          <p:spPr bwMode="auto">
            <a:xfrm>
              <a:off x="2465" y="3312"/>
              <a:ext cx="210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600" baseline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173" name="Text Box 54"/>
            <p:cNvSpPr txBox="1">
              <a:spLocks noChangeArrowheads="1"/>
            </p:cNvSpPr>
            <p:nvPr/>
          </p:nvSpPr>
          <p:spPr bwMode="auto">
            <a:xfrm>
              <a:off x="2412" y="355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aseline="0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5174" name="Line 55"/>
            <p:cNvSpPr>
              <a:spLocks noChangeShapeType="1"/>
            </p:cNvSpPr>
            <p:nvPr/>
          </p:nvSpPr>
          <p:spPr bwMode="auto">
            <a:xfrm>
              <a:off x="2496" y="35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aseline="30000">
                <a:solidFill>
                  <a:srgbClr val="000000"/>
                </a:solidFill>
              </a:endParaRPr>
            </a:p>
          </p:txBody>
        </p:sp>
      </p:grpSp>
      <p:grpSp>
        <p:nvGrpSpPr>
          <p:cNvPr id="5154" name="Group 56"/>
          <p:cNvGrpSpPr>
            <a:grpSpLocks/>
          </p:cNvGrpSpPr>
          <p:nvPr/>
        </p:nvGrpSpPr>
        <p:grpSpPr bwMode="auto">
          <a:xfrm>
            <a:off x="6400800" y="2895600"/>
            <a:ext cx="685800" cy="838200"/>
            <a:chOff x="2412" y="3312"/>
            <a:chExt cx="336" cy="528"/>
          </a:xfrm>
        </p:grpSpPr>
        <p:sp>
          <p:nvSpPr>
            <p:cNvPr id="5169" name="Text Box 57"/>
            <p:cNvSpPr txBox="1">
              <a:spLocks noChangeArrowheads="1"/>
            </p:cNvSpPr>
            <p:nvPr/>
          </p:nvSpPr>
          <p:spPr bwMode="auto">
            <a:xfrm>
              <a:off x="2465" y="3312"/>
              <a:ext cx="210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600" baseline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5170" name="Text Box 58"/>
            <p:cNvSpPr txBox="1">
              <a:spLocks noChangeArrowheads="1"/>
            </p:cNvSpPr>
            <p:nvPr/>
          </p:nvSpPr>
          <p:spPr bwMode="auto">
            <a:xfrm>
              <a:off x="2412" y="3552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aseline="30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baseline="30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baseline="30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aseline="30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aseline="0">
                  <a:solidFill>
                    <a:srgbClr val="00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5171" name="Line 59"/>
            <p:cNvSpPr>
              <a:spLocks noChangeShapeType="1"/>
            </p:cNvSpPr>
            <p:nvPr/>
          </p:nvSpPr>
          <p:spPr bwMode="auto">
            <a:xfrm>
              <a:off x="2496" y="35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aseline="30000">
                <a:solidFill>
                  <a:srgbClr val="000000"/>
                </a:solidFill>
              </a:endParaRPr>
            </a:p>
          </p:txBody>
        </p:sp>
      </p:grpSp>
      <p:sp>
        <p:nvSpPr>
          <p:cNvPr id="5155" name="Text Box 60"/>
          <p:cNvSpPr txBox="1">
            <a:spLocks noChangeArrowheads="1"/>
          </p:cNvSpPr>
          <p:nvPr/>
        </p:nvSpPr>
        <p:spPr bwMode="auto">
          <a:xfrm>
            <a:off x="152400" y="2209800"/>
            <a:ext cx="1219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000" baseline="0" dirty="0">
                <a:solidFill>
                  <a:srgbClr val="000000"/>
                </a:solidFill>
                <a:latin typeface="Times New Roman" pitchFamily="18" charset="0"/>
              </a:rPr>
              <a:t>1km</a:t>
            </a:r>
            <a:r>
              <a:rPr lang="en-US" altLang="en-US" sz="2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 dirty="0">
                <a:solidFill>
                  <a:srgbClr val="000000"/>
                </a:solidFill>
                <a:latin typeface="Times New Roman" pitchFamily="18" charset="0"/>
              </a:rPr>
              <a:t>=100hm</a:t>
            </a:r>
            <a:r>
              <a:rPr lang="en-US" altLang="en-US" sz="2000" dirty="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56" name="Text Box 61"/>
          <p:cNvSpPr txBox="1">
            <a:spLocks noChangeArrowheads="1"/>
          </p:cNvSpPr>
          <p:nvPr/>
        </p:nvSpPr>
        <p:spPr bwMode="auto">
          <a:xfrm>
            <a:off x="1371600" y="2057400"/>
            <a:ext cx="13716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1hm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100dam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    km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57" name="Text Box 62"/>
          <p:cNvSpPr txBox="1">
            <a:spLocks noChangeArrowheads="1"/>
          </p:cNvSpPr>
          <p:nvPr/>
        </p:nvSpPr>
        <p:spPr bwMode="auto">
          <a:xfrm>
            <a:off x="2667000" y="2057400"/>
            <a:ext cx="12954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1dam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100m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     hm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58" name="Text Box 63"/>
          <p:cNvSpPr txBox="1">
            <a:spLocks noChangeArrowheads="1"/>
          </p:cNvSpPr>
          <p:nvPr/>
        </p:nvSpPr>
        <p:spPr bwMode="auto">
          <a:xfrm>
            <a:off x="5124450" y="2057400"/>
            <a:ext cx="12954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1dm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=100cm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     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59" name="Text Box 64"/>
          <p:cNvSpPr txBox="1">
            <a:spLocks noChangeArrowheads="1"/>
          </p:cNvSpPr>
          <p:nvPr/>
        </p:nvSpPr>
        <p:spPr bwMode="auto">
          <a:xfrm>
            <a:off x="7696200" y="2057400"/>
            <a:ext cx="12954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1mm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      cm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60" name="Text Box 65"/>
          <p:cNvSpPr txBox="1">
            <a:spLocks noChangeArrowheads="1"/>
          </p:cNvSpPr>
          <p:nvPr/>
        </p:nvSpPr>
        <p:spPr bwMode="auto">
          <a:xfrm>
            <a:off x="6248400" y="2057400"/>
            <a:ext cx="12954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1cm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=100mm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      dm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3858" name="Text Box 66"/>
          <p:cNvSpPr txBox="1">
            <a:spLocks noChangeArrowheads="1"/>
          </p:cNvSpPr>
          <p:nvPr/>
        </p:nvSpPr>
        <p:spPr bwMode="auto">
          <a:xfrm>
            <a:off x="762000" y="5410200"/>
            <a:ext cx="7272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Hãy so sánh hai đơn vị đo diện tích liền nhau?</a:t>
            </a:r>
          </a:p>
        </p:txBody>
      </p:sp>
      <p:sp>
        <p:nvSpPr>
          <p:cNvPr id="33859" name="Text Box 67"/>
          <p:cNvSpPr txBox="1">
            <a:spLocks noChangeArrowheads="1"/>
          </p:cNvSpPr>
          <p:nvPr/>
        </p:nvSpPr>
        <p:spPr bwMode="auto">
          <a:xfrm>
            <a:off x="304800" y="5257800"/>
            <a:ext cx="8458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baseline="0">
                <a:solidFill>
                  <a:srgbClr val="FF0000"/>
                </a:solidFill>
                <a:latin typeface="Times New Roman" pitchFamily="18" charset="0"/>
              </a:rPr>
              <a:t>   </a:t>
            </a:r>
            <a:r>
              <a:rPr lang="en-US" altLang="en-US" sz="2400" b="1" i="1" u="sng" baseline="0">
                <a:solidFill>
                  <a:srgbClr val="FF0000"/>
                </a:solidFill>
                <a:latin typeface="Times New Roman" pitchFamily="18" charset="0"/>
              </a:rPr>
              <a:t>Nhận xét:</a:t>
            </a:r>
            <a:r>
              <a:rPr lang="en-US" altLang="en-US" sz="2400" b="1" i="1" baseline="0">
                <a:solidFill>
                  <a:srgbClr val="FF0000"/>
                </a:solidFill>
                <a:latin typeface="Times New Roman" pitchFamily="18" charset="0"/>
              </a:rPr>
              <a:t> Hai đơn vị đo diện tích liền nhau: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400" b="1" i="1" baseline="0">
                <a:solidFill>
                  <a:srgbClr val="FF0000"/>
                </a:solidFill>
                <a:latin typeface="Times New Roman" pitchFamily="18" charset="0"/>
              </a:rPr>
              <a:t>Đơn vị lớn gấp 100 lần đơn vị bé.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baseline="0">
                <a:solidFill>
                  <a:srgbClr val="FF0000"/>
                </a:solidFill>
                <a:latin typeface="Times New Roman" pitchFamily="18" charset="0"/>
              </a:rPr>
              <a:t>- Đơn vị bé bằng 	đơn vị lớn.</a:t>
            </a:r>
          </a:p>
        </p:txBody>
      </p:sp>
      <p:sp>
        <p:nvSpPr>
          <p:cNvPr id="5163" name="Text Box 69"/>
          <p:cNvSpPr txBox="1">
            <a:spLocks noChangeArrowheads="1"/>
          </p:cNvSpPr>
          <p:nvPr/>
        </p:nvSpPr>
        <p:spPr bwMode="auto">
          <a:xfrm>
            <a:off x="3810000" y="2101850"/>
            <a:ext cx="12954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aseline="0">
                <a:solidFill>
                  <a:srgbClr val="000000"/>
                </a:solidFill>
                <a:latin typeface="Times New Roman" pitchFamily="18" charset="0"/>
              </a:rPr>
              <a:t>    </a:t>
            </a: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1m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=100dm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aseline="0">
                <a:solidFill>
                  <a:srgbClr val="000000"/>
                </a:solidFill>
                <a:latin typeface="Times New Roman" pitchFamily="18" charset="0"/>
              </a:rPr>
              <a:t>=       dam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64" name="Text Box 71"/>
          <p:cNvSpPr txBox="1">
            <a:spLocks noChangeArrowheads="1"/>
          </p:cNvSpPr>
          <p:nvPr/>
        </p:nvSpPr>
        <p:spPr bwMode="auto">
          <a:xfrm>
            <a:off x="152400" y="304800"/>
            <a:ext cx="175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altLang="en-US" sz="3200" b="1" u="sng" baseline="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65" name="Text Box 72"/>
          <p:cNvSpPr txBox="1">
            <a:spLocks noChangeArrowheads="1"/>
          </p:cNvSpPr>
          <p:nvPr/>
        </p:nvSpPr>
        <p:spPr bwMode="auto">
          <a:xfrm>
            <a:off x="1295400" y="395288"/>
            <a:ext cx="563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baseline="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865" name="Text Box 73"/>
          <p:cNvSpPr txBox="1">
            <a:spLocks noChangeArrowheads="1"/>
          </p:cNvSpPr>
          <p:nvPr/>
        </p:nvSpPr>
        <p:spPr bwMode="auto">
          <a:xfrm>
            <a:off x="228600" y="4038600"/>
            <a:ext cx="8486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baseline="0">
                <a:solidFill>
                  <a:srgbClr val="000000"/>
                </a:solidFill>
                <a:latin typeface="Times New Roman" pitchFamily="18" charset="0"/>
              </a:rPr>
              <a:t>*Chú ý: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baseline="0">
                <a:solidFill>
                  <a:srgbClr val="000000"/>
                </a:solidFill>
                <a:latin typeface="Times New Roman" pitchFamily="18" charset="0"/>
              </a:rPr>
              <a:t>Khi đo diện tích ruộng đất người ta còn dùng đơn vị héc–ta (ha)</a:t>
            </a:r>
          </a:p>
        </p:txBody>
      </p:sp>
      <p:sp>
        <p:nvSpPr>
          <p:cNvPr id="33866" name="Text Box 74"/>
          <p:cNvSpPr txBox="1">
            <a:spLocks noChangeArrowheads="1"/>
          </p:cNvSpPr>
          <p:nvPr/>
        </p:nvSpPr>
        <p:spPr bwMode="auto">
          <a:xfrm>
            <a:off x="2819400" y="4876800"/>
            <a:ext cx="2406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baseline="0">
                <a:solidFill>
                  <a:srgbClr val="FF0000"/>
                </a:solidFill>
                <a:latin typeface="Times New Roman" pitchFamily="18" charset="0"/>
              </a:rPr>
              <a:t>1 ha =     …     m</a:t>
            </a: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3867" name="Text Box 75"/>
          <p:cNvSpPr txBox="1">
            <a:spLocks noChangeArrowheads="1"/>
          </p:cNvSpPr>
          <p:nvPr/>
        </p:nvSpPr>
        <p:spPr bwMode="auto">
          <a:xfrm>
            <a:off x="3810000" y="4876800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baseline="0">
                <a:solidFill>
                  <a:srgbClr val="FF0000"/>
                </a:solidFill>
                <a:latin typeface="Times New Roman" pitchFamily="18" charset="0"/>
              </a:rPr>
              <a:t>10000</a:t>
            </a:r>
          </a:p>
        </p:txBody>
      </p:sp>
    </p:spTree>
    <p:extLst>
      <p:ext uri="{BB962C8B-B14F-4D97-AF65-F5344CB8AC3E}">
        <p14:creationId xmlns:p14="http://schemas.microsoft.com/office/powerpoint/2010/main" val="317180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3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3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58" grpId="0"/>
      <p:bldP spid="33858" grpId="1"/>
      <p:bldP spid="33859" grpId="0"/>
      <p:bldP spid="33865" grpId="0"/>
      <p:bldP spid="33866" grpId="0"/>
      <p:bldP spid="338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175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altLang="en-US" sz="3200" b="1" u="sng" baseline="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295400" y="395288"/>
            <a:ext cx="563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baseline="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896938" y="990600"/>
            <a:ext cx="7294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a. 1m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=  …  dm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 =   …    cm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 =    …        mm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1252538" y="1536700"/>
            <a:ext cx="2603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1ha =  …       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endParaRPr lang="en-US" altLang="en-US" sz="2800" b="1" baseline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1049338" y="2057400"/>
            <a:ext cx="4756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1km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=  …    ha =       …      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endParaRPr lang="en-US" altLang="en-US" sz="2800" b="1" baseline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914400" y="2681288"/>
            <a:ext cx="3130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b. 1m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=  …    dam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endParaRPr lang="en-US" altLang="en-US" sz="2800" b="1" baseline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1279525" y="3810000"/>
            <a:ext cx="31099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1m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=    …        km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endParaRPr lang="en-US" altLang="en-US" sz="2800" b="1" baseline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6153" name="Text Box 11"/>
          <p:cNvSpPr txBox="1">
            <a:spLocks noChangeArrowheads="1"/>
          </p:cNvSpPr>
          <p:nvPr/>
        </p:nvSpPr>
        <p:spPr bwMode="auto">
          <a:xfrm>
            <a:off x="1309688" y="3276600"/>
            <a:ext cx="46672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1m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=  …       hm</a:t>
            </a:r>
            <a:r>
              <a:rPr lang="en-US" altLang="en-US" sz="2800" b="1">
                <a:solidFill>
                  <a:srgbClr val="800000"/>
                </a:solidFill>
                <a:latin typeface="Times New Roman" pitchFamily="18" charset="0"/>
              </a:rPr>
              <a:t>2</a:t>
            </a:r>
            <a:r>
              <a:rPr lang="en-US" altLang="en-US" sz="2800" b="1" baseline="0">
                <a:solidFill>
                  <a:srgbClr val="800000"/>
                </a:solidFill>
                <a:latin typeface="Times New Roman" pitchFamily="18" charset="0"/>
              </a:rPr>
              <a:t> =    …     ha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2209800" y="990600"/>
            <a:ext cx="717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100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3886200" y="1004888"/>
            <a:ext cx="1073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10000</a:t>
            </a:r>
          </a:p>
        </p:txBody>
      </p:sp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5867400" y="990600"/>
            <a:ext cx="1428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1000000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2286000" y="1524000"/>
            <a:ext cx="1073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10000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2286000" y="2044700"/>
            <a:ext cx="717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100</a:t>
            </a:r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3810000" y="2057400"/>
            <a:ext cx="1428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1000000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2286000" y="2667000"/>
            <a:ext cx="806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0,01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2286000" y="3276600"/>
            <a:ext cx="1162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0,0001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4343400" y="3276600"/>
            <a:ext cx="1162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0,0001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2209800" y="3810000"/>
            <a:ext cx="1517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Times New Roman" pitchFamily="18" charset="0"/>
              </a:rPr>
              <a:t>0,000001</a:t>
            </a:r>
          </a:p>
        </p:txBody>
      </p:sp>
    </p:spTree>
    <p:extLst>
      <p:ext uri="{BB962C8B-B14F-4D97-AF65-F5344CB8AC3E}">
        <p14:creationId xmlns:p14="http://schemas.microsoft.com/office/powerpoint/2010/main" val="243937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3688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8" grpId="0"/>
      <p:bldP spid="36879" grpId="0"/>
      <p:bldP spid="36880" grpId="0"/>
      <p:bldP spid="36881" grpId="0"/>
      <p:bldP spid="36882" grpId="0"/>
      <p:bldP spid="36883" grpId="0"/>
      <p:bldP spid="36884" grpId="0"/>
      <p:bldP spid="36885" grpId="0"/>
      <p:bldP spid="36886" grpId="0"/>
      <p:bldP spid="3688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175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endParaRPr lang="en-US" altLang="en-US" sz="3200" b="1" u="sng" baseline="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52400" y="990600"/>
            <a:ext cx="868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baseline="0" dirty="0" err="1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héc</a:t>
            </a:r>
            <a:r>
              <a:rPr lang="en-US" altLang="en-US" sz="2800" b="1" baseline="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-ta</a:t>
            </a:r>
            <a:endParaRPr lang="en-US" altLang="en-US" sz="2800" b="1" baseline="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CC"/>
                </a:solidFill>
                <a:latin typeface=".VnTime" pitchFamily="34" charset="0"/>
              </a:rPr>
              <a:t>a. 65000 m</a:t>
            </a:r>
            <a:r>
              <a:rPr lang="en-US" altLang="en-US" sz="2800" b="1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 b="1" baseline="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533400" y="21336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CC"/>
                </a:solidFill>
                <a:latin typeface=".VnTime" pitchFamily="34" charset="0"/>
              </a:rPr>
              <a:t>846 000 m</a:t>
            </a:r>
            <a:r>
              <a:rPr lang="en-US" altLang="en-US" sz="2800" b="1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 b="1" baseline="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914400" y="26670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CC"/>
                </a:solidFill>
                <a:latin typeface=".VnTime" pitchFamily="34" charset="0"/>
              </a:rPr>
              <a:t>5 000 m</a:t>
            </a:r>
            <a:r>
              <a:rPr lang="en-US" altLang="en-US" sz="2800" b="1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 b="1" baseline="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7175" name="Text Box 10"/>
          <p:cNvSpPr txBox="1">
            <a:spLocks noChangeArrowheads="1"/>
          </p:cNvSpPr>
          <p:nvPr/>
        </p:nvSpPr>
        <p:spPr bwMode="auto">
          <a:xfrm>
            <a:off x="4953000" y="16764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CC"/>
                </a:solidFill>
                <a:latin typeface=".VnTime" pitchFamily="34" charset="0"/>
              </a:rPr>
              <a:t>b. 6 km</a:t>
            </a:r>
            <a:r>
              <a:rPr lang="en-US" altLang="en-US" sz="2800" b="1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 b="1" baseline="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7176" name="Text Box 11"/>
          <p:cNvSpPr txBox="1">
            <a:spLocks noChangeArrowheads="1"/>
          </p:cNvSpPr>
          <p:nvPr/>
        </p:nvSpPr>
        <p:spPr bwMode="auto">
          <a:xfrm>
            <a:off x="5105400" y="22098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CC"/>
                </a:solidFill>
                <a:latin typeface=".VnTime" pitchFamily="34" charset="0"/>
              </a:rPr>
              <a:t>9,2 km</a:t>
            </a:r>
            <a:r>
              <a:rPr lang="en-US" altLang="en-US" sz="2800" b="1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 b="1" baseline="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7177" name="Text Box 12"/>
          <p:cNvSpPr txBox="1">
            <a:spLocks noChangeArrowheads="1"/>
          </p:cNvSpPr>
          <p:nvPr/>
        </p:nvSpPr>
        <p:spPr bwMode="auto">
          <a:xfrm>
            <a:off x="5105400" y="2743200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0000CC"/>
                </a:solidFill>
                <a:latin typeface=".VnTime" pitchFamily="34" charset="0"/>
              </a:rPr>
              <a:t>0,3 km</a:t>
            </a:r>
            <a:r>
              <a:rPr lang="en-US" altLang="en-US" sz="2800" b="1">
                <a:solidFill>
                  <a:srgbClr val="0000CC"/>
                </a:solidFill>
                <a:latin typeface=".VnTime" pitchFamily="34" charset="0"/>
              </a:rPr>
              <a:t>2</a:t>
            </a:r>
            <a:endParaRPr lang="en-US" altLang="en-US" sz="2800" b="1" baseline="0">
              <a:solidFill>
                <a:srgbClr val="0000CC"/>
              </a:solidFill>
              <a:latin typeface=".VnTime" pitchFamily="34" charset="0"/>
            </a:endParaRP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2608118" y="1614271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>
                <a:solidFill>
                  <a:srgbClr val="FF0000"/>
                </a:solidFill>
                <a:latin typeface=".VnTime" pitchFamily="34" charset="0"/>
              </a:rPr>
              <a:t>= 6,5 ha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2608118" y="21336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>
                <a:solidFill>
                  <a:srgbClr val="FF0000"/>
                </a:solidFill>
                <a:latin typeface=".VnTime" pitchFamily="34" charset="0"/>
              </a:rPr>
              <a:t>= 84,6 ha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2576945" y="2667000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>
                <a:solidFill>
                  <a:srgbClr val="FF0000"/>
                </a:solidFill>
                <a:latin typeface=".VnTime" pitchFamily="34" charset="0"/>
              </a:rPr>
              <a:t>= 0,5 ha</a:t>
            </a:r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6400800" y="1690688"/>
            <a:ext cx="18114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>
                <a:solidFill>
                  <a:srgbClr val="FF0000"/>
                </a:solidFill>
                <a:latin typeface=".VnTime" pitchFamily="34" charset="0"/>
              </a:rPr>
              <a:t>= </a:t>
            </a:r>
            <a:r>
              <a:rPr lang="en-US" altLang="en-US" sz="2800" b="1" baseline="0" dirty="0" smtClean="0">
                <a:solidFill>
                  <a:srgbClr val="FF0000"/>
                </a:solidFill>
                <a:latin typeface=".VnTime" pitchFamily="34" charset="0"/>
              </a:rPr>
              <a:t>600 ha</a:t>
            </a:r>
            <a:endParaRPr lang="en-US" altLang="en-US" sz="2800" b="1" baseline="0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6819900" y="22240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 dirty="0">
                <a:solidFill>
                  <a:srgbClr val="FF0000"/>
                </a:solidFill>
                <a:latin typeface=".VnTime" pitchFamily="34" charset="0"/>
              </a:rPr>
              <a:t>= 920 ha</a:t>
            </a: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6400800" y="2757488"/>
            <a:ext cx="152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baseline="0">
                <a:solidFill>
                  <a:srgbClr val="FF0000"/>
                </a:solidFill>
                <a:latin typeface=".VnTime" pitchFamily="34" charset="0"/>
              </a:rPr>
              <a:t>= 30 ha</a:t>
            </a:r>
          </a:p>
        </p:txBody>
      </p:sp>
    </p:spTree>
    <p:extLst>
      <p:ext uri="{BB962C8B-B14F-4D97-AF65-F5344CB8AC3E}">
        <p14:creationId xmlns:p14="http://schemas.microsoft.com/office/powerpoint/2010/main" val="77872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1" grpId="0"/>
      <p:bldP spid="37902" grpId="0"/>
      <p:bldP spid="37903" grpId="0"/>
      <p:bldP spid="37904" grpId="0"/>
      <p:bldP spid="37905" grpId="0"/>
      <p:bldP spid="3790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328</Words>
  <Application>Microsoft Office PowerPoint</Application>
  <PresentationFormat>On-screen Show (4:3)</PresentationFormat>
  <Paragraphs>113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.VnTime</vt:lpstr>
      <vt:lpstr>Arial</vt:lpstr>
      <vt:lpstr>Palatino Linotype</vt:lpstr>
      <vt:lpstr>Times New Roman</vt:lpstr>
      <vt:lpstr>Default Design</vt:lpstr>
      <vt:lpstr>Clip</vt:lpstr>
      <vt:lpstr>PowerPoint Presentation</vt:lpstr>
      <vt:lpstr>Ôn tập về đo diện tích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4</cp:revision>
  <dcterms:created xsi:type="dcterms:W3CDTF">2022-02-05T01:51:36Z</dcterms:created>
  <dcterms:modified xsi:type="dcterms:W3CDTF">2022-03-10T00:41:03Z</dcterms:modified>
</cp:coreProperties>
</file>