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305" r:id="rId3"/>
    <p:sldId id="256" r:id="rId4"/>
    <p:sldId id="308" r:id="rId5"/>
    <p:sldId id="296" r:id="rId6"/>
    <p:sldId id="262" r:id="rId7"/>
    <p:sldId id="297" r:id="rId8"/>
    <p:sldId id="258" r:id="rId9"/>
    <p:sldId id="294" r:id="rId10"/>
    <p:sldId id="298" r:id="rId11"/>
    <p:sldId id="272" r:id="rId12"/>
    <p:sldId id="306" r:id="rId13"/>
    <p:sldId id="299" r:id="rId14"/>
    <p:sldId id="302" r:id="rId15"/>
    <p:sldId id="290" r:id="rId16"/>
    <p:sldId id="288" r:id="rId17"/>
    <p:sldId id="291" r:id="rId18"/>
    <p:sldId id="300" r:id="rId19"/>
    <p:sldId id="301" r:id="rId20"/>
    <p:sldId id="307" r:id="rId21"/>
    <p:sldId id="274" r:id="rId22"/>
    <p:sldId id="286" r:id="rId23"/>
    <p:sldId id="303" r:id="rId24"/>
    <p:sldId id="304" r:id="rId25"/>
    <p:sldId id="287" r:id="rId26"/>
    <p:sldId id="285" r:id="rId27"/>
    <p:sldId id="293" r:id="rId28"/>
    <p:sldId id="260" r:id="rId29"/>
    <p:sldId id="265" r:id="rId30"/>
    <p:sldId id="269" r:id="rId31"/>
    <p:sldId id="270" r:id="rId32"/>
    <p:sldId id="275" r:id="rId33"/>
    <p:sldId id="279" r:id="rId34"/>
    <p:sldId id="281" r:id="rId35"/>
    <p:sldId id="273" r:id="rId36"/>
    <p:sldId id="295" r:id="rId37"/>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728" autoAdjust="0"/>
  </p:normalViewPr>
  <p:slideViewPr>
    <p:cSldViewPr>
      <p:cViewPr varScale="1">
        <p:scale>
          <a:sx n="70" d="100"/>
          <a:sy n="70" d="100"/>
        </p:scale>
        <p:origin x="-82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141CE4-35F0-4F6C-A32B-0CB8BE1BAF71}" type="datetimeFigureOut">
              <a:rPr lang="vi-VN" smtClean="0"/>
              <a:pPr/>
              <a:t>02/01/2021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9ED0EB-6432-4CBC-9CB2-B1CAF16E89E9}" type="slidenum">
              <a:rPr lang="vi-VN" smtClean="0"/>
              <a:pPr/>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a:p>
        </p:txBody>
      </p:sp>
      <p:sp>
        <p:nvSpPr>
          <p:cNvPr id="4" name="Slide Number Placeholder 3"/>
          <p:cNvSpPr>
            <a:spLocks noGrp="1"/>
          </p:cNvSpPr>
          <p:nvPr>
            <p:ph type="sldNum" sz="quarter" idx="10"/>
          </p:nvPr>
        </p:nvSpPr>
        <p:spPr/>
        <p:txBody>
          <a:bodyPr/>
          <a:lstStyle/>
          <a:p>
            <a:fld id="{C09ED0EB-6432-4CBC-9CB2-B1CAF16E89E9}" type="slidenum">
              <a:rPr lang="vi-VN" smtClean="0"/>
              <a:pPr/>
              <a:t>4</a:t>
            </a:fld>
            <a:endParaRPr 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C09ED0EB-6432-4CBC-9CB2-B1CAF16E89E9}" type="slidenum">
              <a:rPr lang="vi-VN" smtClean="0"/>
              <a:pPr/>
              <a:t>9</a:t>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465638CC-9F80-44C8-804A-45E0C3E7A1FE}" type="datetimeFigureOut">
              <a:rPr lang="vi-VN" smtClean="0"/>
              <a:pPr/>
              <a:t>02/01/2021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88E2BD1-B7D4-4304-89A4-280C1665F163}"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65638CC-9F80-44C8-804A-45E0C3E7A1FE}" type="datetimeFigureOut">
              <a:rPr lang="vi-VN" smtClean="0"/>
              <a:pPr/>
              <a:t>02/01/2021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88E2BD1-B7D4-4304-89A4-280C1665F163}"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65638CC-9F80-44C8-804A-45E0C3E7A1FE}" type="datetimeFigureOut">
              <a:rPr lang="vi-VN" smtClean="0"/>
              <a:pPr/>
              <a:t>02/01/2021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88E2BD1-B7D4-4304-89A4-280C1665F163}" type="slidenum">
              <a:rPr lang="vi-VN" smtClean="0"/>
              <a:pPr/>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BBDE40FA-A25A-496C-94C1-23915E53A4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65638CC-9F80-44C8-804A-45E0C3E7A1FE}" type="datetimeFigureOut">
              <a:rPr lang="vi-VN" smtClean="0"/>
              <a:pPr/>
              <a:t>02/01/2021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88E2BD1-B7D4-4304-89A4-280C1665F163}"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5638CC-9F80-44C8-804A-45E0C3E7A1FE}" type="datetimeFigureOut">
              <a:rPr lang="vi-VN" smtClean="0"/>
              <a:pPr/>
              <a:t>02/01/2021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88E2BD1-B7D4-4304-89A4-280C1665F163}"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465638CC-9F80-44C8-804A-45E0C3E7A1FE}" type="datetimeFigureOut">
              <a:rPr lang="vi-VN" smtClean="0"/>
              <a:pPr/>
              <a:t>02/01/2021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88E2BD1-B7D4-4304-89A4-280C1665F163}"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465638CC-9F80-44C8-804A-45E0C3E7A1FE}" type="datetimeFigureOut">
              <a:rPr lang="vi-VN" smtClean="0"/>
              <a:pPr/>
              <a:t>02/01/2021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188E2BD1-B7D4-4304-89A4-280C1665F163}"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465638CC-9F80-44C8-804A-45E0C3E7A1FE}" type="datetimeFigureOut">
              <a:rPr lang="vi-VN" smtClean="0"/>
              <a:pPr/>
              <a:t>02/01/2021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188E2BD1-B7D4-4304-89A4-280C1665F163}"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638CC-9F80-44C8-804A-45E0C3E7A1FE}" type="datetimeFigureOut">
              <a:rPr lang="vi-VN" smtClean="0"/>
              <a:pPr/>
              <a:t>02/01/2021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188E2BD1-B7D4-4304-89A4-280C1665F163}"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5638CC-9F80-44C8-804A-45E0C3E7A1FE}" type="datetimeFigureOut">
              <a:rPr lang="vi-VN" smtClean="0"/>
              <a:pPr/>
              <a:t>02/01/2021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88E2BD1-B7D4-4304-89A4-280C1665F163}"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5638CC-9F80-44C8-804A-45E0C3E7A1FE}" type="datetimeFigureOut">
              <a:rPr lang="vi-VN" smtClean="0"/>
              <a:pPr/>
              <a:t>02/01/2021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88E2BD1-B7D4-4304-89A4-280C1665F163}"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638CC-9F80-44C8-804A-45E0C3E7A1FE}" type="datetimeFigureOut">
              <a:rPr lang="vi-VN" smtClean="0"/>
              <a:pPr/>
              <a:t>02/01/2021</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E2BD1-B7D4-4304-89A4-280C1665F163}"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jpeg"/></Relationships>
</file>

<file path=ppt/slides/_rels/slide3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 Id="rId9" Type="http://schemas.openxmlformats.org/officeDocument/2006/relationships/image" Target="../media/image77.jpeg"/></Relationships>
</file>

<file path=ppt/slides/_rels/slide3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80.jpeg"/></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descr="EARTH"/>
          <p:cNvPicPr>
            <a:picLocks noChangeAspect="1" noChangeArrowheads="1" noCrop="1"/>
          </p:cNvPicPr>
          <p:nvPr/>
        </p:nvPicPr>
        <p:blipFill>
          <a:blip r:embed="rId2">
            <a:lum contrast="-6000"/>
          </a:blip>
          <a:srcRect/>
          <a:stretch>
            <a:fillRect/>
          </a:stretch>
        </p:blipFill>
        <p:spPr bwMode="auto">
          <a:xfrm>
            <a:off x="2895600" y="1752600"/>
            <a:ext cx="3657600" cy="3429000"/>
          </a:xfrm>
          <a:prstGeom prst="rect">
            <a:avLst/>
          </a:prstGeom>
          <a:noFill/>
        </p:spPr>
      </p:pic>
      <p:pic>
        <p:nvPicPr>
          <p:cNvPr id="40964" name="Picture 4" descr="POINSET2"/>
          <p:cNvPicPr>
            <a:picLocks noChangeAspect="1" noChangeArrowheads="1"/>
          </p:cNvPicPr>
          <p:nvPr/>
        </p:nvPicPr>
        <p:blipFill>
          <a:blip r:embed="rId3"/>
          <a:srcRect/>
          <a:stretch>
            <a:fillRect/>
          </a:stretch>
        </p:blipFill>
        <p:spPr bwMode="auto">
          <a:xfrm rot="10800000">
            <a:off x="7162800" y="4883150"/>
            <a:ext cx="1981200" cy="1974850"/>
          </a:xfrm>
          <a:prstGeom prst="rect">
            <a:avLst/>
          </a:prstGeom>
          <a:noFill/>
        </p:spPr>
      </p:pic>
      <p:pic>
        <p:nvPicPr>
          <p:cNvPr id="40965" name="Picture 5" descr="POINSET2"/>
          <p:cNvPicPr>
            <a:picLocks noChangeAspect="1" noChangeArrowheads="1"/>
          </p:cNvPicPr>
          <p:nvPr/>
        </p:nvPicPr>
        <p:blipFill>
          <a:blip r:embed="rId3"/>
          <a:srcRect/>
          <a:stretch>
            <a:fillRect/>
          </a:stretch>
        </p:blipFill>
        <p:spPr bwMode="auto">
          <a:xfrm rot="16200000">
            <a:off x="152400" y="5029200"/>
            <a:ext cx="1676400" cy="1981200"/>
          </a:xfrm>
          <a:prstGeom prst="rect">
            <a:avLst/>
          </a:prstGeom>
          <a:noFill/>
        </p:spPr>
      </p:pic>
      <p:grpSp>
        <p:nvGrpSpPr>
          <p:cNvPr id="2" name="Group 7"/>
          <p:cNvGrpSpPr>
            <a:grpSpLocks/>
          </p:cNvGrpSpPr>
          <p:nvPr/>
        </p:nvGrpSpPr>
        <p:grpSpPr bwMode="auto">
          <a:xfrm>
            <a:off x="6705600" y="0"/>
            <a:ext cx="1371600" cy="1371600"/>
            <a:chOff x="1335" y="1581"/>
            <a:chExt cx="1209" cy="1242"/>
          </a:xfrm>
        </p:grpSpPr>
        <p:sp>
          <p:nvSpPr>
            <p:cNvPr id="40968" name="Line 8"/>
            <p:cNvSpPr>
              <a:spLocks noChangeShapeType="1"/>
            </p:cNvSpPr>
            <p:nvPr/>
          </p:nvSpPr>
          <p:spPr bwMode="auto">
            <a:xfrm rot="-5400000">
              <a:off x="1683" y="2559"/>
              <a:ext cx="528" cy="0"/>
            </a:xfrm>
            <a:prstGeom prst="line">
              <a:avLst/>
            </a:prstGeom>
            <a:noFill/>
            <a:ln w="19050">
              <a:solidFill>
                <a:srgbClr val="FB0B05"/>
              </a:solidFill>
              <a:round/>
              <a:headEnd/>
              <a:tailEnd/>
            </a:ln>
            <a:effectLst/>
          </p:spPr>
          <p:txBody>
            <a:bodyPr/>
            <a:lstStyle/>
            <a:p>
              <a:endParaRPr lang="vi-VN"/>
            </a:p>
          </p:txBody>
        </p:sp>
        <p:sp>
          <p:nvSpPr>
            <p:cNvPr id="40969" name="Line 9"/>
            <p:cNvSpPr>
              <a:spLocks noChangeShapeType="1"/>
            </p:cNvSpPr>
            <p:nvPr/>
          </p:nvSpPr>
          <p:spPr bwMode="auto">
            <a:xfrm>
              <a:off x="1335" y="2208"/>
              <a:ext cx="528" cy="0"/>
            </a:xfrm>
            <a:prstGeom prst="line">
              <a:avLst/>
            </a:prstGeom>
            <a:noFill/>
            <a:ln w="19050">
              <a:solidFill>
                <a:srgbClr val="FB0B05"/>
              </a:solidFill>
              <a:round/>
              <a:headEnd/>
              <a:tailEnd/>
            </a:ln>
            <a:effectLst/>
          </p:spPr>
          <p:txBody>
            <a:bodyPr/>
            <a:lstStyle/>
            <a:p>
              <a:endParaRPr lang="vi-VN"/>
            </a:p>
          </p:txBody>
        </p:sp>
        <p:sp>
          <p:nvSpPr>
            <p:cNvPr id="40970" name="Line 10"/>
            <p:cNvSpPr>
              <a:spLocks noChangeShapeType="1"/>
            </p:cNvSpPr>
            <p:nvPr/>
          </p:nvSpPr>
          <p:spPr bwMode="auto">
            <a:xfrm>
              <a:off x="2016" y="2208"/>
              <a:ext cx="528" cy="0"/>
            </a:xfrm>
            <a:prstGeom prst="line">
              <a:avLst/>
            </a:prstGeom>
            <a:noFill/>
            <a:ln w="19050">
              <a:solidFill>
                <a:srgbClr val="FB0B05"/>
              </a:solidFill>
              <a:round/>
              <a:headEnd/>
              <a:tailEnd/>
            </a:ln>
            <a:effectLst/>
          </p:spPr>
          <p:txBody>
            <a:bodyPr/>
            <a:lstStyle/>
            <a:p>
              <a:endParaRPr lang="vi-VN"/>
            </a:p>
          </p:txBody>
        </p:sp>
        <p:sp>
          <p:nvSpPr>
            <p:cNvPr id="40971" name="Line 11"/>
            <p:cNvSpPr>
              <a:spLocks noChangeShapeType="1"/>
            </p:cNvSpPr>
            <p:nvPr/>
          </p:nvSpPr>
          <p:spPr bwMode="auto">
            <a:xfrm rot="18900000">
              <a:off x="1440" y="2448"/>
              <a:ext cx="528" cy="0"/>
            </a:xfrm>
            <a:prstGeom prst="line">
              <a:avLst/>
            </a:prstGeom>
            <a:noFill/>
            <a:ln w="19050">
              <a:solidFill>
                <a:srgbClr val="FB0B05"/>
              </a:solidFill>
              <a:round/>
              <a:headEnd/>
              <a:tailEnd/>
            </a:ln>
            <a:effectLst/>
          </p:spPr>
          <p:txBody>
            <a:bodyPr/>
            <a:lstStyle/>
            <a:p>
              <a:endParaRPr lang="vi-VN"/>
            </a:p>
          </p:txBody>
        </p:sp>
        <p:sp>
          <p:nvSpPr>
            <p:cNvPr id="40972" name="Line 12"/>
            <p:cNvSpPr>
              <a:spLocks noChangeShapeType="1"/>
            </p:cNvSpPr>
            <p:nvPr/>
          </p:nvSpPr>
          <p:spPr bwMode="auto">
            <a:xfrm rot="-5400000">
              <a:off x="1677" y="1845"/>
              <a:ext cx="528" cy="0"/>
            </a:xfrm>
            <a:prstGeom prst="line">
              <a:avLst/>
            </a:prstGeom>
            <a:noFill/>
            <a:ln w="19050">
              <a:solidFill>
                <a:srgbClr val="FB0B05"/>
              </a:solidFill>
              <a:round/>
              <a:headEnd/>
              <a:tailEnd/>
            </a:ln>
            <a:effectLst/>
          </p:spPr>
          <p:txBody>
            <a:bodyPr/>
            <a:lstStyle/>
            <a:p>
              <a:endParaRPr lang="vi-VN"/>
            </a:p>
          </p:txBody>
        </p:sp>
        <p:sp>
          <p:nvSpPr>
            <p:cNvPr id="40973" name="Line 13"/>
            <p:cNvSpPr>
              <a:spLocks noChangeShapeType="1"/>
            </p:cNvSpPr>
            <p:nvPr/>
          </p:nvSpPr>
          <p:spPr bwMode="auto">
            <a:xfrm rot="18900000">
              <a:off x="1920" y="1968"/>
              <a:ext cx="528" cy="0"/>
            </a:xfrm>
            <a:prstGeom prst="line">
              <a:avLst/>
            </a:prstGeom>
            <a:noFill/>
            <a:ln w="19050">
              <a:solidFill>
                <a:srgbClr val="FB0B05"/>
              </a:solidFill>
              <a:round/>
              <a:headEnd/>
              <a:tailEnd/>
            </a:ln>
            <a:effectLst/>
          </p:spPr>
          <p:txBody>
            <a:bodyPr/>
            <a:lstStyle/>
            <a:p>
              <a:endParaRPr lang="vi-VN"/>
            </a:p>
          </p:txBody>
        </p:sp>
        <p:sp>
          <p:nvSpPr>
            <p:cNvPr id="40974" name="Line 14"/>
            <p:cNvSpPr>
              <a:spLocks noChangeShapeType="1"/>
            </p:cNvSpPr>
            <p:nvPr/>
          </p:nvSpPr>
          <p:spPr bwMode="auto">
            <a:xfrm rot="2700000">
              <a:off x="1915" y="2450"/>
              <a:ext cx="528" cy="1"/>
            </a:xfrm>
            <a:prstGeom prst="line">
              <a:avLst/>
            </a:prstGeom>
            <a:noFill/>
            <a:ln w="19050">
              <a:solidFill>
                <a:srgbClr val="FB0B05"/>
              </a:solidFill>
              <a:round/>
              <a:headEnd/>
              <a:tailEnd/>
            </a:ln>
            <a:effectLst/>
          </p:spPr>
          <p:txBody>
            <a:bodyPr/>
            <a:lstStyle/>
            <a:p>
              <a:endParaRPr lang="vi-VN"/>
            </a:p>
          </p:txBody>
        </p:sp>
        <p:sp>
          <p:nvSpPr>
            <p:cNvPr id="40975" name="Line 15"/>
            <p:cNvSpPr>
              <a:spLocks noChangeShapeType="1"/>
            </p:cNvSpPr>
            <p:nvPr/>
          </p:nvSpPr>
          <p:spPr bwMode="auto">
            <a:xfrm rot="2700000">
              <a:off x="1435" y="1952"/>
              <a:ext cx="528" cy="1"/>
            </a:xfrm>
            <a:prstGeom prst="line">
              <a:avLst/>
            </a:prstGeom>
            <a:noFill/>
            <a:ln w="19050">
              <a:solidFill>
                <a:srgbClr val="FB0B05"/>
              </a:solidFill>
              <a:round/>
              <a:headEnd/>
              <a:tailEnd/>
            </a:ln>
            <a:effectLst/>
          </p:spPr>
          <p:txBody>
            <a:bodyPr/>
            <a:lstStyle/>
            <a:p>
              <a:endParaRPr lang="vi-VN"/>
            </a:p>
          </p:txBody>
        </p:sp>
      </p:grpSp>
      <p:grpSp>
        <p:nvGrpSpPr>
          <p:cNvPr id="3" name="Group 16"/>
          <p:cNvGrpSpPr>
            <a:grpSpLocks/>
          </p:cNvGrpSpPr>
          <p:nvPr/>
        </p:nvGrpSpPr>
        <p:grpSpPr bwMode="auto">
          <a:xfrm>
            <a:off x="1371600" y="0"/>
            <a:ext cx="1371600" cy="1371600"/>
            <a:chOff x="1335" y="1581"/>
            <a:chExt cx="1209" cy="1242"/>
          </a:xfrm>
        </p:grpSpPr>
        <p:sp>
          <p:nvSpPr>
            <p:cNvPr id="40977" name="Line 17"/>
            <p:cNvSpPr>
              <a:spLocks noChangeShapeType="1"/>
            </p:cNvSpPr>
            <p:nvPr/>
          </p:nvSpPr>
          <p:spPr bwMode="auto">
            <a:xfrm rot="-5400000">
              <a:off x="1683" y="2559"/>
              <a:ext cx="528" cy="0"/>
            </a:xfrm>
            <a:prstGeom prst="line">
              <a:avLst/>
            </a:prstGeom>
            <a:noFill/>
            <a:ln w="19050">
              <a:solidFill>
                <a:srgbClr val="FB0B05"/>
              </a:solidFill>
              <a:round/>
              <a:headEnd/>
              <a:tailEnd/>
            </a:ln>
            <a:effectLst/>
          </p:spPr>
          <p:txBody>
            <a:bodyPr/>
            <a:lstStyle/>
            <a:p>
              <a:endParaRPr lang="vi-VN"/>
            </a:p>
          </p:txBody>
        </p:sp>
        <p:sp>
          <p:nvSpPr>
            <p:cNvPr id="40978" name="Line 18"/>
            <p:cNvSpPr>
              <a:spLocks noChangeShapeType="1"/>
            </p:cNvSpPr>
            <p:nvPr/>
          </p:nvSpPr>
          <p:spPr bwMode="auto">
            <a:xfrm>
              <a:off x="1335" y="2208"/>
              <a:ext cx="528" cy="0"/>
            </a:xfrm>
            <a:prstGeom prst="line">
              <a:avLst/>
            </a:prstGeom>
            <a:noFill/>
            <a:ln w="19050">
              <a:solidFill>
                <a:srgbClr val="FB0B05"/>
              </a:solidFill>
              <a:round/>
              <a:headEnd/>
              <a:tailEnd/>
            </a:ln>
            <a:effectLst/>
          </p:spPr>
          <p:txBody>
            <a:bodyPr/>
            <a:lstStyle/>
            <a:p>
              <a:endParaRPr lang="vi-VN"/>
            </a:p>
          </p:txBody>
        </p:sp>
        <p:sp>
          <p:nvSpPr>
            <p:cNvPr id="40979" name="Line 19"/>
            <p:cNvSpPr>
              <a:spLocks noChangeShapeType="1"/>
            </p:cNvSpPr>
            <p:nvPr/>
          </p:nvSpPr>
          <p:spPr bwMode="auto">
            <a:xfrm>
              <a:off x="2016" y="2208"/>
              <a:ext cx="528" cy="0"/>
            </a:xfrm>
            <a:prstGeom prst="line">
              <a:avLst/>
            </a:prstGeom>
            <a:noFill/>
            <a:ln w="19050">
              <a:solidFill>
                <a:srgbClr val="FB0B05"/>
              </a:solidFill>
              <a:round/>
              <a:headEnd/>
              <a:tailEnd/>
            </a:ln>
            <a:effectLst/>
          </p:spPr>
          <p:txBody>
            <a:bodyPr/>
            <a:lstStyle/>
            <a:p>
              <a:endParaRPr lang="vi-VN"/>
            </a:p>
          </p:txBody>
        </p:sp>
        <p:sp>
          <p:nvSpPr>
            <p:cNvPr id="40980" name="Line 20"/>
            <p:cNvSpPr>
              <a:spLocks noChangeShapeType="1"/>
            </p:cNvSpPr>
            <p:nvPr/>
          </p:nvSpPr>
          <p:spPr bwMode="auto">
            <a:xfrm rot="18900000">
              <a:off x="1440" y="2448"/>
              <a:ext cx="528" cy="0"/>
            </a:xfrm>
            <a:prstGeom prst="line">
              <a:avLst/>
            </a:prstGeom>
            <a:noFill/>
            <a:ln w="19050">
              <a:solidFill>
                <a:srgbClr val="FB0B05"/>
              </a:solidFill>
              <a:round/>
              <a:headEnd/>
              <a:tailEnd/>
            </a:ln>
            <a:effectLst/>
          </p:spPr>
          <p:txBody>
            <a:bodyPr/>
            <a:lstStyle/>
            <a:p>
              <a:endParaRPr lang="vi-VN"/>
            </a:p>
          </p:txBody>
        </p:sp>
        <p:sp>
          <p:nvSpPr>
            <p:cNvPr id="40981" name="Line 21"/>
            <p:cNvSpPr>
              <a:spLocks noChangeShapeType="1"/>
            </p:cNvSpPr>
            <p:nvPr/>
          </p:nvSpPr>
          <p:spPr bwMode="auto">
            <a:xfrm rot="-5400000">
              <a:off x="1677" y="1845"/>
              <a:ext cx="528" cy="0"/>
            </a:xfrm>
            <a:prstGeom prst="line">
              <a:avLst/>
            </a:prstGeom>
            <a:noFill/>
            <a:ln w="19050">
              <a:solidFill>
                <a:srgbClr val="FB0B05"/>
              </a:solidFill>
              <a:round/>
              <a:headEnd/>
              <a:tailEnd/>
            </a:ln>
            <a:effectLst/>
          </p:spPr>
          <p:txBody>
            <a:bodyPr/>
            <a:lstStyle/>
            <a:p>
              <a:endParaRPr lang="vi-VN"/>
            </a:p>
          </p:txBody>
        </p:sp>
        <p:sp>
          <p:nvSpPr>
            <p:cNvPr id="40982" name="Line 22"/>
            <p:cNvSpPr>
              <a:spLocks noChangeShapeType="1"/>
            </p:cNvSpPr>
            <p:nvPr/>
          </p:nvSpPr>
          <p:spPr bwMode="auto">
            <a:xfrm rot="18900000">
              <a:off x="1920" y="1968"/>
              <a:ext cx="528" cy="0"/>
            </a:xfrm>
            <a:prstGeom prst="line">
              <a:avLst/>
            </a:prstGeom>
            <a:noFill/>
            <a:ln w="19050">
              <a:solidFill>
                <a:srgbClr val="FB0B05"/>
              </a:solidFill>
              <a:round/>
              <a:headEnd/>
              <a:tailEnd/>
            </a:ln>
            <a:effectLst/>
          </p:spPr>
          <p:txBody>
            <a:bodyPr/>
            <a:lstStyle/>
            <a:p>
              <a:endParaRPr lang="vi-VN"/>
            </a:p>
          </p:txBody>
        </p:sp>
        <p:sp>
          <p:nvSpPr>
            <p:cNvPr id="40983" name="Line 23"/>
            <p:cNvSpPr>
              <a:spLocks noChangeShapeType="1"/>
            </p:cNvSpPr>
            <p:nvPr/>
          </p:nvSpPr>
          <p:spPr bwMode="auto">
            <a:xfrm rot="2700000">
              <a:off x="1915" y="2450"/>
              <a:ext cx="528" cy="1"/>
            </a:xfrm>
            <a:prstGeom prst="line">
              <a:avLst/>
            </a:prstGeom>
            <a:noFill/>
            <a:ln w="19050">
              <a:solidFill>
                <a:srgbClr val="FB0B05"/>
              </a:solidFill>
              <a:round/>
              <a:headEnd/>
              <a:tailEnd/>
            </a:ln>
            <a:effectLst/>
          </p:spPr>
          <p:txBody>
            <a:bodyPr/>
            <a:lstStyle/>
            <a:p>
              <a:endParaRPr lang="vi-VN"/>
            </a:p>
          </p:txBody>
        </p:sp>
        <p:sp>
          <p:nvSpPr>
            <p:cNvPr id="40984" name="Line 24"/>
            <p:cNvSpPr>
              <a:spLocks noChangeShapeType="1"/>
            </p:cNvSpPr>
            <p:nvPr/>
          </p:nvSpPr>
          <p:spPr bwMode="auto">
            <a:xfrm rot="2700000">
              <a:off x="1435" y="1952"/>
              <a:ext cx="528" cy="1"/>
            </a:xfrm>
            <a:prstGeom prst="line">
              <a:avLst/>
            </a:prstGeom>
            <a:noFill/>
            <a:ln w="19050">
              <a:solidFill>
                <a:srgbClr val="FB0B05"/>
              </a:solidFill>
              <a:round/>
              <a:headEnd/>
              <a:tailEnd/>
            </a:ln>
            <a:effectLst/>
          </p:spPr>
          <p:txBody>
            <a:bodyPr/>
            <a:lstStyle/>
            <a:p>
              <a:endParaRPr lang="vi-VN"/>
            </a:p>
          </p:txBody>
        </p:sp>
      </p:grpSp>
      <p:sp>
        <p:nvSpPr>
          <p:cNvPr id="40985" name="Rectangle 25"/>
          <p:cNvSpPr>
            <a:spLocks noChangeArrowheads="1"/>
          </p:cNvSpPr>
          <p:nvPr/>
        </p:nvSpPr>
        <p:spPr bwMode="auto">
          <a:xfrm>
            <a:off x="4419600" y="1752600"/>
            <a:ext cx="184150" cy="366713"/>
          </a:xfrm>
          <a:prstGeom prst="rect">
            <a:avLst/>
          </a:prstGeom>
          <a:noFill/>
          <a:ln w="9525" algn="ctr">
            <a:noFill/>
            <a:miter lim="800000"/>
            <a:headEnd/>
            <a:tailEnd/>
          </a:ln>
          <a:effectLst/>
        </p:spPr>
        <p:txBody>
          <a:bodyPr wrap="none">
            <a:spAutoFit/>
          </a:bodyPr>
          <a:lstStyle/>
          <a:p>
            <a:endParaRPr lang="vi-VN" b="1">
              <a:latin typeface="Arial" charset="0"/>
              <a:cs typeface="Arial" charset="0"/>
            </a:endParaRPr>
          </a:p>
        </p:txBody>
      </p:sp>
      <p:sp>
        <p:nvSpPr>
          <p:cNvPr id="40986" name="WordArt 26"/>
          <p:cNvSpPr>
            <a:spLocks noChangeArrowheads="1" noChangeShapeType="1" noTextEdit="1"/>
          </p:cNvSpPr>
          <p:nvPr/>
        </p:nvSpPr>
        <p:spPr bwMode="auto">
          <a:xfrm rot="187039">
            <a:off x="1143000" y="1373188"/>
            <a:ext cx="7146925" cy="5484812"/>
          </a:xfrm>
          <a:prstGeom prst="rect">
            <a:avLst/>
          </a:prstGeom>
        </p:spPr>
        <p:txBody>
          <a:bodyPr spcFirstLastPara="1" wrap="none" fromWordArt="1">
            <a:prstTxWarp prst="textArchUp">
              <a:avLst>
                <a:gd name="adj" fmla="val 9414136"/>
              </a:avLst>
            </a:prstTxWarp>
          </a:bodyPr>
          <a:lstStyle/>
          <a:p>
            <a:pPr algn="ctr"/>
            <a:r>
              <a:rPr lang="vi-VN" sz="3600" b="1" kern="10">
                <a:ln w="9525">
                  <a:solidFill>
                    <a:srgbClr val="FF0000"/>
                  </a:solidFill>
                  <a:round/>
                  <a:headEnd/>
                  <a:tailEnd/>
                </a:ln>
                <a:solidFill>
                  <a:srgbClr val="000000"/>
                </a:solidFill>
                <a:latin typeface="Times New Roman"/>
                <a:cs typeface="Times New Roman"/>
              </a:rPr>
              <a:t>Nhiệt liệt chào mừng các thầy cô giáo</a:t>
            </a:r>
          </a:p>
        </p:txBody>
      </p:sp>
      <p:sp>
        <p:nvSpPr>
          <p:cNvPr id="40988" name="Text Box 28"/>
          <p:cNvSpPr txBox="1">
            <a:spLocks noChangeArrowheads="1"/>
          </p:cNvSpPr>
          <p:nvPr/>
        </p:nvSpPr>
        <p:spPr bwMode="auto">
          <a:xfrm>
            <a:off x="1828800" y="5791200"/>
            <a:ext cx="5943600" cy="579438"/>
          </a:xfrm>
          <a:prstGeom prst="rect">
            <a:avLst/>
          </a:prstGeom>
          <a:noFill/>
          <a:ln w="9525">
            <a:noFill/>
            <a:miter lim="800000"/>
            <a:headEnd/>
            <a:tailEnd/>
          </a:ln>
          <a:effectLst/>
        </p:spPr>
        <p:txBody>
          <a:bodyPr>
            <a:spAutoFit/>
          </a:bodyPr>
          <a:lstStyle/>
          <a:p>
            <a:pPr algn="ctr"/>
            <a:r>
              <a:rPr lang="en-US" sz="3200" b="1" dirty="0" err="1">
                <a:latin typeface=".VnTime" pitchFamily="34" charset="0"/>
                <a:cs typeface="Arial" charset="0"/>
              </a:rPr>
              <a:t>Gi¸o</a:t>
            </a:r>
            <a:r>
              <a:rPr lang="en-US" sz="3200" b="1" dirty="0">
                <a:latin typeface=".VnTime" pitchFamily="34" charset="0"/>
                <a:cs typeface="Arial" charset="0"/>
              </a:rPr>
              <a:t> </a:t>
            </a:r>
            <a:r>
              <a:rPr lang="en-US" sz="3200" b="1" dirty="0" err="1">
                <a:latin typeface=".VnTime" pitchFamily="34" charset="0"/>
                <a:cs typeface="Arial" charset="0"/>
              </a:rPr>
              <a:t>viªn</a:t>
            </a:r>
            <a:r>
              <a:rPr lang="en-US" sz="3200" b="1" dirty="0">
                <a:latin typeface=".VnTime" pitchFamily="34" charset="0"/>
                <a:cs typeface="Arial" charset="0"/>
              </a:rPr>
              <a:t>: </a:t>
            </a:r>
            <a:r>
              <a:rPr lang="en-US" sz="3200" b="1" dirty="0" err="1" smtClean="0">
                <a:latin typeface="+mj-lt"/>
                <a:cs typeface="Arial" charset="0"/>
              </a:rPr>
              <a:t>Lê</a:t>
            </a:r>
            <a:r>
              <a:rPr lang="en-US" sz="3200" b="1" dirty="0" smtClean="0">
                <a:latin typeface="+mj-lt"/>
                <a:cs typeface="Arial" charset="0"/>
              </a:rPr>
              <a:t> </a:t>
            </a:r>
            <a:r>
              <a:rPr lang="en-US" sz="3200" b="1" dirty="0" err="1" smtClean="0">
                <a:latin typeface="+mj-lt"/>
                <a:cs typeface="Arial" charset="0"/>
              </a:rPr>
              <a:t>Thị</a:t>
            </a:r>
            <a:r>
              <a:rPr lang="en-US" sz="3200" b="1" dirty="0" smtClean="0">
                <a:latin typeface="+mj-lt"/>
                <a:cs typeface="Arial" charset="0"/>
              </a:rPr>
              <a:t> </a:t>
            </a:r>
            <a:r>
              <a:rPr lang="en-US" sz="3200" b="1" dirty="0" err="1" smtClean="0">
                <a:latin typeface="+mj-lt"/>
                <a:cs typeface="Arial" charset="0"/>
              </a:rPr>
              <a:t>Bích</a:t>
            </a:r>
            <a:r>
              <a:rPr lang="en-US" sz="3200" b="1" dirty="0" smtClean="0">
                <a:latin typeface="+mj-lt"/>
                <a:cs typeface="Arial" charset="0"/>
              </a:rPr>
              <a:t> </a:t>
            </a:r>
            <a:r>
              <a:rPr lang="en-US" sz="3200" b="1" dirty="0" err="1" smtClean="0">
                <a:latin typeface="+mj-lt"/>
                <a:cs typeface="Arial" charset="0"/>
              </a:rPr>
              <a:t>Hà</a:t>
            </a:r>
            <a:endParaRPr lang="en-US" sz="3200" b="1" dirty="0">
              <a:latin typeface="+mj-lt"/>
              <a:cs typeface="Arial" charset="0"/>
            </a:endParaRPr>
          </a:p>
        </p:txBody>
      </p:sp>
      <p:sp>
        <p:nvSpPr>
          <p:cNvPr id="40989" name="Text Box 29"/>
          <p:cNvSpPr txBox="1">
            <a:spLocks noChangeArrowheads="1"/>
          </p:cNvSpPr>
          <p:nvPr/>
        </p:nvSpPr>
        <p:spPr bwMode="auto">
          <a:xfrm>
            <a:off x="3886200" y="304800"/>
            <a:ext cx="1576072" cy="584775"/>
          </a:xfrm>
          <a:prstGeom prst="rect">
            <a:avLst/>
          </a:prstGeom>
          <a:noFill/>
          <a:ln w="9525">
            <a:noFill/>
            <a:miter lim="800000"/>
            <a:headEnd/>
            <a:tailEnd/>
          </a:ln>
          <a:effectLst/>
        </p:spPr>
        <p:txBody>
          <a:bodyPr wrap="none">
            <a:spAutoFit/>
          </a:bodyPr>
          <a:lstStyle/>
          <a:p>
            <a:r>
              <a:rPr lang="en-US" sz="3200" b="1" dirty="0" err="1">
                <a:latin typeface=".VnTime" pitchFamily="34" charset="0"/>
                <a:cs typeface="Arial" charset="0"/>
              </a:rPr>
              <a:t>Líp</a:t>
            </a:r>
            <a:r>
              <a:rPr lang="en-US" sz="3200" b="1" dirty="0">
                <a:latin typeface=".VnTime" pitchFamily="34" charset="0"/>
                <a:cs typeface="Arial" charset="0"/>
              </a:rPr>
              <a:t> 4 </a:t>
            </a:r>
            <a:r>
              <a:rPr lang="en-US" sz="3200" b="1" dirty="0" smtClean="0">
                <a:latin typeface=".VnTime" pitchFamily="34" charset="0"/>
                <a:cs typeface="Arial" charset="0"/>
              </a:rPr>
              <a:t>B</a:t>
            </a:r>
            <a:endParaRPr lang="en-US" sz="3200" b="1" dirty="0">
              <a:latin typeface=".VnTime" pitchFamily="34" charset="0"/>
              <a:cs typeface="Arial" charset="0"/>
            </a:endParaRPr>
          </a:p>
        </p:txBody>
      </p:sp>
      <p:sp>
        <p:nvSpPr>
          <p:cNvPr id="40990" name="Text Box 30"/>
          <p:cNvSpPr txBox="1">
            <a:spLocks noChangeArrowheads="1"/>
          </p:cNvSpPr>
          <p:nvPr/>
        </p:nvSpPr>
        <p:spPr bwMode="auto">
          <a:xfrm>
            <a:off x="4251325" y="3055938"/>
            <a:ext cx="184150" cy="579437"/>
          </a:xfrm>
          <a:prstGeom prst="rect">
            <a:avLst/>
          </a:prstGeom>
          <a:noFill/>
          <a:ln w="9525">
            <a:noFill/>
            <a:miter lim="800000"/>
            <a:headEnd/>
            <a:tailEnd/>
          </a:ln>
          <a:effectLst/>
        </p:spPr>
        <p:txBody>
          <a:bodyPr wrap="none">
            <a:spAutoFit/>
          </a:bodyPr>
          <a:lstStyle/>
          <a:p>
            <a:endParaRPr lang="vi-VN" sz="3200">
              <a:latin typeface="Verdana" pitchFamily="34" charset="0"/>
              <a:cs typeface="Arial" charset="0"/>
            </a:endParaRPr>
          </a:p>
        </p:txBody>
      </p:sp>
      <p:sp>
        <p:nvSpPr>
          <p:cNvPr id="40991" name="Text Box 31"/>
          <p:cNvSpPr txBox="1">
            <a:spLocks noChangeArrowheads="1"/>
          </p:cNvSpPr>
          <p:nvPr/>
        </p:nvSpPr>
        <p:spPr bwMode="auto">
          <a:xfrm>
            <a:off x="3540125" y="2794000"/>
            <a:ext cx="2263775" cy="1433513"/>
          </a:xfrm>
          <a:prstGeom prst="rect">
            <a:avLst/>
          </a:prstGeom>
          <a:noFill/>
          <a:ln w="9525">
            <a:noFill/>
            <a:miter lim="800000"/>
            <a:headEnd/>
            <a:tailEnd/>
          </a:ln>
          <a:effectLst/>
        </p:spPr>
        <p:txBody>
          <a:bodyPr wrap="none">
            <a:spAutoFit/>
          </a:bodyPr>
          <a:lstStyle/>
          <a:p>
            <a:pPr algn="ctr"/>
            <a:r>
              <a:rPr lang="en-US" sz="4000">
                <a:solidFill>
                  <a:srgbClr val="0066FF"/>
                </a:solidFill>
                <a:effectLst>
                  <a:outerShdw blurRad="38100" dist="38100" dir="2700000" algn="tl">
                    <a:srgbClr val="C0C0C0"/>
                  </a:outerShdw>
                </a:effectLst>
                <a:latin typeface="Verdana" pitchFamily="34" charset="0"/>
                <a:cs typeface="Arial" charset="0"/>
              </a:rPr>
              <a:t>Môn</a:t>
            </a:r>
            <a:br>
              <a:rPr lang="en-US" sz="4000">
                <a:solidFill>
                  <a:srgbClr val="0066FF"/>
                </a:solidFill>
                <a:effectLst>
                  <a:outerShdw blurRad="38100" dist="38100" dir="2700000" algn="tl">
                    <a:srgbClr val="C0C0C0"/>
                  </a:outerShdw>
                </a:effectLst>
                <a:latin typeface="Verdana" pitchFamily="34" charset="0"/>
                <a:cs typeface="Arial" charset="0"/>
              </a:rPr>
            </a:br>
            <a:r>
              <a:rPr lang="en-US" sz="4800" b="1">
                <a:solidFill>
                  <a:srgbClr val="FF3300"/>
                </a:solidFill>
                <a:effectLst>
                  <a:outerShdw blurRad="38100" dist="38100" dir="2700000" algn="tl">
                    <a:srgbClr val="C0C0C0"/>
                  </a:outerShdw>
                </a:effectLst>
                <a:latin typeface="Verdana" pitchFamily="34" charset="0"/>
                <a:cs typeface="Arial" charset="0"/>
              </a:rPr>
              <a:t>ĐỊA LÍ</a:t>
            </a:r>
          </a:p>
        </p:txBody>
      </p:sp>
      <p:sp>
        <p:nvSpPr>
          <p:cNvPr id="40992" name="Text Box 32"/>
          <p:cNvSpPr txBox="1">
            <a:spLocks noChangeArrowheads="1"/>
          </p:cNvSpPr>
          <p:nvPr/>
        </p:nvSpPr>
        <p:spPr bwMode="auto">
          <a:xfrm>
            <a:off x="609600" y="152400"/>
            <a:ext cx="184150" cy="579438"/>
          </a:xfrm>
          <a:prstGeom prst="rect">
            <a:avLst/>
          </a:prstGeom>
          <a:noFill/>
          <a:ln w="9525">
            <a:noFill/>
            <a:miter lim="800000"/>
            <a:headEnd/>
            <a:tailEnd/>
          </a:ln>
          <a:effectLst/>
        </p:spPr>
        <p:txBody>
          <a:bodyPr wrap="none">
            <a:spAutoFit/>
          </a:bodyPr>
          <a:lstStyle/>
          <a:p>
            <a:endParaRPr lang="vi-VN" sz="3200">
              <a:latin typeface="Verdana" pitchFamily="34" charset="0"/>
              <a:cs typeface="Arial" charset="0"/>
            </a:endParaRPr>
          </a:p>
        </p:txBody>
      </p:sp>
      <p:sp>
        <p:nvSpPr>
          <p:cNvPr id="40993" name="Text Box 33"/>
          <p:cNvSpPr txBox="1">
            <a:spLocks noChangeArrowheads="1"/>
          </p:cNvSpPr>
          <p:nvPr/>
        </p:nvSpPr>
        <p:spPr bwMode="auto">
          <a:xfrm>
            <a:off x="441325" y="84138"/>
            <a:ext cx="184150" cy="579437"/>
          </a:xfrm>
          <a:prstGeom prst="rect">
            <a:avLst/>
          </a:prstGeom>
          <a:noFill/>
          <a:ln w="9525">
            <a:noFill/>
            <a:miter lim="800000"/>
            <a:headEnd/>
            <a:tailEnd/>
          </a:ln>
          <a:effectLst/>
        </p:spPr>
        <p:txBody>
          <a:bodyPr wrap="none">
            <a:spAutoFit/>
          </a:bodyPr>
          <a:lstStyle/>
          <a:p>
            <a:endParaRPr lang="vi-VN" sz="3200">
              <a:latin typeface="Verdana" pitchFamily="34" charset="0"/>
              <a:cs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min\Downloads\dieu-khac-than-da-quang-ninh-5phunutoday_vn.jpg"/>
          <p:cNvPicPr>
            <a:picLocks noGrp="1" noChangeAspect="1" noChangeArrowheads="1"/>
          </p:cNvPicPr>
          <p:nvPr>
            <p:ph idx="1"/>
          </p:nvPr>
        </p:nvPicPr>
        <p:blipFill>
          <a:blip r:embed="rId2"/>
          <a:srcRect/>
          <a:stretch>
            <a:fillRect/>
          </a:stretch>
        </p:blipFill>
        <p:spPr bwMode="auto">
          <a:xfrm>
            <a:off x="5357818" y="857232"/>
            <a:ext cx="3500462" cy="2500330"/>
          </a:xfrm>
          <a:prstGeom prst="rect">
            <a:avLst/>
          </a:prstGeom>
          <a:noFill/>
        </p:spPr>
      </p:pic>
      <p:sp>
        <p:nvSpPr>
          <p:cNvPr id="5" name="TextBox 4"/>
          <p:cNvSpPr txBox="1"/>
          <p:nvPr/>
        </p:nvSpPr>
        <p:spPr>
          <a:xfrm>
            <a:off x="3143240" y="214290"/>
            <a:ext cx="4286280" cy="523220"/>
          </a:xfrm>
          <a:prstGeom prst="rect">
            <a:avLst/>
          </a:prstGeom>
          <a:noFill/>
        </p:spPr>
        <p:txBody>
          <a:bodyPr wrap="square" rtlCol="0">
            <a:spAutoFit/>
          </a:bodyPr>
          <a:lstStyle/>
          <a:p>
            <a:r>
              <a:rPr lang="en-US" sz="2800" dirty="0" err="1" smtClean="0">
                <a:latin typeface="Segoe Print" pitchFamily="2" charset="0"/>
              </a:rPr>
              <a:t>Mỹ</a:t>
            </a:r>
            <a:r>
              <a:rPr lang="en-US" sz="2800" dirty="0" smtClean="0">
                <a:latin typeface="Segoe Print" pitchFamily="2" charset="0"/>
              </a:rPr>
              <a:t> </a:t>
            </a:r>
            <a:r>
              <a:rPr lang="en-US" sz="2800" dirty="0" err="1" smtClean="0">
                <a:latin typeface="Segoe Print" pitchFamily="2" charset="0"/>
              </a:rPr>
              <a:t>nghệ</a:t>
            </a:r>
            <a:r>
              <a:rPr lang="en-US" sz="2800" dirty="0" smtClean="0">
                <a:latin typeface="Segoe Print" pitchFamily="2" charset="0"/>
              </a:rPr>
              <a:t> than </a:t>
            </a:r>
            <a:r>
              <a:rPr lang="en-US" sz="2800" dirty="0" err="1" smtClean="0">
                <a:latin typeface="Segoe Print" pitchFamily="2" charset="0"/>
              </a:rPr>
              <a:t>đá</a:t>
            </a:r>
            <a:endParaRPr lang="vi-VN" sz="2800" dirty="0"/>
          </a:p>
        </p:txBody>
      </p:sp>
      <p:pic>
        <p:nvPicPr>
          <p:cNvPr id="25602" name="Picture 2" descr="Mỹ Nghệ Than Đá Quảng Ninh"/>
          <p:cNvPicPr>
            <a:picLocks noChangeAspect="1" noChangeArrowheads="1"/>
          </p:cNvPicPr>
          <p:nvPr/>
        </p:nvPicPr>
        <p:blipFill>
          <a:blip r:embed="rId3"/>
          <a:srcRect/>
          <a:stretch>
            <a:fillRect/>
          </a:stretch>
        </p:blipFill>
        <p:spPr bwMode="auto">
          <a:xfrm>
            <a:off x="214282" y="1142984"/>
            <a:ext cx="4876800" cy="3657600"/>
          </a:xfrm>
          <a:prstGeom prst="rect">
            <a:avLst/>
          </a:prstGeom>
          <a:noFill/>
        </p:spPr>
      </p:pic>
      <p:sp>
        <p:nvSpPr>
          <p:cNvPr id="25604" name="AutoShape 4" descr="Nghề mỹ nghệ than đá - Điểm đến - Tổng cục Du lị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25606" name="AutoShape 6" descr="Nghề mỹ nghệ than đá - Điểm đến - Tổng cục Du lị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25608" name="Picture 8" descr="http://www.vietnam-tourism.com/imguploads/tourist/2014/QuangNinh/50Thanmynghe01JPG.jpg"/>
          <p:cNvPicPr>
            <a:picLocks noChangeAspect="1" noChangeArrowheads="1"/>
          </p:cNvPicPr>
          <p:nvPr/>
        </p:nvPicPr>
        <p:blipFill>
          <a:blip r:embed="rId4"/>
          <a:srcRect/>
          <a:stretch>
            <a:fillRect/>
          </a:stretch>
        </p:blipFill>
        <p:spPr bwMode="auto">
          <a:xfrm>
            <a:off x="3892549" y="3786191"/>
            <a:ext cx="5251451" cy="2714644"/>
          </a:xfrm>
          <a:prstGeom prst="rect">
            <a:avLst/>
          </a:prstGeom>
          <a:noFill/>
        </p:spPr>
      </p:pic>
      <p:pic>
        <p:nvPicPr>
          <p:cNvPr id="25610" name="Picture 10" descr="Hoa hồng trái tim điêu khắc than đá – Than đá mỹ nghệ Quyết Bình Quảng Ninh"/>
          <p:cNvPicPr>
            <a:picLocks noChangeAspect="1" noChangeArrowheads="1"/>
          </p:cNvPicPr>
          <p:nvPr/>
        </p:nvPicPr>
        <p:blipFill>
          <a:blip r:embed="rId5"/>
          <a:srcRect/>
          <a:stretch>
            <a:fillRect/>
          </a:stretch>
        </p:blipFill>
        <p:spPr bwMode="auto">
          <a:xfrm>
            <a:off x="642910" y="3738594"/>
            <a:ext cx="3405158" cy="3119406"/>
          </a:xfrm>
          <a:prstGeom prst="rect">
            <a:avLst/>
          </a:prstGeom>
          <a:noFill/>
        </p:spPr>
      </p:pic>
      <p:pic>
        <p:nvPicPr>
          <p:cNvPr id="25612" name="Picture 12" descr="Cần gìn giữ và phát triển nghề mỹ nghệ than đá - Báo Quảng Ninh điện tử"/>
          <p:cNvPicPr>
            <a:picLocks noChangeAspect="1" noChangeArrowheads="1"/>
          </p:cNvPicPr>
          <p:nvPr/>
        </p:nvPicPr>
        <p:blipFill>
          <a:blip r:embed="rId6"/>
          <a:srcRect/>
          <a:stretch>
            <a:fillRect/>
          </a:stretch>
        </p:blipFill>
        <p:spPr bwMode="auto">
          <a:xfrm>
            <a:off x="2285984" y="857232"/>
            <a:ext cx="3810000" cy="253365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5122" name="Picture 2" descr="C:\Users\Admin\Downloads\Picture 016.jpg"/>
          <p:cNvPicPr>
            <a:picLocks noChangeAspect="1" noChangeArrowheads="1"/>
          </p:cNvPicPr>
          <p:nvPr/>
        </p:nvPicPr>
        <p:blipFill>
          <a:blip r:embed="rId2"/>
          <a:srcRect/>
          <a:stretch>
            <a:fillRect/>
          </a:stretch>
        </p:blipFill>
        <p:spPr bwMode="auto">
          <a:xfrm>
            <a:off x="4929190" y="855133"/>
            <a:ext cx="4214810" cy="5147733"/>
          </a:xfrm>
          <a:prstGeom prst="rect">
            <a:avLst/>
          </a:prstGeom>
          <a:noFill/>
        </p:spPr>
      </p:pic>
      <p:pic>
        <p:nvPicPr>
          <p:cNvPr id="5" name="Picture 2" descr="C:\Users\Admin\Downloads\gomsudongtrieu_28022014.bmp"/>
          <p:cNvPicPr>
            <a:picLocks noGrp="1" noChangeAspect="1" noChangeArrowheads="1"/>
          </p:cNvPicPr>
          <p:nvPr>
            <p:ph idx="1"/>
          </p:nvPr>
        </p:nvPicPr>
        <p:blipFill>
          <a:blip r:embed="rId3"/>
          <a:srcRect/>
          <a:stretch>
            <a:fillRect/>
          </a:stretch>
        </p:blipFill>
        <p:spPr bwMode="auto">
          <a:xfrm>
            <a:off x="642910" y="928670"/>
            <a:ext cx="4143404" cy="507209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KaolinUSGOV.jpg"/>
          <p:cNvPicPr>
            <a:picLocks noChangeAspect="1" noChangeArrowheads="1"/>
          </p:cNvPicPr>
          <p:nvPr/>
        </p:nvPicPr>
        <p:blipFill>
          <a:blip r:embed="rId2"/>
          <a:srcRect/>
          <a:stretch>
            <a:fillRect/>
          </a:stretch>
        </p:blipFill>
        <p:spPr bwMode="auto">
          <a:xfrm>
            <a:off x="1000100" y="785794"/>
            <a:ext cx="6858048" cy="5143536"/>
          </a:xfrm>
          <a:prstGeom prst="rect">
            <a:avLst/>
          </a:prstGeom>
          <a:noFill/>
        </p:spPr>
      </p:pic>
      <p:sp>
        <p:nvSpPr>
          <p:cNvPr id="5" name="TextBox 4"/>
          <p:cNvSpPr txBox="1"/>
          <p:nvPr/>
        </p:nvSpPr>
        <p:spPr>
          <a:xfrm>
            <a:off x="3786182" y="6000768"/>
            <a:ext cx="2928958" cy="369332"/>
          </a:xfrm>
          <a:prstGeom prst="rect">
            <a:avLst/>
          </a:prstGeom>
          <a:noFill/>
        </p:spPr>
        <p:txBody>
          <a:bodyPr wrap="square" rtlCol="0">
            <a:spAutoFit/>
          </a:bodyPr>
          <a:lstStyle/>
          <a:p>
            <a:r>
              <a:rPr lang="en-US" dirty="0" err="1" smtClean="0"/>
              <a:t>Đát</a:t>
            </a:r>
            <a:r>
              <a:rPr lang="en-US" dirty="0" smtClean="0"/>
              <a:t> </a:t>
            </a:r>
            <a:r>
              <a:rPr lang="en-US" dirty="0" err="1" smtClean="0"/>
              <a:t>sét</a:t>
            </a:r>
            <a:r>
              <a:rPr lang="en-US" dirty="0" smtClean="0"/>
              <a:t> </a:t>
            </a:r>
            <a:r>
              <a:rPr lang="en-US" dirty="0" err="1" smtClean="0"/>
              <a:t>cao</a:t>
            </a:r>
            <a:r>
              <a:rPr lang="en-US" dirty="0" smtClean="0"/>
              <a:t> </a:t>
            </a:r>
            <a:r>
              <a:rPr lang="en-US" dirty="0" err="1" smtClean="0"/>
              <a:t>lanh</a:t>
            </a:r>
            <a:endParaRPr lang="vi-VN" dirty="0"/>
          </a:p>
        </p:txBody>
      </p:sp>
      <p:pic>
        <p:nvPicPr>
          <p:cNvPr id="23554" name="Picture 2" descr="Đất sét trắng cao lanh 2kg - Làm gốm tại nhà | Shopee Việt Nam"/>
          <p:cNvPicPr>
            <a:picLocks noChangeAspect="1" noChangeArrowheads="1"/>
          </p:cNvPicPr>
          <p:nvPr/>
        </p:nvPicPr>
        <p:blipFill>
          <a:blip r:embed="rId3"/>
          <a:srcRect/>
          <a:stretch>
            <a:fillRect/>
          </a:stretch>
        </p:blipFill>
        <p:spPr bwMode="auto">
          <a:xfrm>
            <a:off x="5357818" y="500042"/>
            <a:ext cx="3309942" cy="3309943"/>
          </a:xfrm>
          <a:prstGeom prst="rect">
            <a:avLst/>
          </a:prstGeom>
          <a:noFill/>
        </p:spPr>
      </p:pic>
      <p:pic>
        <p:nvPicPr>
          <p:cNvPr id="23556" name="Picture 4" descr=" Đất trắng cao lanh làm gốm | kg "/>
          <p:cNvPicPr>
            <a:picLocks noChangeAspect="1" noChangeArrowheads="1"/>
          </p:cNvPicPr>
          <p:nvPr/>
        </p:nvPicPr>
        <p:blipFill>
          <a:blip r:embed="rId4"/>
          <a:srcRect/>
          <a:stretch>
            <a:fillRect/>
          </a:stretch>
        </p:blipFill>
        <p:spPr bwMode="auto">
          <a:xfrm>
            <a:off x="357158" y="2500306"/>
            <a:ext cx="4667243" cy="350043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39" name="Picture 7" descr="Nhao dat va tao dang cho gom"/>
          <p:cNvPicPr>
            <a:picLocks noChangeAspect="1" noChangeArrowheads="1"/>
          </p:cNvPicPr>
          <p:nvPr/>
        </p:nvPicPr>
        <p:blipFill>
          <a:blip r:embed="rId2"/>
          <a:srcRect/>
          <a:stretch>
            <a:fillRect/>
          </a:stretch>
        </p:blipFill>
        <p:spPr bwMode="auto">
          <a:xfrm>
            <a:off x="3286116" y="714356"/>
            <a:ext cx="2714644" cy="2357454"/>
          </a:xfrm>
          <a:prstGeom prst="rect">
            <a:avLst/>
          </a:prstGeom>
          <a:noFill/>
          <a:ln w="19050">
            <a:solidFill>
              <a:srgbClr val="0000FF"/>
            </a:solidFill>
            <a:miter lim="800000"/>
            <a:headEnd/>
            <a:tailEnd/>
          </a:ln>
        </p:spPr>
      </p:pic>
      <p:pic>
        <p:nvPicPr>
          <p:cNvPr id="34837" name="Picture 10" descr="Trang men"/>
          <p:cNvPicPr>
            <a:picLocks noChangeAspect="1" noChangeArrowheads="1"/>
          </p:cNvPicPr>
          <p:nvPr/>
        </p:nvPicPr>
        <p:blipFill>
          <a:blip r:embed="rId3"/>
          <a:srcRect/>
          <a:stretch>
            <a:fillRect/>
          </a:stretch>
        </p:blipFill>
        <p:spPr bwMode="auto">
          <a:xfrm>
            <a:off x="6410356" y="3857628"/>
            <a:ext cx="2590800" cy="2214469"/>
          </a:xfrm>
          <a:prstGeom prst="rect">
            <a:avLst/>
          </a:prstGeom>
          <a:noFill/>
          <a:ln w="9525">
            <a:solidFill>
              <a:srgbClr val="0000FF"/>
            </a:solidFill>
            <a:miter lim="800000"/>
            <a:headEnd/>
            <a:tailEnd/>
          </a:ln>
        </p:spPr>
      </p:pic>
      <p:pic>
        <p:nvPicPr>
          <p:cNvPr id="34835" name="Picture 5" descr="Ve hoa van"/>
          <p:cNvPicPr>
            <a:picLocks noChangeAspect="1" noChangeArrowheads="1"/>
          </p:cNvPicPr>
          <p:nvPr/>
        </p:nvPicPr>
        <p:blipFill>
          <a:blip r:embed="rId4"/>
          <a:srcRect/>
          <a:stretch>
            <a:fillRect/>
          </a:stretch>
        </p:blipFill>
        <p:spPr bwMode="auto">
          <a:xfrm>
            <a:off x="6500826" y="714356"/>
            <a:ext cx="2447924" cy="2357454"/>
          </a:xfrm>
          <a:prstGeom prst="rect">
            <a:avLst/>
          </a:prstGeom>
          <a:noFill/>
          <a:ln w="19050">
            <a:solidFill>
              <a:srgbClr val="0000FF"/>
            </a:solidFill>
            <a:miter lim="800000"/>
            <a:headEnd/>
            <a:tailEnd/>
          </a:ln>
        </p:spPr>
      </p:pic>
      <p:pic>
        <p:nvPicPr>
          <p:cNvPr id="34833" name="Picture 6" descr="Cac san pham gom"/>
          <p:cNvPicPr>
            <a:picLocks noChangeAspect="1" noChangeArrowheads="1"/>
          </p:cNvPicPr>
          <p:nvPr/>
        </p:nvPicPr>
        <p:blipFill>
          <a:blip r:embed="rId5"/>
          <a:srcRect/>
          <a:stretch>
            <a:fillRect/>
          </a:stretch>
        </p:blipFill>
        <p:spPr bwMode="auto">
          <a:xfrm>
            <a:off x="3357554" y="3857628"/>
            <a:ext cx="2521570" cy="2281634"/>
          </a:xfrm>
          <a:prstGeom prst="rect">
            <a:avLst/>
          </a:prstGeom>
          <a:noFill/>
          <a:ln w="19050">
            <a:solidFill>
              <a:srgbClr val="0000FF"/>
            </a:solidFill>
            <a:miter lim="800000"/>
            <a:headEnd/>
            <a:tailEnd/>
          </a:ln>
        </p:spPr>
      </p:pic>
      <p:pic>
        <p:nvPicPr>
          <p:cNvPr id="34831" name="Picture 8" descr="Nung gom"/>
          <p:cNvPicPr>
            <a:picLocks noChangeAspect="1" noChangeArrowheads="1"/>
          </p:cNvPicPr>
          <p:nvPr/>
        </p:nvPicPr>
        <p:blipFill>
          <a:blip r:embed="rId6"/>
          <a:srcRect/>
          <a:stretch>
            <a:fillRect/>
          </a:stretch>
        </p:blipFill>
        <p:spPr bwMode="auto">
          <a:xfrm>
            <a:off x="214282" y="3857628"/>
            <a:ext cx="2595562" cy="2376486"/>
          </a:xfrm>
          <a:prstGeom prst="rect">
            <a:avLst/>
          </a:prstGeom>
          <a:noFill/>
          <a:ln w="12700">
            <a:solidFill>
              <a:srgbClr val="0000FF"/>
            </a:solidFill>
            <a:miter lim="800000"/>
            <a:headEnd/>
            <a:tailEnd/>
          </a:ln>
        </p:spPr>
      </p:pic>
      <p:pic>
        <p:nvPicPr>
          <p:cNvPr id="34829" name="Picture 9" descr="Phoi gom"/>
          <p:cNvPicPr>
            <a:picLocks noChangeAspect="1" noChangeArrowheads="1"/>
          </p:cNvPicPr>
          <p:nvPr/>
        </p:nvPicPr>
        <p:blipFill>
          <a:blip r:embed="rId7"/>
          <a:srcRect/>
          <a:stretch>
            <a:fillRect/>
          </a:stretch>
        </p:blipFill>
        <p:spPr bwMode="auto">
          <a:xfrm>
            <a:off x="285720" y="714356"/>
            <a:ext cx="2524124" cy="2286016"/>
          </a:xfrm>
          <a:prstGeom prst="rect">
            <a:avLst/>
          </a:prstGeom>
          <a:noFill/>
          <a:ln w="12700">
            <a:solidFill>
              <a:srgbClr val="0000FF"/>
            </a:solidFill>
            <a:miter lim="800000"/>
            <a:headEnd/>
            <a:tailEnd/>
          </a:ln>
        </p:spPr>
      </p:pic>
      <p:sp>
        <p:nvSpPr>
          <p:cNvPr id="184331" name="Line 11"/>
          <p:cNvSpPr>
            <a:spLocks noChangeShapeType="1"/>
          </p:cNvSpPr>
          <p:nvPr/>
        </p:nvSpPr>
        <p:spPr bwMode="auto">
          <a:xfrm>
            <a:off x="2857488" y="1928802"/>
            <a:ext cx="381000" cy="0"/>
          </a:xfrm>
          <a:prstGeom prst="line">
            <a:avLst/>
          </a:prstGeom>
          <a:noFill/>
          <a:ln w="50800">
            <a:solidFill>
              <a:srgbClr val="FF3300"/>
            </a:solidFill>
            <a:round/>
            <a:headEnd/>
            <a:tailEnd type="triangle" w="med" len="med"/>
          </a:ln>
        </p:spPr>
        <p:txBody>
          <a:bodyPr lIns="91426" tIns="45713" rIns="91426" bIns="45713"/>
          <a:lstStyle/>
          <a:p>
            <a:endParaRPr lang="vi-VN"/>
          </a:p>
        </p:txBody>
      </p:sp>
      <p:sp>
        <p:nvSpPr>
          <p:cNvPr id="2" name="Line 11"/>
          <p:cNvSpPr>
            <a:spLocks noChangeShapeType="1"/>
          </p:cNvSpPr>
          <p:nvPr/>
        </p:nvSpPr>
        <p:spPr bwMode="auto">
          <a:xfrm>
            <a:off x="6072198" y="1785926"/>
            <a:ext cx="381000" cy="0"/>
          </a:xfrm>
          <a:prstGeom prst="line">
            <a:avLst/>
          </a:prstGeom>
          <a:noFill/>
          <a:ln w="50800">
            <a:solidFill>
              <a:srgbClr val="FF3300"/>
            </a:solidFill>
            <a:round/>
            <a:headEnd/>
            <a:tailEnd type="triangle" w="med" len="med"/>
          </a:ln>
        </p:spPr>
        <p:txBody>
          <a:bodyPr lIns="91426" tIns="45713" rIns="91426" bIns="45713"/>
          <a:lstStyle/>
          <a:p>
            <a:endParaRPr lang="vi-VN"/>
          </a:p>
        </p:txBody>
      </p:sp>
      <p:sp>
        <p:nvSpPr>
          <p:cNvPr id="3" name="Line 11"/>
          <p:cNvSpPr>
            <a:spLocks noChangeShapeType="1"/>
          </p:cNvSpPr>
          <p:nvPr/>
        </p:nvSpPr>
        <p:spPr bwMode="auto">
          <a:xfrm>
            <a:off x="7643834" y="3262314"/>
            <a:ext cx="0" cy="381000"/>
          </a:xfrm>
          <a:prstGeom prst="line">
            <a:avLst/>
          </a:prstGeom>
          <a:noFill/>
          <a:ln w="50800">
            <a:solidFill>
              <a:srgbClr val="FF3300"/>
            </a:solidFill>
            <a:round/>
            <a:headEnd/>
            <a:tailEnd type="triangle" w="med" len="med"/>
          </a:ln>
        </p:spPr>
        <p:txBody>
          <a:bodyPr lIns="91426" tIns="45713" rIns="91426" bIns="45713"/>
          <a:lstStyle/>
          <a:p>
            <a:endParaRPr lang="vi-VN"/>
          </a:p>
        </p:txBody>
      </p:sp>
      <p:sp>
        <p:nvSpPr>
          <p:cNvPr id="4" name="Line 11"/>
          <p:cNvSpPr>
            <a:spLocks noChangeShapeType="1"/>
          </p:cNvSpPr>
          <p:nvPr/>
        </p:nvSpPr>
        <p:spPr bwMode="auto">
          <a:xfrm flipH="1">
            <a:off x="5910274" y="4953000"/>
            <a:ext cx="304800" cy="0"/>
          </a:xfrm>
          <a:prstGeom prst="line">
            <a:avLst/>
          </a:prstGeom>
          <a:noFill/>
          <a:ln w="50800">
            <a:solidFill>
              <a:srgbClr val="FF3300"/>
            </a:solidFill>
            <a:round/>
            <a:headEnd/>
            <a:tailEnd type="triangle" w="med" len="med"/>
          </a:ln>
        </p:spPr>
        <p:txBody>
          <a:bodyPr lIns="91426" tIns="45713" rIns="91426" bIns="45713"/>
          <a:lstStyle/>
          <a:p>
            <a:endParaRPr lang="vi-VN"/>
          </a:p>
        </p:txBody>
      </p:sp>
      <p:sp>
        <p:nvSpPr>
          <p:cNvPr id="5" name="Line 11"/>
          <p:cNvSpPr>
            <a:spLocks noChangeShapeType="1"/>
          </p:cNvSpPr>
          <p:nvPr/>
        </p:nvSpPr>
        <p:spPr bwMode="auto">
          <a:xfrm flipH="1">
            <a:off x="2857488" y="4876800"/>
            <a:ext cx="457200" cy="0"/>
          </a:xfrm>
          <a:prstGeom prst="line">
            <a:avLst/>
          </a:prstGeom>
          <a:noFill/>
          <a:ln w="50800">
            <a:solidFill>
              <a:srgbClr val="FF3300"/>
            </a:solidFill>
            <a:round/>
            <a:headEnd/>
            <a:tailEnd type="triangle" w="med" len="med"/>
          </a:ln>
        </p:spPr>
        <p:txBody>
          <a:bodyPr lIns="91426" tIns="45713" rIns="91426" bIns="45713"/>
          <a:lstStyle/>
          <a:p>
            <a:endParaRPr lang="vi-VN"/>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p:cNvGrpSpPr>
            <a:grpSpLocks/>
          </p:cNvGrpSpPr>
          <p:nvPr/>
        </p:nvGrpSpPr>
        <p:grpSpPr bwMode="auto">
          <a:xfrm>
            <a:off x="111125" y="95250"/>
            <a:ext cx="3089275" cy="3373438"/>
            <a:chOff x="-6" y="213"/>
            <a:chExt cx="2050" cy="2187"/>
          </a:xfrm>
        </p:grpSpPr>
        <p:pic>
          <p:nvPicPr>
            <p:cNvPr id="34839" name="Picture 7" descr="Nhao dat va tao dang cho gom"/>
            <p:cNvPicPr>
              <a:picLocks noChangeAspect="1" noChangeArrowheads="1"/>
            </p:cNvPicPr>
            <p:nvPr/>
          </p:nvPicPr>
          <p:blipFill>
            <a:blip r:embed="rId2"/>
            <a:srcRect/>
            <a:stretch>
              <a:fillRect/>
            </a:stretch>
          </p:blipFill>
          <p:spPr bwMode="auto">
            <a:xfrm>
              <a:off x="144" y="614"/>
              <a:ext cx="1824" cy="1786"/>
            </a:xfrm>
            <a:prstGeom prst="rect">
              <a:avLst/>
            </a:prstGeom>
            <a:noFill/>
            <a:ln w="19050">
              <a:solidFill>
                <a:srgbClr val="0000FF"/>
              </a:solidFill>
              <a:miter lim="800000"/>
              <a:headEnd/>
              <a:tailEnd/>
            </a:ln>
          </p:spPr>
        </p:pic>
        <p:sp>
          <p:nvSpPr>
            <p:cNvPr id="34840" name="Text Box 5"/>
            <p:cNvSpPr txBox="1">
              <a:spLocks noChangeArrowheads="1"/>
            </p:cNvSpPr>
            <p:nvPr/>
          </p:nvSpPr>
          <p:spPr bwMode="auto">
            <a:xfrm>
              <a:off x="-6" y="213"/>
              <a:ext cx="2050" cy="299"/>
            </a:xfrm>
            <a:prstGeom prst="rect">
              <a:avLst/>
            </a:prstGeom>
            <a:noFill/>
            <a:ln w="9525">
              <a:noFill/>
              <a:miter lim="800000"/>
              <a:headEnd/>
              <a:tailEnd/>
            </a:ln>
          </p:spPr>
          <p:txBody>
            <a:bodyPr>
              <a:spAutoFit/>
            </a:bodyPr>
            <a:lstStyle/>
            <a:p>
              <a:pPr>
                <a:spcBef>
                  <a:spcPct val="50000"/>
                </a:spcBef>
              </a:pPr>
              <a:r>
                <a:rPr lang="en-US" sz="2400" b="1">
                  <a:solidFill>
                    <a:srgbClr val="0000FF"/>
                  </a:solidFill>
                  <a:latin typeface="Times New Roman" pitchFamily="18" charset="0"/>
                  <a:cs typeface="Times New Roman" pitchFamily="18" charset="0"/>
                </a:rPr>
                <a:t>Nhào đất - tạo dáng</a:t>
              </a:r>
            </a:p>
          </p:txBody>
        </p:sp>
      </p:grpSp>
      <p:grpSp>
        <p:nvGrpSpPr>
          <p:cNvPr id="7" name="Group 6"/>
          <p:cNvGrpSpPr>
            <a:grpSpLocks/>
          </p:cNvGrpSpPr>
          <p:nvPr/>
        </p:nvGrpSpPr>
        <p:grpSpPr bwMode="auto">
          <a:xfrm>
            <a:off x="3643323" y="143543"/>
            <a:ext cx="5357815" cy="6213182"/>
            <a:chOff x="630" y="241"/>
            <a:chExt cx="3375" cy="3798"/>
          </a:xfrm>
        </p:grpSpPr>
        <p:pic>
          <p:nvPicPr>
            <p:cNvPr id="34837" name="Picture 10" descr="Trang men"/>
            <p:cNvPicPr>
              <a:picLocks noChangeAspect="1" noChangeArrowheads="1"/>
            </p:cNvPicPr>
            <p:nvPr/>
          </p:nvPicPr>
          <p:blipFill>
            <a:blip r:embed="rId3"/>
            <a:srcRect/>
            <a:stretch>
              <a:fillRect/>
            </a:stretch>
          </p:blipFill>
          <p:spPr bwMode="auto">
            <a:xfrm>
              <a:off x="2373" y="2500"/>
              <a:ext cx="1632" cy="1539"/>
            </a:xfrm>
            <a:prstGeom prst="rect">
              <a:avLst/>
            </a:prstGeom>
            <a:noFill/>
            <a:ln w="9525">
              <a:solidFill>
                <a:srgbClr val="0000FF"/>
              </a:solidFill>
              <a:miter lim="800000"/>
              <a:headEnd/>
              <a:tailEnd/>
            </a:ln>
          </p:spPr>
        </p:pic>
        <p:sp>
          <p:nvSpPr>
            <p:cNvPr id="34838" name="Text Box 8"/>
            <p:cNvSpPr txBox="1">
              <a:spLocks noChangeArrowheads="1"/>
            </p:cNvSpPr>
            <p:nvPr/>
          </p:nvSpPr>
          <p:spPr bwMode="auto">
            <a:xfrm>
              <a:off x="630" y="241"/>
              <a:ext cx="1344" cy="320"/>
            </a:xfrm>
            <a:prstGeom prst="rect">
              <a:avLst/>
            </a:prstGeom>
            <a:noFill/>
            <a:ln w="9525">
              <a:noFill/>
              <a:miter lim="800000"/>
              <a:headEnd/>
              <a:tailEnd/>
            </a:ln>
          </p:spPr>
          <p:txBody>
            <a:bodyPr>
              <a:spAutoFit/>
            </a:bodyPr>
            <a:lstStyle/>
            <a:p>
              <a:pPr>
                <a:spcBef>
                  <a:spcPct val="50000"/>
                </a:spcBef>
              </a:pPr>
              <a:r>
                <a:rPr lang="en-US" sz="2800" b="1" dirty="0" err="1">
                  <a:solidFill>
                    <a:srgbClr val="0000FF"/>
                  </a:solidFill>
                  <a:latin typeface="Times New Roman" pitchFamily="18" charset="0"/>
                  <a:cs typeface="Times New Roman" pitchFamily="18" charset="0"/>
                </a:rPr>
                <a:t>Phơi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gốm</a:t>
              </a:r>
              <a:endParaRPr lang="en-US" sz="2800" b="1" dirty="0">
                <a:solidFill>
                  <a:srgbClr val="0000FF"/>
                </a:solidFill>
                <a:latin typeface="Times New Roman" pitchFamily="18" charset="0"/>
                <a:cs typeface="Times New Roman" pitchFamily="18" charset="0"/>
              </a:endParaRPr>
            </a:p>
          </p:txBody>
        </p:sp>
      </p:grpSp>
      <p:grpSp>
        <p:nvGrpSpPr>
          <p:cNvPr id="8" name="Group 9"/>
          <p:cNvGrpSpPr>
            <a:grpSpLocks/>
          </p:cNvGrpSpPr>
          <p:nvPr/>
        </p:nvGrpSpPr>
        <p:grpSpPr bwMode="auto">
          <a:xfrm>
            <a:off x="6324600" y="88900"/>
            <a:ext cx="2590800" cy="3379788"/>
            <a:chOff x="4080" y="332"/>
            <a:chExt cx="1536" cy="2129"/>
          </a:xfrm>
        </p:grpSpPr>
        <p:pic>
          <p:nvPicPr>
            <p:cNvPr id="34835" name="Picture 5" descr="Ve hoa van"/>
            <p:cNvPicPr>
              <a:picLocks noChangeAspect="1" noChangeArrowheads="1"/>
            </p:cNvPicPr>
            <p:nvPr/>
          </p:nvPicPr>
          <p:blipFill>
            <a:blip r:embed="rId4"/>
            <a:srcRect/>
            <a:stretch>
              <a:fillRect/>
            </a:stretch>
          </p:blipFill>
          <p:spPr bwMode="auto">
            <a:xfrm>
              <a:off x="4080" y="696"/>
              <a:ext cx="1536" cy="1765"/>
            </a:xfrm>
            <a:prstGeom prst="rect">
              <a:avLst/>
            </a:prstGeom>
            <a:noFill/>
            <a:ln w="19050">
              <a:solidFill>
                <a:srgbClr val="0000FF"/>
              </a:solidFill>
              <a:miter lim="800000"/>
              <a:headEnd/>
              <a:tailEnd/>
            </a:ln>
          </p:spPr>
        </p:pic>
        <p:sp>
          <p:nvSpPr>
            <p:cNvPr id="34836" name="Text Box 11"/>
            <p:cNvSpPr txBox="1">
              <a:spLocks noChangeArrowheads="1"/>
            </p:cNvSpPr>
            <p:nvPr/>
          </p:nvSpPr>
          <p:spPr bwMode="auto">
            <a:xfrm>
              <a:off x="4211" y="332"/>
              <a:ext cx="1405" cy="330"/>
            </a:xfrm>
            <a:prstGeom prst="rect">
              <a:avLst/>
            </a:prstGeom>
            <a:noFill/>
            <a:ln w="9525">
              <a:noFill/>
              <a:miter lim="800000"/>
              <a:headEnd/>
              <a:tailEnd/>
            </a:ln>
          </p:spPr>
          <p:txBody>
            <a:bodyPr>
              <a:spAutoFit/>
            </a:bodyPr>
            <a:lstStyle/>
            <a:p>
              <a:pPr>
                <a:spcBef>
                  <a:spcPct val="50000"/>
                </a:spcBef>
              </a:pPr>
              <a:r>
                <a:rPr lang="en-US" sz="2800" b="1">
                  <a:solidFill>
                    <a:srgbClr val="0000FF"/>
                  </a:solidFill>
                  <a:latin typeface="Times New Roman" pitchFamily="18" charset="0"/>
                  <a:cs typeface="Times New Roman" pitchFamily="18" charset="0"/>
                </a:rPr>
                <a:t>Vẽ hoa văn</a:t>
              </a:r>
            </a:p>
          </p:txBody>
        </p:sp>
      </p:grpSp>
      <p:grpSp>
        <p:nvGrpSpPr>
          <p:cNvPr id="9" name="Group 12"/>
          <p:cNvGrpSpPr>
            <a:grpSpLocks/>
          </p:cNvGrpSpPr>
          <p:nvPr/>
        </p:nvGrpSpPr>
        <p:grpSpPr bwMode="auto">
          <a:xfrm>
            <a:off x="-71470" y="3924325"/>
            <a:ext cx="3000364" cy="2966103"/>
            <a:chOff x="0" y="2496"/>
            <a:chExt cx="1968" cy="1960"/>
          </a:xfrm>
        </p:grpSpPr>
        <p:pic>
          <p:nvPicPr>
            <p:cNvPr id="34833" name="Picture 6" descr="Cac san pham gom"/>
            <p:cNvPicPr>
              <a:picLocks noChangeAspect="1" noChangeArrowheads="1"/>
            </p:cNvPicPr>
            <p:nvPr/>
          </p:nvPicPr>
          <p:blipFill>
            <a:blip r:embed="rId5"/>
            <a:srcRect/>
            <a:stretch>
              <a:fillRect/>
            </a:stretch>
          </p:blipFill>
          <p:spPr bwMode="auto">
            <a:xfrm>
              <a:off x="240" y="2496"/>
              <a:ext cx="1728" cy="1632"/>
            </a:xfrm>
            <a:prstGeom prst="rect">
              <a:avLst/>
            </a:prstGeom>
            <a:noFill/>
            <a:ln w="19050">
              <a:solidFill>
                <a:srgbClr val="0000FF"/>
              </a:solidFill>
              <a:miter lim="800000"/>
              <a:headEnd/>
              <a:tailEnd/>
            </a:ln>
          </p:spPr>
        </p:pic>
        <p:sp>
          <p:nvSpPr>
            <p:cNvPr id="34834" name="Text Box 14"/>
            <p:cNvSpPr txBox="1">
              <a:spLocks noChangeArrowheads="1"/>
            </p:cNvSpPr>
            <p:nvPr/>
          </p:nvSpPr>
          <p:spPr bwMode="auto">
            <a:xfrm>
              <a:off x="0" y="4151"/>
              <a:ext cx="1968" cy="305"/>
            </a:xfrm>
            <a:prstGeom prst="rect">
              <a:avLst/>
            </a:prstGeom>
            <a:noFill/>
            <a:ln w="9525">
              <a:noFill/>
              <a:miter lim="800000"/>
              <a:headEnd/>
              <a:tailEnd/>
            </a:ln>
          </p:spPr>
          <p:txBody>
            <a:bodyPr>
              <a:spAutoFit/>
            </a:bodyPr>
            <a:lstStyle/>
            <a:p>
              <a:pPr algn="ctr">
                <a:spcBef>
                  <a:spcPct val="50000"/>
                </a:spcBef>
              </a:pP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phẩm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gốm</a:t>
              </a:r>
              <a:endParaRPr lang="en-US" sz="2400" b="1" dirty="0">
                <a:solidFill>
                  <a:srgbClr val="0000FF"/>
                </a:solidFill>
                <a:latin typeface="Times New Roman" pitchFamily="18" charset="0"/>
                <a:cs typeface="Times New Roman" pitchFamily="18" charset="0"/>
              </a:endParaRPr>
            </a:p>
          </p:txBody>
        </p:sp>
      </p:grpSp>
      <p:grpSp>
        <p:nvGrpSpPr>
          <p:cNvPr id="10" name="Group 15"/>
          <p:cNvGrpSpPr>
            <a:grpSpLocks/>
          </p:cNvGrpSpPr>
          <p:nvPr/>
        </p:nvGrpSpPr>
        <p:grpSpPr bwMode="auto">
          <a:xfrm>
            <a:off x="3271838" y="3805262"/>
            <a:ext cx="2800360" cy="3124200"/>
            <a:chOff x="2112" y="720"/>
            <a:chExt cx="1872" cy="1968"/>
          </a:xfrm>
        </p:grpSpPr>
        <p:pic>
          <p:nvPicPr>
            <p:cNvPr id="34831" name="Picture 8" descr="Nung gom"/>
            <p:cNvPicPr>
              <a:picLocks noChangeAspect="1" noChangeArrowheads="1"/>
            </p:cNvPicPr>
            <p:nvPr/>
          </p:nvPicPr>
          <p:blipFill>
            <a:blip r:embed="rId6"/>
            <a:srcRect/>
            <a:stretch>
              <a:fillRect/>
            </a:stretch>
          </p:blipFill>
          <p:spPr bwMode="auto">
            <a:xfrm>
              <a:off x="2112" y="720"/>
              <a:ext cx="1872" cy="1632"/>
            </a:xfrm>
            <a:prstGeom prst="rect">
              <a:avLst/>
            </a:prstGeom>
            <a:noFill/>
            <a:ln w="12700">
              <a:solidFill>
                <a:srgbClr val="0000FF"/>
              </a:solidFill>
              <a:miter lim="800000"/>
              <a:headEnd/>
              <a:tailEnd/>
            </a:ln>
          </p:spPr>
        </p:pic>
        <p:sp>
          <p:nvSpPr>
            <p:cNvPr id="34832" name="Text Box 17"/>
            <p:cNvSpPr txBox="1">
              <a:spLocks noChangeArrowheads="1"/>
            </p:cNvSpPr>
            <p:nvPr/>
          </p:nvSpPr>
          <p:spPr bwMode="auto">
            <a:xfrm>
              <a:off x="2578" y="2397"/>
              <a:ext cx="1375" cy="291"/>
            </a:xfrm>
            <a:prstGeom prst="rect">
              <a:avLst/>
            </a:prstGeom>
            <a:noFill/>
            <a:ln w="9525">
              <a:noFill/>
              <a:miter lim="800000"/>
              <a:headEnd/>
              <a:tailEnd/>
            </a:ln>
          </p:spPr>
          <p:txBody>
            <a:bodyPr>
              <a:spAutoFit/>
            </a:bodyPr>
            <a:lstStyle/>
            <a:p>
              <a:pPr>
                <a:spcBef>
                  <a:spcPct val="50000"/>
                </a:spcBef>
              </a:pPr>
              <a:r>
                <a:rPr lang="en-US" sz="2400" b="1">
                  <a:solidFill>
                    <a:srgbClr val="0000FF"/>
                  </a:solidFill>
                  <a:latin typeface="Times New Roman" pitchFamily="18" charset="0"/>
                  <a:cs typeface="Times New Roman" pitchFamily="18" charset="0"/>
                </a:rPr>
                <a:t>Nung gốm</a:t>
              </a:r>
            </a:p>
          </p:txBody>
        </p:sp>
      </p:grpSp>
      <p:grpSp>
        <p:nvGrpSpPr>
          <p:cNvPr id="11" name="Group 18"/>
          <p:cNvGrpSpPr>
            <a:grpSpLocks/>
          </p:cNvGrpSpPr>
          <p:nvPr/>
        </p:nvGrpSpPr>
        <p:grpSpPr bwMode="auto">
          <a:xfrm>
            <a:off x="3428990" y="714356"/>
            <a:ext cx="5194766" cy="6143228"/>
            <a:chOff x="4128" y="2496"/>
            <a:chExt cx="2649" cy="3437"/>
          </a:xfrm>
        </p:grpSpPr>
        <p:pic>
          <p:nvPicPr>
            <p:cNvPr id="34829" name="Picture 9" descr="Phoi gom"/>
            <p:cNvPicPr>
              <a:picLocks noChangeAspect="1" noChangeArrowheads="1"/>
            </p:cNvPicPr>
            <p:nvPr/>
          </p:nvPicPr>
          <p:blipFill>
            <a:blip r:embed="rId7"/>
            <a:srcRect/>
            <a:stretch>
              <a:fillRect/>
            </a:stretch>
          </p:blipFill>
          <p:spPr bwMode="auto">
            <a:xfrm>
              <a:off x="4128" y="2496"/>
              <a:ext cx="1360" cy="1559"/>
            </a:xfrm>
            <a:prstGeom prst="rect">
              <a:avLst/>
            </a:prstGeom>
            <a:noFill/>
            <a:ln w="12700">
              <a:solidFill>
                <a:srgbClr val="0000FF"/>
              </a:solidFill>
              <a:miter lim="800000"/>
              <a:headEnd/>
              <a:tailEnd/>
            </a:ln>
          </p:spPr>
        </p:pic>
        <p:sp>
          <p:nvSpPr>
            <p:cNvPr id="34830" name="Text Box 20"/>
            <p:cNvSpPr txBox="1">
              <a:spLocks noChangeArrowheads="1"/>
            </p:cNvSpPr>
            <p:nvPr/>
          </p:nvSpPr>
          <p:spPr bwMode="auto">
            <a:xfrm>
              <a:off x="5913" y="5642"/>
              <a:ext cx="864" cy="291"/>
            </a:xfrm>
            <a:prstGeom prst="rect">
              <a:avLst/>
            </a:prstGeom>
            <a:noFill/>
            <a:ln w="9525">
              <a:noFill/>
              <a:miter lim="800000"/>
              <a:headEnd/>
              <a:tailEnd/>
            </a:ln>
          </p:spPr>
          <p:txBody>
            <a:bodyPr>
              <a:spAutoFit/>
            </a:bodyPr>
            <a:lstStyle/>
            <a:p>
              <a:pPr>
                <a:spcBef>
                  <a:spcPct val="50000"/>
                </a:spcBef>
              </a:pPr>
              <a:r>
                <a:rPr lang="en-US" sz="2400" b="1" dirty="0" err="1">
                  <a:solidFill>
                    <a:srgbClr val="0000FF"/>
                  </a:solidFill>
                  <a:latin typeface="Times New Roman" pitchFamily="18" charset="0"/>
                  <a:cs typeface="Times New Roman" pitchFamily="18" charset="0"/>
                </a:rPr>
                <a:t>Tráng</a:t>
              </a:r>
              <a:r>
                <a:rPr lang="en-US" sz="2400" b="1" dirty="0">
                  <a:solidFill>
                    <a:srgbClr val="0000FF"/>
                  </a:solidFill>
                  <a:latin typeface="Times New Roman" pitchFamily="18" charset="0"/>
                  <a:cs typeface="Times New Roman" pitchFamily="18" charset="0"/>
                </a:rPr>
                <a:t> men</a:t>
              </a:r>
            </a:p>
          </p:txBody>
        </p:sp>
      </p:grpSp>
      <p:sp>
        <p:nvSpPr>
          <p:cNvPr id="184331" name="Line 11"/>
          <p:cNvSpPr>
            <a:spLocks noChangeShapeType="1"/>
          </p:cNvSpPr>
          <p:nvPr/>
        </p:nvSpPr>
        <p:spPr bwMode="auto">
          <a:xfrm>
            <a:off x="3048000" y="2286000"/>
            <a:ext cx="381000" cy="0"/>
          </a:xfrm>
          <a:prstGeom prst="line">
            <a:avLst/>
          </a:prstGeom>
          <a:noFill/>
          <a:ln w="50800">
            <a:solidFill>
              <a:srgbClr val="FF3300"/>
            </a:solidFill>
            <a:round/>
            <a:headEnd/>
            <a:tailEnd type="triangle" w="med" len="med"/>
          </a:ln>
        </p:spPr>
        <p:txBody>
          <a:bodyPr lIns="91426" tIns="45713" rIns="91426" bIns="45713"/>
          <a:lstStyle/>
          <a:p>
            <a:endParaRPr lang="vi-VN"/>
          </a:p>
        </p:txBody>
      </p:sp>
      <p:sp>
        <p:nvSpPr>
          <p:cNvPr id="2" name="Line 11"/>
          <p:cNvSpPr>
            <a:spLocks noChangeShapeType="1"/>
          </p:cNvSpPr>
          <p:nvPr/>
        </p:nvSpPr>
        <p:spPr bwMode="auto">
          <a:xfrm>
            <a:off x="5976950" y="2209800"/>
            <a:ext cx="381000" cy="0"/>
          </a:xfrm>
          <a:prstGeom prst="line">
            <a:avLst/>
          </a:prstGeom>
          <a:noFill/>
          <a:ln w="50800">
            <a:solidFill>
              <a:srgbClr val="FF3300"/>
            </a:solidFill>
            <a:round/>
            <a:headEnd/>
            <a:tailEnd type="triangle" w="med" len="med"/>
          </a:ln>
        </p:spPr>
        <p:txBody>
          <a:bodyPr lIns="91426" tIns="45713" rIns="91426" bIns="45713"/>
          <a:lstStyle/>
          <a:p>
            <a:endParaRPr lang="vi-VN"/>
          </a:p>
        </p:txBody>
      </p:sp>
      <p:sp>
        <p:nvSpPr>
          <p:cNvPr id="3" name="Line 11"/>
          <p:cNvSpPr>
            <a:spLocks noChangeShapeType="1"/>
          </p:cNvSpPr>
          <p:nvPr/>
        </p:nvSpPr>
        <p:spPr bwMode="auto">
          <a:xfrm>
            <a:off x="7315200" y="3500438"/>
            <a:ext cx="0" cy="381000"/>
          </a:xfrm>
          <a:prstGeom prst="line">
            <a:avLst/>
          </a:prstGeom>
          <a:noFill/>
          <a:ln w="50800">
            <a:solidFill>
              <a:srgbClr val="FF3300"/>
            </a:solidFill>
            <a:round/>
            <a:headEnd/>
            <a:tailEnd type="triangle" w="med" len="med"/>
          </a:ln>
        </p:spPr>
        <p:txBody>
          <a:bodyPr lIns="91426" tIns="45713" rIns="91426" bIns="45713"/>
          <a:lstStyle/>
          <a:p>
            <a:endParaRPr lang="vi-VN"/>
          </a:p>
        </p:txBody>
      </p:sp>
      <p:sp>
        <p:nvSpPr>
          <p:cNvPr id="4" name="Line 11"/>
          <p:cNvSpPr>
            <a:spLocks noChangeShapeType="1"/>
          </p:cNvSpPr>
          <p:nvPr/>
        </p:nvSpPr>
        <p:spPr bwMode="auto">
          <a:xfrm flipH="1">
            <a:off x="6053150" y="4953000"/>
            <a:ext cx="304800" cy="0"/>
          </a:xfrm>
          <a:prstGeom prst="line">
            <a:avLst/>
          </a:prstGeom>
          <a:noFill/>
          <a:ln w="50800">
            <a:solidFill>
              <a:srgbClr val="FF3300"/>
            </a:solidFill>
            <a:round/>
            <a:headEnd/>
            <a:tailEnd type="triangle" w="med" len="med"/>
          </a:ln>
        </p:spPr>
        <p:txBody>
          <a:bodyPr lIns="91426" tIns="45713" rIns="91426" bIns="45713"/>
          <a:lstStyle/>
          <a:p>
            <a:endParaRPr lang="vi-VN"/>
          </a:p>
        </p:txBody>
      </p:sp>
      <p:sp>
        <p:nvSpPr>
          <p:cNvPr id="5" name="Line 11"/>
          <p:cNvSpPr>
            <a:spLocks noChangeShapeType="1"/>
          </p:cNvSpPr>
          <p:nvPr/>
        </p:nvSpPr>
        <p:spPr bwMode="auto">
          <a:xfrm flipH="1">
            <a:off x="2819400" y="4876800"/>
            <a:ext cx="457200" cy="0"/>
          </a:xfrm>
          <a:prstGeom prst="line">
            <a:avLst/>
          </a:prstGeom>
          <a:noFill/>
          <a:ln w="50800">
            <a:solidFill>
              <a:srgbClr val="FF3300"/>
            </a:solidFill>
            <a:round/>
            <a:headEnd/>
            <a:tailEnd type="triangle" w="med" len="med"/>
          </a:ln>
        </p:spPr>
        <p:txBody>
          <a:bodyPr lIns="91426" tIns="45713" rIns="91426" bIns="45713"/>
          <a:lstStyle/>
          <a:p>
            <a:endParaRPr lang="vi-V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4331"/>
                                        </p:tgtEl>
                                        <p:attrNameLst>
                                          <p:attrName>style.visibility</p:attrName>
                                        </p:attrNameLst>
                                      </p:cBhvr>
                                      <p:to>
                                        <p:strVal val="visible"/>
                                      </p:to>
                                    </p:set>
                                    <p:animEffect transition="in" filter="wipe(down)">
                                      <p:cBhvr>
                                        <p:cTn id="10" dur="500"/>
                                        <p:tgtEl>
                                          <p:spTgt spid="18433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1" grpId="0" animBg="1"/>
      <p:bldP spid="2" grpId="0" animBg="1"/>
      <p:bldP spid="3"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ownloads\q18Ag1MmjToYV78czU1Vujl72eJkfbmt4t8yenImKBVvK0kTmF0xjctABnaLJIm9.jpg"/>
          <p:cNvPicPr>
            <a:picLocks noChangeAspect="1" noChangeArrowheads="1"/>
          </p:cNvPicPr>
          <p:nvPr/>
        </p:nvPicPr>
        <p:blipFill>
          <a:blip r:embed="rId2"/>
          <a:srcRect/>
          <a:stretch>
            <a:fillRect/>
          </a:stretch>
        </p:blipFill>
        <p:spPr bwMode="auto">
          <a:xfrm>
            <a:off x="285720" y="285728"/>
            <a:ext cx="4448175" cy="3214710"/>
          </a:xfrm>
          <a:prstGeom prst="rect">
            <a:avLst/>
          </a:prstGeom>
          <a:noFill/>
        </p:spPr>
      </p:pic>
      <p:pic>
        <p:nvPicPr>
          <p:cNvPr id="1027" name="Picture 3" descr="C:\Users\Admin\Downloads\vnpgomsu_5.jpg"/>
          <p:cNvPicPr>
            <a:picLocks noChangeAspect="1" noChangeArrowheads="1"/>
          </p:cNvPicPr>
          <p:nvPr/>
        </p:nvPicPr>
        <p:blipFill>
          <a:blip r:embed="rId3"/>
          <a:srcRect/>
          <a:stretch>
            <a:fillRect/>
          </a:stretch>
        </p:blipFill>
        <p:spPr bwMode="auto">
          <a:xfrm>
            <a:off x="4572000" y="428604"/>
            <a:ext cx="4214842" cy="3214710"/>
          </a:xfrm>
          <a:prstGeom prst="rect">
            <a:avLst/>
          </a:prstGeom>
          <a:noFill/>
        </p:spPr>
      </p:pic>
      <p:pic>
        <p:nvPicPr>
          <p:cNvPr id="1028" name="Picture 4" descr="C:\Users\Admin\Downloads\images (2).jpg"/>
          <p:cNvPicPr>
            <a:picLocks noChangeAspect="1" noChangeArrowheads="1"/>
          </p:cNvPicPr>
          <p:nvPr/>
        </p:nvPicPr>
        <p:blipFill>
          <a:blip r:embed="rId4"/>
          <a:srcRect/>
          <a:stretch>
            <a:fillRect/>
          </a:stretch>
        </p:blipFill>
        <p:spPr bwMode="auto">
          <a:xfrm>
            <a:off x="500034" y="3643314"/>
            <a:ext cx="4071966" cy="2995623"/>
          </a:xfrm>
          <a:prstGeom prst="rect">
            <a:avLst/>
          </a:prstGeom>
          <a:noFill/>
        </p:spPr>
      </p:pic>
      <p:pic>
        <p:nvPicPr>
          <p:cNvPr id="1029" name="Picture 5" descr="C:\Users\Admin\Downloads\images (3).jpg"/>
          <p:cNvPicPr>
            <a:picLocks noChangeAspect="1" noChangeArrowheads="1"/>
          </p:cNvPicPr>
          <p:nvPr/>
        </p:nvPicPr>
        <p:blipFill>
          <a:blip r:embed="rId5"/>
          <a:srcRect/>
          <a:stretch>
            <a:fillRect/>
          </a:stretch>
        </p:blipFill>
        <p:spPr bwMode="auto">
          <a:xfrm>
            <a:off x="4714876" y="3857628"/>
            <a:ext cx="4214842" cy="278608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714480" y="857232"/>
            <a:ext cx="6205545" cy="20313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Chợ</a:t>
            </a:r>
            <a:r>
              <a:rPr kumimoji="0" lang="vi-VN" sz="2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phiên có đặc điểm gì về:</a:t>
            </a:r>
            <a:endParaRPr kumimoji="0" lang="vi-VN"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Cách bày bán hàng?</a:t>
            </a:r>
            <a:endParaRPr kumimoji="0" lang="vi-VN"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Hàng hóa ở chợ -nguồn gốc hàng hóa?</a:t>
            </a:r>
            <a:endParaRPr kumimoji="0" lang="vi-VN"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Người đi chợ để mua và bán hàng?</a:t>
            </a:r>
            <a:endParaRPr kumimoji="0" lang="vi-VN"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4" name="Picture 6" descr="ban do"/>
          <p:cNvPicPr>
            <a:picLocks noChangeAspect="1" noChangeArrowheads="1"/>
          </p:cNvPicPr>
          <p:nvPr/>
        </p:nvPicPr>
        <p:blipFill>
          <a:blip r:embed="rId2"/>
          <a:srcRect/>
          <a:stretch>
            <a:fillRect/>
          </a:stretch>
        </p:blipFill>
        <p:spPr bwMode="auto">
          <a:xfrm>
            <a:off x="1857356" y="1500174"/>
            <a:ext cx="5867400" cy="4392612"/>
          </a:xfrm>
          <a:prstGeom prst="rect">
            <a:avLst/>
          </a:prstGeom>
          <a:noFill/>
        </p:spPr>
      </p:pic>
      <p:sp>
        <p:nvSpPr>
          <p:cNvPr id="258055" name="Freeform 7"/>
          <p:cNvSpPr>
            <a:spLocks/>
          </p:cNvSpPr>
          <p:nvPr/>
        </p:nvSpPr>
        <p:spPr bwMode="auto">
          <a:xfrm>
            <a:off x="2857488" y="1876424"/>
            <a:ext cx="3643338" cy="1338262"/>
          </a:xfrm>
          <a:custGeom>
            <a:avLst/>
            <a:gdLst/>
            <a:ahLst/>
            <a:cxnLst>
              <a:cxn ang="0">
                <a:pos x="0" y="264"/>
              </a:cxn>
              <a:cxn ang="0">
                <a:pos x="56" y="224"/>
              </a:cxn>
              <a:cxn ang="0">
                <a:pos x="104" y="192"/>
              </a:cxn>
              <a:cxn ang="0">
                <a:pos x="232" y="184"/>
              </a:cxn>
              <a:cxn ang="0">
                <a:pos x="464" y="176"/>
              </a:cxn>
              <a:cxn ang="0">
                <a:pos x="488" y="184"/>
              </a:cxn>
              <a:cxn ang="0">
                <a:pos x="480" y="208"/>
              </a:cxn>
              <a:cxn ang="0">
                <a:pos x="504" y="216"/>
              </a:cxn>
              <a:cxn ang="0">
                <a:pos x="664" y="112"/>
              </a:cxn>
              <a:cxn ang="0">
                <a:pos x="672" y="88"/>
              </a:cxn>
              <a:cxn ang="0">
                <a:pos x="720" y="16"/>
              </a:cxn>
              <a:cxn ang="0">
                <a:pos x="1240" y="0"/>
              </a:cxn>
              <a:cxn ang="0">
                <a:pos x="1360" y="8"/>
              </a:cxn>
              <a:cxn ang="0">
                <a:pos x="1432" y="32"/>
              </a:cxn>
              <a:cxn ang="0">
                <a:pos x="1520" y="40"/>
              </a:cxn>
              <a:cxn ang="0">
                <a:pos x="1600" y="72"/>
              </a:cxn>
              <a:cxn ang="0">
                <a:pos x="1672" y="136"/>
              </a:cxn>
              <a:cxn ang="0">
                <a:pos x="1904" y="264"/>
              </a:cxn>
              <a:cxn ang="0">
                <a:pos x="1992" y="328"/>
              </a:cxn>
              <a:cxn ang="0">
                <a:pos x="2160" y="464"/>
              </a:cxn>
              <a:cxn ang="0">
                <a:pos x="2200" y="528"/>
              </a:cxn>
              <a:cxn ang="0">
                <a:pos x="2248" y="584"/>
              </a:cxn>
              <a:cxn ang="0">
                <a:pos x="2304" y="624"/>
              </a:cxn>
              <a:cxn ang="0">
                <a:pos x="2352" y="640"/>
              </a:cxn>
              <a:cxn ang="0">
                <a:pos x="2416" y="664"/>
              </a:cxn>
              <a:cxn ang="0">
                <a:pos x="2432" y="800"/>
              </a:cxn>
              <a:cxn ang="0">
                <a:pos x="2424" y="832"/>
              </a:cxn>
              <a:cxn ang="0">
                <a:pos x="2512" y="856"/>
              </a:cxn>
              <a:cxn ang="0">
                <a:pos x="2488" y="888"/>
              </a:cxn>
            </a:cxnLst>
            <a:rect l="0" t="0" r="r" b="b"/>
            <a:pathLst>
              <a:path w="2512" h="888">
                <a:moveTo>
                  <a:pt x="0" y="264"/>
                </a:moveTo>
                <a:cubicBezTo>
                  <a:pt x="13" y="224"/>
                  <a:pt x="0" y="243"/>
                  <a:pt x="56" y="224"/>
                </a:cubicBezTo>
                <a:cubicBezTo>
                  <a:pt x="74" y="218"/>
                  <a:pt x="85" y="193"/>
                  <a:pt x="104" y="192"/>
                </a:cubicBezTo>
                <a:cubicBezTo>
                  <a:pt x="147" y="189"/>
                  <a:pt x="189" y="186"/>
                  <a:pt x="232" y="184"/>
                </a:cubicBezTo>
                <a:cubicBezTo>
                  <a:pt x="309" y="181"/>
                  <a:pt x="387" y="179"/>
                  <a:pt x="464" y="176"/>
                </a:cubicBezTo>
                <a:cubicBezTo>
                  <a:pt x="472" y="179"/>
                  <a:pt x="484" y="176"/>
                  <a:pt x="488" y="184"/>
                </a:cubicBezTo>
                <a:cubicBezTo>
                  <a:pt x="492" y="192"/>
                  <a:pt x="476" y="200"/>
                  <a:pt x="480" y="208"/>
                </a:cubicBezTo>
                <a:cubicBezTo>
                  <a:pt x="484" y="216"/>
                  <a:pt x="496" y="213"/>
                  <a:pt x="504" y="216"/>
                </a:cubicBezTo>
                <a:cubicBezTo>
                  <a:pt x="664" y="206"/>
                  <a:pt x="644" y="242"/>
                  <a:pt x="664" y="112"/>
                </a:cubicBezTo>
                <a:cubicBezTo>
                  <a:pt x="665" y="104"/>
                  <a:pt x="669" y="96"/>
                  <a:pt x="672" y="88"/>
                </a:cubicBezTo>
                <a:cubicBezTo>
                  <a:pt x="649" y="53"/>
                  <a:pt x="676" y="18"/>
                  <a:pt x="720" y="16"/>
                </a:cubicBezTo>
                <a:cubicBezTo>
                  <a:pt x="893" y="8"/>
                  <a:pt x="1240" y="0"/>
                  <a:pt x="1240" y="0"/>
                </a:cubicBezTo>
                <a:cubicBezTo>
                  <a:pt x="1280" y="3"/>
                  <a:pt x="1320" y="2"/>
                  <a:pt x="1360" y="8"/>
                </a:cubicBezTo>
                <a:cubicBezTo>
                  <a:pt x="1385" y="12"/>
                  <a:pt x="1407" y="30"/>
                  <a:pt x="1432" y="32"/>
                </a:cubicBezTo>
                <a:cubicBezTo>
                  <a:pt x="1461" y="35"/>
                  <a:pt x="1491" y="37"/>
                  <a:pt x="1520" y="40"/>
                </a:cubicBezTo>
                <a:cubicBezTo>
                  <a:pt x="1549" y="50"/>
                  <a:pt x="1570" y="64"/>
                  <a:pt x="1600" y="72"/>
                </a:cubicBezTo>
                <a:cubicBezTo>
                  <a:pt x="1620" y="102"/>
                  <a:pt x="1644" y="116"/>
                  <a:pt x="1672" y="136"/>
                </a:cubicBezTo>
                <a:cubicBezTo>
                  <a:pt x="1745" y="188"/>
                  <a:pt x="1817" y="242"/>
                  <a:pt x="1904" y="264"/>
                </a:cubicBezTo>
                <a:cubicBezTo>
                  <a:pt x="1934" y="287"/>
                  <a:pt x="1956" y="316"/>
                  <a:pt x="1992" y="328"/>
                </a:cubicBezTo>
                <a:cubicBezTo>
                  <a:pt x="2044" y="380"/>
                  <a:pt x="2109" y="413"/>
                  <a:pt x="2160" y="464"/>
                </a:cubicBezTo>
                <a:cubicBezTo>
                  <a:pt x="2178" y="482"/>
                  <a:pt x="2185" y="508"/>
                  <a:pt x="2200" y="528"/>
                </a:cubicBezTo>
                <a:cubicBezTo>
                  <a:pt x="2215" y="548"/>
                  <a:pt x="2232" y="565"/>
                  <a:pt x="2248" y="584"/>
                </a:cubicBezTo>
                <a:cubicBezTo>
                  <a:pt x="2285" y="630"/>
                  <a:pt x="2254" y="609"/>
                  <a:pt x="2304" y="624"/>
                </a:cubicBezTo>
                <a:cubicBezTo>
                  <a:pt x="2320" y="629"/>
                  <a:pt x="2352" y="640"/>
                  <a:pt x="2352" y="640"/>
                </a:cubicBezTo>
                <a:cubicBezTo>
                  <a:pt x="2387" y="628"/>
                  <a:pt x="2396" y="633"/>
                  <a:pt x="2416" y="664"/>
                </a:cubicBezTo>
                <a:cubicBezTo>
                  <a:pt x="2407" y="717"/>
                  <a:pt x="2419" y="749"/>
                  <a:pt x="2432" y="800"/>
                </a:cubicBezTo>
                <a:cubicBezTo>
                  <a:pt x="2429" y="811"/>
                  <a:pt x="2416" y="824"/>
                  <a:pt x="2424" y="832"/>
                </a:cubicBezTo>
                <a:cubicBezTo>
                  <a:pt x="2427" y="835"/>
                  <a:pt x="2497" y="852"/>
                  <a:pt x="2512" y="856"/>
                </a:cubicBezTo>
                <a:cubicBezTo>
                  <a:pt x="2494" y="883"/>
                  <a:pt x="2503" y="873"/>
                  <a:pt x="2488" y="888"/>
                </a:cubicBezTo>
              </a:path>
            </a:pathLst>
          </a:custGeom>
          <a:noFill/>
          <a:ln w="57150" cap="sq" cmpd="sng">
            <a:solidFill>
              <a:srgbClr val="FF3300"/>
            </a:solidFill>
            <a:prstDash val="solid"/>
            <a:round/>
            <a:headEnd type="none" w="sm" len="sm"/>
            <a:tailEnd type="none" w="sm" len="sm"/>
          </a:ln>
          <a:effectLst/>
        </p:spPr>
        <p:txBody>
          <a:bodyPr wrap="none"/>
          <a:lstStyle/>
          <a:p>
            <a:endParaRPr lang="vi-VN"/>
          </a:p>
        </p:txBody>
      </p:sp>
      <p:sp>
        <p:nvSpPr>
          <p:cNvPr id="258056" name="Freeform 8"/>
          <p:cNvSpPr>
            <a:spLocks/>
          </p:cNvSpPr>
          <p:nvPr/>
        </p:nvSpPr>
        <p:spPr bwMode="auto">
          <a:xfrm>
            <a:off x="2857488" y="2865450"/>
            <a:ext cx="3663950" cy="2420938"/>
          </a:xfrm>
          <a:custGeom>
            <a:avLst/>
            <a:gdLst/>
            <a:ahLst/>
            <a:cxnLst>
              <a:cxn ang="0">
                <a:pos x="2280" y="272"/>
              </a:cxn>
              <a:cxn ang="0">
                <a:pos x="2232" y="480"/>
              </a:cxn>
              <a:cxn ang="0">
                <a:pos x="2184" y="552"/>
              </a:cxn>
              <a:cxn ang="0">
                <a:pos x="2120" y="688"/>
              </a:cxn>
              <a:cxn ang="0">
                <a:pos x="2112" y="744"/>
              </a:cxn>
              <a:cxn ang="0">
                <a:pos x="2040" y="776"/>
              </a:cxn>
              <a:cxn ang="0">
                <a:pos x="2024" y="800"/>
              </a:cxn>
              <a:cxn ang="0">
                <a:pos x="2000" y="808"/>
              </a:cxn>
              <a:cxn ang="0">
                <a:pos x="1976" y="880"/>
              </a:cxn>
              <a:cxn ang="0">
                <a:pos x="1976" y="880"/>
              </a:cxn>
              <a:cxn ang="0">
                <a:pos x="1936" y="976"/>
              </a:cxn>
              <a:cxn ang="0">
                <a:pos x="1888" y="1048"/>
              </a:cxn>
              <a:cxn ang="0">
                <a:pos x="1816" y="1144"/>
              </a:cxn>
              <a:cxn ang="0">
                <a:pos x="1768" y="1176"/>
              </a:cxn>
              <a:cxn ang="0">
                <a:pos x="1632" y="1240"/>
              </a:cxn>
              <a:cxn ang="0">
                <a:pos x="1616" y="1264"/>
              </a:cxn>
              <a:cxn ang="0">
                <a:pos x="1592" y="1272"/>
              </a:cxn>
              <a:cxn ang="0">
                <a:pos x="1552" y="1320"/>
              </a:cxn>
              <a:cxn ang="0">
                <a:pos x="1456" y="1344"/>
              </a:cxn>
              <a:cxn ang="0">
                <a:pos x="1376" y="1352"/>
              </a:cxn>
              <a:cxn ang="0">
                <a:pos x="1344" y="1368"/>
              </a:cxn>
              <a:cxn ang="0">
                <a:pos x="1320" y="1376"/>
              </a:cxn>
              <a:cxn ang="0">
                <a:pos x="1216" y="1376"/>
              </a:cxn>
              <a:cxn ang="0">
                <a:pos x="1176" y="1472"/>
              </a:cxn>
              <a:cxn ang="0">
                <a:pos x="1120" y="1512"/>
              </a:cxn>
              <a:cxn ang="0">
                <a:pos x="1016" y="1480"/>
              </a:cxn>
              <a:cxn ang="0">
                <a:pos x="912" y="1448"/>
              </a:cxn>
              <a:cxn ang="0">
                <a:pos x="896" y="1232"/>
              </a:cxn>
              <a:cxn ang="0">
                <a:pos x="768" y="1104"/>
              </a:cxn>
              <a:cxn ang="0">
                <a:pos x="720" y="1072"/>
              </a:cxn>
              <a:cxn ang="0">
                <a:pos x="640" y="1024"/>
              </a:cxn>
              <a:cxn ang="0">
                <a:pos x="600" y="992"/>
              </a:cxn>
              <a:cxn ang="0">
                <a:pos x="576" y="944"/>
              </a:cxn>
              <a:cxn ang="0">
                <a:pos x="552" y="920"/>
              </a:cxn>
              <a:cxn ang="0">
                <a:pos x="480" y="728"/>
              </a:cxn>
              <a:cxn ang="0">
                <a:pos x="424" y="640"/>
              </a:cxn>
              <a:cxn ang="0">
                <a:pos x="384" y="600"/>
              </a:cxn>
              <a:cxn ang="0">
                <a:pos x="328" y="528"/>
              </a:cxn>
              <a:cxn ang="0">
                <a:pos x="208" y="392"/>
              </a:cxn>
              <a:cxn ang="0">
                <a:pos x="184" y="336"/>
              </a:cxn>
              <a:cxn ang="0">
                <a:pos x="144" y="296"/>
              </a:cxn>
              <a:cxn ang="0">
                <a:pos x="72" y="224"/>
              </a:cxn>
              <a:cxn ang="0">
                <a:pos x="32" y="152"/>
              </a:cxn>
              <a:cxn ang="0">
                <a:pos x="16" y="104"/>
              </a:cxn>
              <a:cxn ang="0">
                <a:pos x="8" y="80"/>
              </a:cxn>
              <a:cxn ang="0">
                <a:pos x="0" y="0"/>
              </a:cxn>
            </a:cxnLst>
            <a:rect l="0" t="0" r="r" b="b"/>
            <a:pathLst>
              <a:path w="2308" h="1525">
                <a:moveTo>
                  <a:pt x="2280" y="272"/>
                </a:moveTo>
                <a:cubicBezTo>
                  <a:pt x="2275" y="382"/>
                  <a:pt x="2308" y="430"/>
                  <a:pt x="2232" y="480"/>
                </a:cubicBezTo>
                <a:cubicBezTo>
                  <a:pt x="2221" y="513"/>
                  <a:pt x="2214" y="532"/>
                  <a:pt x="2184" y="552"/>
                </a:cubicBezTo>
                <a:cubicBezTo>
                  <a:pt x="2176" y="624"/>
                  <a:pt x="2179" y="649"/>
                  <a:pt x="2120" y="688"/>
                </a:cubicBezTo>
                <a:cubicBezTo>
                  <a:pt x="2117" y="707"/>
                  <a:pt x="2120" y="727"/>
                  <a:pt x="2112" y="744"/>
                </a:cubicBezTo>
                <a:cubicBezTo>
                  <a:pt x="2101" y="768"/>
                  <a:pt x="2040" y="776"/>
                  <a:pt x="2040" y="776"/>
                </a:cubicBezTo>
                <a:cubicBezTo>
                  <a:pt x="2035" y="784"/>
                  <a:pt x="2032" y="794"/>
                  <a:pt x="2024" y="800"/>
                </a:cubicBezTo>
                <a:cubicBezTo>
                  <a:pt x="2017" y="805"/>
                  <a:pt x="2005" y="801"/>
                  <a:pt x="2000" y="808"/>
                </a:cubicBezTo>
                <a:cubicBezTo>
                  <a:pt x="1985" y="829"/>
                  <a:pt x="1984" y="856"/>
                  <a:pt x="1976" y="880"/>
                </a:cubicBezTo>
                <a:lnTo>
                  <a:pt x="1976" y="880"/>
                </a:lnTo>
                <a:cubicBezTo>
                  <a:pt x="1956" y="910"/>
                  <a:pt x="1947" y="942"/>
                  <a:pt x="1936" y="976"/>
                </a:cubicBezTo>
                <a:cubicBezTo>
                  <a:pt x="1927" y="1003"/>
                  <a:pt x="1904" y="1024"/>
                  <a:pt x="1888" y="1048"/>
                </a:cubicBezTo>
                <a:cubicBezTo>
                  <a:pt x="1869" y="1077"/>
                  <a:pt x="1842" y="1122"/>
                  <a:pt x="1816" y="1144"/>
                </a:cubicBezTo>
                <a:cubicBezTo>
                  <a:pt x="1802" y="1157"/>
                  <a:pt x="1768" y="1176"/>
                  <a:pt x="1768" y="1176"/>
                </a:cubicBezTo>
                <a:cubicBezTo>
                  <a:pt x="1731" y="1231"/>
                  <a:pt x="1695" y="1232"/>
                  <a:pt x="1632" y="1240"/>
                </a:cubicBezTo>
                <a:cubicBezTo>
                  <a:pt x="1627" y="1248"/>
                  <a:pt x="1624" y="1258"/>
                  <a:pt x="1616" y="1264"/>
                </a:cubicBezTo>
                <a:cubicBezTo>
                  <a:pt x="1609" y="1269"/>
                  <a:pt x="1597" y="1266"/>
                  <a:pt x="1592" y="1272"/>
                </a:cubicBezTo>
                <a:cubicBezTo>
                  <a:pt x="1544" y="1329"/>
                  <a:pt x="1606" y="1302"/>
                  <a:pt x="1552" y="1320"/>
                </a:cubicBezTo>
                <a:cubicBezTo>
                  <a:pt x="1510" y="1306"/>
                  <a:pt x="1503" y="1339"/>
                  <a:pt x="1456" y="1344"/>
                </a:cubicBezTo>
                <a:cubicBezTo>
                  <a:pt x="1429" y="1347"/>
                  <a:pt x="1403" y="1349"/>
                  <a:pt x="1376" y="1352"/>
                </a:cubicBezTo>
                <a:cubicBezTo>
                  <a:pt x="1328" y="1336"/>
                  <a:pt x="1371" y="1341"/>
                  <a:pt x="1344" y="1368"/>
                </a:cubicBezTo>
                <a:cubicBezTo>
                  <a:pt x="1338" y="1374"/>
                  <a:pt x="1328" y="1373"/>
                  <a:pt x="1320" y="1376"/>
                </a:cubicBezTo>
                <a:cubicBezTo>
                  <a:pt x="1268" y="1359"/>
                  <a:pt x="1266" y="1359"/>
                  <a:pt x="1216" y="1376"/>
                </a:cubicBezTo>
                <a:cubicBezTo>
                  <a:pt x="1209" y="1425"/>
                  <a:pt x="1215" y="1446"/>
                  <a:pt x="1176" y="1472"/>
                </a:cubicBezTo>
                <a:cubicBezTo>
                  <a:pt x="1148" y="1513"/>
                  <a:pt x="1173" y="1525"/>
                  <a:pt x="1120" y="1512"/>
                </a:cubicBezTo>
                <a:cubicBezTo>
                  <a:pt x="1083" y="1487"/>
                  <a:pt x="1062" y="1487"/>
                  <a:pt x="1016" y="1480"/>
                </a:cubicBezTo>
                <a:cubicBezTo>
                  <a:pt x="979" y="1468"/>
                  <a:pt x="945" y="1470"/>
                  <a:pt x="912" y="1448"/>
                </a:cubicBezTo>
                <a:cubicBezTo>
                  <a:pt x="881" y="1356"/>
                  <a:pt x="924" y="1490"/>
                  <a:pt x="896" y="1232"/>
                </a:cubicBezTo>
                <a:cubicBezTo>
                  <a:pt x="890" y="1171"/>
                  <a:pt x="811" y="1132"/>
                  <a:pt x="768" y="1104"/>
                </a:cubicBezTo>
                <a:cubicBezTo>
                  <a:pt x="740" y="1062"/>
                  <a:pt x="768" y="1093"/>
                  <a:pt x="720" y="1072"/>
                </a:cubicBezTo>
                <a:cubicBezTo>
                  <a:pt x="681" y="1055"/>
                  <a:pt x="689" y="1036"/>
                  <a:pt x="640" y="1024"/>
                </a:cubicBezTo>
                <a:cubicBezTo>
                  <a:pt x="594" y="955"/>
                  <a:pt x="655" y="1036"/>
                  <a:pt x="600" y="992"/>
                </a:cubicBezTo>
                <a:cubicBezTo>
                  <a:pt x="573" y="970"/>
                  <a:pt x="593" y="969"/>
                  <a:pt x="576" y="944"/>
                </a:cubicBezTo>
                <a:cubicBezTo>
                  <a:pt x="570" y="935"/>
                  <a:pt x="560" y="928"/>
                  <a:pt x="552" y="920"/>
                </a:cubicBezTo>
                <a:cubicBezTo>
                  <a:pt x="530" y="854"/>
                  <a:pt x="511" y="789"/>
                  <a:pt x="480" y="728"/>
                </a:cubicBezTo>
                <a:cubicBezTo>
                  <a:pt x="463" y="694"/>
                  <a:pt x="457" y="662"/>
                  <a:pt x="424" y="640"/>
                </a:cubicBezTo>
                <a:cubicBezTo>
                  <a:pt x="381" y="576"/>
                  <a:pt x="437" y="653"/>
                  <a:pt x="384" y="600"/>
                </a:cubicBezTo>
                <a:cubicBezTo>
                  <a:pt x="357" y="573"/>
                  <a:pt x="363" y="552"/>
                  <a:pt x="328" y="528"/>
                </a:cubicBezTo>
                <a:cubicBezTo>
                  <a:pt x="296" y="480"/>
                  <a:pt x="256" y="424"/>
                  <a:pt x="208" y="392"/>
                </a:cubicBezTo>
                <a:cubicBezTo>
                  <a:pt x="199" y="374"/>
                  <a:pt x="193" y="354"/>
                  <a:pt x="184" y="336"/>
                </a:cubicBezTo>
                <a:cubicBezTo>
                  <a:pt x="163" y="293"/>
                  <a:pt x="176" y="328"/>
                  <a:pt x="144" y="296"/>
                </a:cubicBezTo>
                <a:cubicBezTo>
                  <a:pt x="118" y="270"/>
                  <a:pt x="104" y="245"/>
                  <a:pt x="72" y="224"/>
                </a:cubicBezTo>
                <a:cubicBezTo>
                  <a:pt x="57" y="202"/>
                  <a:pt x="43" y="176"/>
                  <a:pt x="32" y="152"/>
                </a:cubicBezTo>
                <a:cubicBezTo>
                  <a:pt x="25" y="137"/>
                  <a:pt x="21" y="120"/>
                  <a:pt x="16" y="104"/>
                </a:cubicBezTo>
                <a:cubicBezTo>
                  <a:pt x="13" y="96"/>
                  <a:pt x="8" y="80"/>
                  <a:pt x="8" y="80"/>
                </a:cubicBezTo>
                <a:cubicBezTo>
                  <a:pt x="0" y="5"/>
                  <a:pt x="0" y="32"/>
                  <a:pt x="0" y="0"/>
                </a:cubicBezTo>
              </a:path>
            </a:pathLst>
          </a:custGeom>
          <a:noFill/>
          <a:ln w="57150" cap="sq" cmpd="sng">
            <a:solidFill>
              <a:srgbClr val="FF3300"/>
            </a:solidFill>
            <a:prstDash val="solid"/>
            <a:round/>
            <a:headEnd type="none" w="sm" len="sm"/>
            <a:tailEnd type="none" w="sm" len="sm"/>
          </a:ln>
          <a:effectLst/>
        </p:spPr>
        <p:txBody>
          <a:bodyPr wrap="none"/>
          <a:lstStyle/>
          <a:p>
            <a:endParaRPr lang="vi-VN"/>
          </a:p>
        </p:txBody>
      </p:sp>
      <p:sp>
        <p:nvSpPr>
          <p:cNvPr id="258057" name="Freeform 9"/>
          <p:cNvSpPr>
            <a:spLocks/>
          </p:cNvSpPr>
          <p:nvPr/>
        </p:nvSpPr>
        <p:spPr bwMode="auto">
          <a:xfrm>
            <a:off x="2786049" y="2357430"/>
            <a:ext cx="71437" cy="500066"/>
          </a:xfrm>
          <a:custGeom>
            <a:avLst/>
            <a:gdLst/>
            <a:ahLst/>
            <a:cxnLst>
              <a:cxn ang="0">
                <a:pos x="37" y="0"/>
              </a:cxn>
              <a:cxn ang="0">
                <a:pos x="29" y="48"/>
              </a:cxn>
              <a:cxn ang="0">
                <a:pos x="13" y="96"/>
              </a:cxn>
              <a:cxn ang="0">
                <a:pos x="13" y="256"/>
              </a:cxn>
              <a:cxn ang="0">
                <a:pos x="53" y="352"/>
              </a:cxn>
              <a:cxn ang="0">
                <a:pos x="101" y="368"/>
              </a:cxn>
              <a:cxn ang="0">
                <a:pos x="173" y="408"/>
              </a:cxn>
              <a:cxn ang="0">
                <a:pos x="229" y="424"/>
              </a:cxn>
              <a:cxn ang="0">
                <a:pos x="229" y="520"/>
              </a:cxn>
            </a:cxnLst>
            <a:rect l="0" t="0" r="r" b="b"/>
            <a:pathLst>
              <a:path w="280" h="520">
                <a:moveTo>
                  <a:pt x="37" y="0"/>
                </a:moveTo>
                <a:cubicBezTo>
                  <a:pt x="34" y="16"/>
                  <a:pt x="33" y="32"/>
                  <a:pt x="29" y="48"/>
                </a:cubicBezTo>
                <a:cubicBezTo>
                  <a:pt x="25" y="64"/>
                  <a:pt x="13" y="96"/>
                  <a:pt x="13" y="96"/>
                </a:cubicBezTo>
                <a:cubicBezTo>
                  <a:pt x="3" y="177"/>
                  <a:pt x="0" y="161"/>
                  <a:pt x="13" y="256"/>
                </a:cubicBezTo>
                <a:cubicBezTo>
                  <a:pt x="17" y="286"/>
                  <a:pt x="44" y="324"/>
                  <a:pt x="53" y="352"/>
                </a:cubicBezTo>
                <a:cubicBezTo>
                  <a:pt x="58" y="368"/>
                  <a:pt x="85" y="363"/>
                  <a:pt x="101" y="368"/>
                </a:cubicBezTo>
                <a:cubicBezTo>
                  <a:pt x="127" y="377"/>
                  <a:pt x="146" y="401"/>
                  <a:pt x="173" y="408"/>
                </a:cubicBezTo>
                <a:cubicBezTo>
                  <a:pt x="213" y="418"/>
                  <a:pt x="195" y="413"/>
                  <a:pt x="229" y="424"/>
                </a:cubicBezTo>
                <a:cubicBezTo>
                  <a:pt x="243" y="445"/>
                  <a:pt x="280" y="520"/>
                  <a:pt x="229" y="520"/>
                </a:cubicBezTo>
              </a:path>
            </a:pathLst>
          </a:custGeom>
          <a:noFill/>
          <a:ln w="57150" cap="sq" cmpd="sng">
            <a:solidFill>
              <a:srgbClr val="FF3300"/>
            </a:solidFill>
            <a:prstDash val="solid"/>
            <a:round/>
            <a:headEnd type="none" w="sm" len="sm"/>
            <a:tailEnd type="none" w="sm" len="sm"/>
          </a:ln>
          <a:effectLst/>
        </p:spPr>
        <p:txBody>
          <a:bodyPr wrap="none"/>
          <a:lstStyle/>
          <a:p>
            <a:endParaRPr lang="vi-VN"/>
          </a:p>
        </p:txBody>
      </p:sp>
      <p:sp>
        <p:nvSpPr>
          <p:cNvPr id="6" name="TextBox 5"/>
          <p:cNvSpPr txBox="1"/>
          <p:nvPr/>
        </p:nvSpPr>
        <p:spPr>
          <a:xfrm>
            <a:off x="3571868" y="6215082"/>
            <a:ext cx="4643470" cy="369332"/>
          </a:xfrm>
          <a:prstGeom prst="rect">
            <a:avLst/>
          </a:prstGeom>
          <a:noFill/>
        </p:spPr>
        <p:txBody>
          <a:bodyPr wrap="square" rtlCol="0">
            <a:spAutoFit/>
          </a:bodyPr>
          <a:lstStyle/>
          <a:p>
            <a:r>
              <a:rPr lang="en-US" dirty="0" err="1" smtClean="0"/>
              <a:t>Lược</a:t>
            </a:r>
            <a:r>
              <a:rPr lang="en-US" dirty="0" smtClean="0"/>
              <a:t> </a:t>
            </a:r>
            <a:r>
              <a:rPr lang="en-US" dirty="0" err="1" smtClean="0"/>
              <a:t>đồ</a:t>
            </a:r>
            <a:r>
              <a:rPr lang="en-US" dirty="0" smtClean="0"/>
              <a:t> </a:t>
            </a:r>
            <a:r>
              <a:rPr lang="en-US" dirty="0" err="1" smtClean="0"/>
              <a:t>khu</a:t>
            </a:r>
            <a:r>
              <a:rPr lang="en-US" dirty="0" smtClean="0"/>
              <a:t> </a:t>
            </a:r>
            <a:r>
              <a:rPr lang="en-US" dirty="0" err="1" smtClean="0"/>
              <a:t>vực</a:t>
            </a:r>
            <a:r>
              <a:rPr lang="en-US" dirty="0" smtClean="0"/>
              <a:t> </a:t>
            </a:r>
            <a:r>
              <a:rPr lang="en-US" dirty="0" err="1" smtClean="0"/>
              <a:t>đồng</a:t>
            </a:r>
            <a:r>
              <a:rPr lang="en-US" dirty="0" smtClean="0"/>
              <a:t> </a:t>
            </a:r>
            <a:r>
              <a:rPr lang="en-US" dirty="0" err="1" smtClean="0"/>
              <a:t>bằng</a:t>
            </a:r>
            <a:r>
              <a:rPr lang="en-US" dirty="0" smtClean="0"/>
              <a:t> </a:t>
            </a:r>
            <a:r>
              <a:rPr lang="en-US" dirty="0" err="1" smtClean="0"/>
              <a:t>Bắc</a:t>
            </a:r>
            <a:r>
              <a:rPr lang="en-US" dirty="0" smtClean="0"/>
              <a:t> </a:t>
            </a:r>
            <a:r>
              <a:rPr lang="en-US" dirty="0" err="1" smtClean="0"/>
              <a:t>Bộ</a:t>
            </a:r>
            <a:endParaRPr lang="vi-VN"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58054"/>
                                        </p:tgtEl>
                                        <p:attrNameLst>
                                          <p:attrName>style.visibility</p:attrName>
                                        </p:attrNameLst>
                                      </p:cBhvr>
                                      <p:to>
                                        <p:strVal val="visible"/>
                                      </p:to>
                                    </p:set>
                                    <p:animEffect transition="in" filter="wedge">
                                      <p:cBhvr>
                                        <p:cTn id="7" dur="1000"/>
                                        <p:tgtEl>
                                          <p:spTgt spid="2580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8057"/>
                                        </p:tgtEl>
                                        <p:attrNameLst>
                                          <p:attrName>style.visibility</p:attrName>
                                        </p:attrNameLst>
                                      </p:cBhvr>
                                      <p:to>
                                        <p:strVal val="visible"/>
                                      </p:to>
                                    </p:set>
                                    <p:animEffect transition="in" filter="blinds(horizontal)">
                                      <p:cBhvr>
                                        <p:cTn id="12" dur="500"/>
                                        <p:tgtEl>
                                          <p:spTgt spid="25805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58056"/>
                                        </p:tgtEl>
                                        <p:attrNameLst>
                                          <p:attrName>style.visibility</p:attrName>
                                        </p:attrNameLst>
                                      </p:cBhvr>
                                      <p:to>
                                        <p:strVal val="visible"/>
                                      </p:to>
                                    </p:set>
                                    <p:animEffect transition="in" filter="blinds(horizontal)">
                                      <p:cBhvr>
                                        <p:cTn id="15" dur="500"/>
                                        <p:tgtEl>
                                          <p:spTgt spid="25805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58055"/>
                                        </p:tgtEl>
                                        <p:attrNameLst>
                                          <p:attrName>style.visibility</p:attrName>
                                        </p:attrNameLst>
                                      </p:cBhvr>
                                      <p:to>
                                        <p:strVal val="visible"/>
                                      </p:to>
                                    </p:set>
                                    <p:animEffect transition="in" filter="blinds(horizontal)">
                                      <p:cBhvr>
                                        <p:cTn id="18" dur="500"/>
                                        <p:tgtEl>
                                          <p:spTgt spid="258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5" grpId="0" animBg="1"/>
      <p:bldP spid="258056" grpId="0" animBg="1"/>
      <p:bldP spid="25805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Những phiên chợ tết của người trẻ được trang trí bắt mắt /// Ảnh: Nữ Vương"/>
          <p:cNvPicPr>
            <a:picLocks noChangeAspect="1" noChangeArrowheads="1"/>
          </p:cNvPicPr>
          <p:nvPr/>
        </p:nvPicPr>
        <p:blipFill>
          <a:blip r:embed="rId2"/>
          <a:srcRect/>
          <a:stretch>
            <a:fillRect/>
          </a:stretch>
        </p:blipFill>
        <p:spPr bwMode="auto">
          <a:xfrm>
            <a:off x="928662" y="785794"/>
            <a:ext cx="7500990" cy="5500726"/>
          </a:xfrm>
          <a:prstGeom prst="rect">
            <a:avLst/>
          </a:prstGeom>
          <a:noFill/>
        </p:spPr>
      </p:pic>
      <p:pic>
        <p:nvPicPr>
          <p:cNvPr id="53252" name="Picture 4" descr="Hình ảnh phiên chợ đông đúc trước khi đón tết ở thời điểm ngày xưa"/>
          <p:cNvPicPr>
            <a:picLocks noChangeAspect="1" noChangeArrowheads="1"/>
          </p:cNvPicPr>
          <p:nvPr/>
        </p:nvPicPr>
        <p:blipFill>
          <a:blip r:embed="rId3"/>
          <a:srcRect/>
          <a:stretch>
            <a:fillRect/>
          </a:stretch>
        </p:blipFill>
        <p:spPr bwMode="auto">
          <a:xfrm>
            <a:off x="1071538" y="1571612"/>
            <a:ext cx="6724650" cy="4429126"/>
          </a:xfrm>
          <a:prstGeom prst="rect">
            <a:avLst/>
          </a:prstGeom>
          <a:noFill/>
        </p:spPr>
      </p:pic>
      <p:pic>
        <p:nvPicPr>
          <p:cNvPr id="53254" name="Picture 6" descr="Độc đáo phiên chợ Tết “một năm một lần” ở giữa Thủ đô - 3"/>
          <p:cNvPicPr>
            <a:picLocks noChangeAspect="1" noChangeArrowheads="1"/>
          </p:cNvPicPr>
          <p:nvPr/>
        </p:nvPicPr>
        <p:blipFill>
          <a:blip r:embed="rId4"/>
          <a:srcRect/>
          <a:stretch>
            <a:fillRect/>
          </a:stretch>
        </p:blipFill>
        <p:spPr bwMode="auto">
          <a:xfrm>
            <a:off x="1357290" y="1857364"/>
            <a:ext cx="5972282" cy="4000528"/>
          </a:xfrm>
          <a:prstGeom prst="rect">
            <a:avLst/>
          </a:prstGeom>
          <a:noFill/>
        </p:spPr>
      </p:pic>
      <p:pic>
        <p:nvPicPr>
          <p:cNvPr id="53256" name="Picture 8" descr="Hình ảnh phiên chợ đông đúc những ngày gần tết hồi xưa"/>
          <p:cNvPicPr>
            <a:picLocks noChangeAspect="1" noChangeArrowheads="1"/>
          </p:cNvPicPr>
          <p:nvPr/>
        </p:nvPicPr>
        <p:blipFill>
          <a:blip r:embed="rId5"/>
          <a:srcRect/>
          <a:stretch>
            <a:fillRect/>
          </a:stretch>
        </p:blipFill>
        <p:spPr bwMode="auto">
          <a:xfrm>
            <a:off x="1643042" y="2000240"/>
            <a:ext cx="5191125" cy="342900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11266" name="Picture 2" descr="C:\Users\Admin\Downloads\doc-dao-cho-phien-bac-ha-11862-1.jpg"/>
          <p:cNvPicPr>
            <a:picLocks noGrp="1" noChangeAspect="1" noChangeArrowheads="1"/>
          </p:cNvPicPr>
          <p:nvPr>
            <p:ph idx="1"/>
          </p:nvPr>
        </p:nvPicPr>
        <p:blipFill>
          <a:blip r:embed="rId2"/>
          <a:srcRect/>
          <a:stretch>
            <a:fillRect/>
          </a:stretch>
        </p:blipFill>
        <p:spPr bwMode="auto">
          <a:xfrm>
            <a:off x="357158" y="285728"/>
            <a:ext cx="4214842" cy="2857520"/>
          </a:xfrm>
          <a:prstGeom prst="rect">
            <a:avLst/>
          </a:prstGeom>
          <a:noFill/>
        </p:spPr>
      </p:pic>
      <p:pic>
        <p:nvPicPr>
          <p:cNvPr id="11267" name="Picture 3" descr="C:\Users\Admin\Downloads\sonla1.jpg"/>
          <p:cNvPicPr>
            <a:picLocks noChangeAspect="1" noChangeArrowheads="1"/>
          </p:cNvPicPr>
          <p:nvPr/>
        </p:nvPicPr>
        <p:blipFill>
          <a:blip r:embed="rId3"/>
          <a:srcRect/>
          <a:stretch>
            <a:fillRect/>
          </a:stretch>
        </p:blipFill>
        <p:spPr bwMode="auto">
          <a:xfrm>
            <a:off x="4786314" y="285727"/>
            <a:ext cx="4071966" cy="2857521"/>
          </a:xfrm>
          <a:prstGeom prst="rect">
            <a:avLst/>
          </a:prstGeom>
          <a:noFill/>
        </p:spPr>
      </p:pic>
      <p:pic>
        <p:nvPicPr>
          <p:cNvPr id="11268" name="Picture 4" descr="C:\Users\Admin\Downloads\dongvan0.jpg"/>
          <p:cNvPicPr>
            <a:picLocks noChangeAspect="1" noChangeArrowheads="1"/>
          </p:cNvPicPr>
          <p:nvPr/>
        </p:nvPicPr>
        <p:blipFill>
          <a:blip r:embed="rId4"/>
          <a:srcRect/>
          <a:stretch>
            <a:fillRect/>
          </a:stretch>
        </p:blipFill>
        <p:spPr bwMode="auto">
          <a:xfrm>
            <a:off x="4786314" y="3286124"/>
            <a:ext cx="4143372" cy="3214710"/>
          </a:xfrm>
          <a:prstGeom prst="rect">
            <a:avLst/>
          </a:prstGeom>
          <a:noFill/>
        </p:spPr>
      </p:pic>
      <p:pic>
        <p:nvPicPr>
          <p:cNvPr id="11269" name="Picture 5" descr="C:\Users\Admin\Downloads\unnamed (3).jpg"/>
          <p:cNvPicPr>
            <a:picLocks noChangeAspect="1" noChangeArrowheads="1"/>
          </p:cNvPicPr>
          <p:nvPr/>
        </p:nvPicPr>
        <p:blipFill>
          <a:blip r:embed="rId5"/>
          <a:srcRect/>
          <a:stretch>
            <a:fillRect/>
          </a:stretch>
        </p:blipFill>
        <p:spPr bwMode="auto">
          <a:xfrm>
            <a:off x="357158" y="3286124"/>
            <a:ext cx="4233922" cy="3214710"/>
          </a:xfrm>
          <a:prstGeom prst="rect">
            <a:avLst/>
          </a:prstGeom>
          <a:noFill/>
        </p:spPr>
      </p:pic>
      <p:sp>
        <p:nvSpPr>
          <p:cNvPr id="7" name="TextBox 6"/>
          <p:cNvSpPr txBox="1"/>
          <p:nvPr/>
        </p:nvSpPr>
        <p:spPr>
          <a:xfrm>
            <a:off x="3143240" y="6500834"/>
            <a:ext cx="4143404" cy="369332"/>
          </a:xfrm>
          <a:prstGeom prst="rect">
            <a:avLst/>
          </a:prstGeom>
          <a:noFill/>
        </p:spPr>
        <p:txBody>
          <a:bodyPr wrap="square" rtlCol="0">
            <a:spAutoFit/>
          </a:bodyPr>
          <a:lstStyle/>
          <a:p>
            <a:r>
              <a:rPr lang="en-US" dirty="0" err="1" smtClean="0"/>
              <a:t>Cảnh</a:t>
            </a:r>
            <a:r>
              <a:rPr lang="en-US" dirty="0" smtClean="0"/>
              <a:t> </a:t>
            </a:r>
            <a:r>
              <a:rPr lang="en-US" dirty="0" err="1" smtClean="0"/>
              <a:t>chợ</a:t>
            </a:r>
            <a:r>
              <a:rPr lang="en-US" dirty="0" smtClean="0"/>
              <a:t> </a:t>
            </a:r>
            <a:r>
              <a:rPr lang="en-US" dirty="0" err="1" smtClean="0"/>
              <a:t>phiên</a:t>
            </a:r>
            <a:r>
              <a:rPr lang="en-US" dirty="0" smtClean="0"/>
              <a:t> </a:t>
            </a:r>
            <a:r>
              <a:rPr lang="en-US" dirty="0" err="1" smtClean="0"/>
              <a:t>vùng</a:t>
            </a:r>
            <a:r>
              <a:rPr lang="en-US" dirty="0" smtClean="0"/>
              <a:t> </a:t>
            </a:r>
            <a:r>
              <a:rPr lang="en-US" dirty="0" err="1" smtClean="0"/>
              <a:t>cao</a:t>
            </a:r>
            <a:endParaRPr lang="vi-V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4525963"/>
          </a:xfrm>
        </p:spPr>
        <p:txBody>
          <a:bodyPr/>
          <a:lstStyle/>
          <a:p>
            <a:pPr algn="just">
              <a:spcBef>
                <a:spcPct val="50000"/>
              </a:spcBef>
              <a:buNone/>
            </a:pPr>
            <a:r>
              <a:rPr lang="en-US" b="1" dirty="0" smtClean="0">
                <a:latin typeface="Times New Roman" pitchFamily="18" charset="0"/>
              </a:rPr>
              <a:t>         </a:t>
            </a:r>
            <a:r>
              <a:rPr lang="en-US" b="1" dirty="0" err="1" smtClean="0">
                <a:latin typeface="Times New Roman" pitchFamily="18" charset="0"/>
              </a:rPr>
              <a:t>Người</a:t>
            </a:r>
            <a:r>
              <a:rPr lang="en-US" b="1" dirty="0" smtClean="0">
                <a:latin typeface="Times New Roman" pitchFamily="18" charset="0"/>
              </a:rPr>
              <a:t> </a:t>
            </a:r>
            <a:r>
              <a:rPr lang="en-US" b="1" dirty="0" err="1" smtClean="0">
                <a:latin typeface="Times New Roman" pitchFamily="18" charset="0"/>
              </a:rPr>
              <a:t>dân</a:t>
            </a:r>
            <a:r>
              <a:rPr lang="en-US" b="1" dirty="0" smtClean="0">
                <a:latin typeface="Times New Roman" pitchFamily="18" charset="0"/>
              </a:rPr>
              <a:t> </a:t>
            </a:r>
            <a:r>
              <a:rPr lang="en-US" b="1" dirty="0" err="1" smtClean="0">
                <a:latin typeface="Times New Roman" pitchFamily="18" charset="0"/>
              </a:rPr>
              <a:t>đồng</a:t>
            </a:r>
            <a:r>
              <a:rPr lang="en-US" b="1" dirty="0" smtClean="0">
                <a:latin typeface="Times New Roman" pitchFamily="18" charset="0"/>
              </a:rPr>
              <a:t> </a:t>
            </a:r>
            <a:r>
              <a:rPr lang="en-US" b="1" dirty="0" err="1" smtClean="0">
                <a:latin typeface="Times New Roman" pitchFamily="18" charset="0"/>
              </a:rPr>
              <a:t>bằng</a:t>
            </a:r>
            <a:r>
              <a:rPr lang="en-US" b="1" dirty="0" smtClean="0">
                <a:latin typeface="Times New Roman" pitchFamily="18" charset="0"/>
              </a:rPr>
              <a:t> </a:t>
            </a:r>
            <a:r>
              <a:rPr lang="en-US" b="1" dirty="0" err="1" smtClean="0">
                <a:latin typeface="Times New Roman" pitchFamily="18" charset="0"/>
              </a:rPr>
              <a:t>Bắc</a:t>
            </a:r>
            <a:r>
              <a:rPr lang="en-US" b="1" dirty="0" smtClean="0">
                <a:latin typeface="Times New Roman" pitchFamily="18" charset="0"/>
              </a:rPr>
              <a:t> </a:t>
            </a:r>
            <a:r>
              <a:rPr lang="en-US" b="1" dirty="0" err="1" smtClean="0">
                <a:latin typeface="Times New Roman" pitchFamily="18" charset="0"/>
              </a:rPr>
              <a:t>Bộ</a:t>
            </a:r>
            <a:r>
              <a:rPr lang="en-US" b="1" dirty="0" smtClean="0">
                <a:latin typeface="Times New Roman" pitchFamily="18" charset="0"/>
              </a:rPr>
              <a:t> </a:t>
            </a:r>
            <a:r>
              <a:rPr lang="en-US" b="1" dirty="0" err="1" smtClean="0">
                <a:latin typeface="Times New Roman" pitchFamily="18" charset="0"/>
              </a:rPr>
              <a:t>có</a:t>
            </a:r>
            <a:r>
              <a:rPr lang="en-US" b="1" dirty="0" smtClean="0">
                <a:latin typeface="Times New Roman" pitchFamily="18" charset="0"/>
              </a:rPr>
              <a:t> </a:t>
            </a:r>
            <a:r>
              <a:rPr lang="en-US" b="1" dirty="0" err="1" smtClean="0">
                <a:latin typeface="Times New Roman" pitchFamily="18" charset="0"/>
              </a:rPr>
              <a:t>hàng</a:t>
            </a:r>
            <a:r>
              <a:rPr lang="en-US" b="1" dirty="0" smtClean="0">
                <a:latin typeface="Times New Roman" pitchFamily="18" charset="0"/>
              </a:rPr>
              <a:t> </a:t>
            </a:r>
            <a:r>
              <a:rPr lang="en-US" b="1" dirty="0" err="1" smtClean="0">
                <a:latin typeface="Times New Roman" pitchFamily="18" charset="0"/>
              </a:rPr>
              <a:t>trăm</a:t>
            </a:r>
            <a:r>
              <a:rPr lang="en-US" b="1" dirty="0" smtClean="0">
                <a:latin typeface="Times New Roman" pitchFamily="18" charset="0"/>
              </a:rPr>
              <a:t> </a:t>
            </a:r>
            <a:r>
              <a:rPr lang="en-US" b="1" dirty="0" err="1" smtClean="0">
                <a:latin typeface="Times New Roman" pitchFamily="18" charset="0"/>
              </a:rPr>
              <a:t>nghề</a:t>
            </a:r>
            <a:r>
              <a:rPr lang="en-US" b="1" dirty="0" smtClean="0">
                <a:latin typeface="Times New Roman" pitchFamily="18" charset="0"/>
              </a:rPr>
              <a:t> </a:t>
            </a:r>
            <a:r>
              <a:rPr lang="en-US" b="1" dirty="0" err="1" smtClean="0">
                <a:latin typeface="Times New Roman" pitchFamily="18" charset="0"/>
              </a:rPr>
              <a:t>thủ</a:t>
            </a:r>
            <a:r>
              <a:rPr lang="en-US" b="1" dirty="0" smtClean="0">
                <a:latin typeface="Times New Roman" pitchFamily="18" charset="0"/>
              </a:rPr>
              <a:t> </a:t>
            </a:r>
            <a:r>
              <a:rPr lang="en-US" b="1" dirty="0" err="1" smtClean="0">
                <a:latin typeface="Times New Roman" pitchFamily="18" charset="0"/>
              </a:rPr>
              <a:t>công</a:t>
            </a:r>
            <a:r>
              <a:rPr lang="en-US" b="1" dirty="0" smtClean="0">
                <a:latin typeface="Times New Roman" pitchFamily="18" charset="0"/>
              </a:rPr>
              <a:t> </a:t>
            </a:r>
            <a:r>
              <a:rPr lang="en-US" b="1" dirty="0" err="1" smtClean="0">
                <a:latin typeface="Times New Roman" pitchFamily="18" charset="0"/>
              </a:rPr>
              <a:t>với</a:t>
            </a:r>
            <a:r>
              <a:rPr lang="en-US" b="1" dirty="0" smtClean="0">
                <a:latin typeface="Times New Roman" pitchFamily="18" charset="0"/>
              </a:rPr>
              <a:t> </a:t>
            </a:r>
            <a:r>
              <a:rPr lang="en-US" b="1" dirty="0" err="1" smtClean="0">
                <a:latin typeface="Times New Roman" pitchFamily="18" charset="0"/>
              </a:rPr>
              <a:t>nhiều</a:t>
            </a:r>
            <a:r>
              <a:rPr lang="en-US" b="1" dirty="0" smtClean="0">
                <a:latin typeface="Times New Roman" pitchFamily="18" charset="0"/>
              </a:rPr>
              <a:t> </a:t>
            </a:r>
            <a:r>
              <a:rPr lang="en-US" b="1" dirty="0" err="1" smtClean="0">
                <a:latin typeface="Times New Roman" pitchFamily="18" charset="0"/>
              </a:rPr>
              <a:t>sản</a:t>
            </a:r>
            <a:r>
              <a:rPr lang="en-US" b="1" dirty="0" smtClean="0">
                <a:latin typeface="Times New Roman" pitchFamily="18" charset="0"/>
              </a:rPr>
              <a:t> </a:t>
            </a:r>
            <a:r>
              <a:rPr lang="en-US" b="1" dirty="0" err="1" smtClean="0">
                <a:latin typeface="Times New Roman" pitchFamily="18" charset="0"/>
              </a:rPr>
              <a:t>phẩm</a:t>
            </a:r>
            <a:r>
              <a:rPr lang="en-US" b="1" dirty="0" smtClean="0">
                <a:latin typeface="Times New Roman" pitchFamily="18" charset="0"/>
              </a:rPr>
              <a:t> </a:t>
            </a:r>
            <a:r>
              <a:rPr lang="en-US" b="1" dirty="0" err="1" smtClean="0">
                <a:latin typeface="Times New Roman" pitchFamily="18" charset="0"/>
              </a:rPr>
              <a:t>nổi</a:t>
            </a:r>
            <a:r>
              <a:rPr lang="en-US" b="1" dirty="0" smtClean="0">
                <a:latin typeface="Times New Roman" pitchFamily="18" charset="0"/>
              </a:rPr>
              <a:t> </a:t>
            </a:r>
            <a:r>
              <a:rPr lang="en-US" b="1" dirty="0" err="1" smtClean="0">
                <a:latin typeface="Times New Roman" pitchFamily="18" charset="0"/>
              </a:rPr>
              <a:t>tiếng</a:t>
            </a:r>
            <a:r>
              <a:rPr lang="en-US" b="1" dirty="0" smtClean="0">
                <a:latin typeface="Times New Roman" pitchFamily="18" charset="0"/>
              </a:rPr>
              <a:t> ở </a:t>
            </a:r>
            <a:r>
              <a:rPr lang="en-US" b="1" dirty="0" err="1" smtClean="0">
                <a:latin typeface="Times New Roman" pitchFamily="18" charset="0"/>
              </a:rPr>
              <a:t>trong</a:t>
            </a:r>
            <a:r>
              <a:rPr lang="en-US" b="1" dirty="0" smtClean="0">
                <a:latin typeface="Times New Roman" pitchFamily="18" charset="0"/>
              </a:rPr>
              <a:t> </a:t>
            </a:r>
            <a:r>
              <a:rPr lang="en-US" b="1" dirty="0" err="1" smtClean="0">
                <a:latin typeface="Times New Roman" pitchFamily="18" charset="0"/>
              </a:rPr>
              <a:t>và</a:t>
            </a:r>
            <a:r>
              <a:rPr lang="en-US" b="1" dirty="0" smtClean="0">
                <a:latin typeface="Times New Roman" pitchFamily="18" charset="0"/>
              </a:rPr>
              <a:t> </a:t>
            </a:r>
            <a:r>
              <a:rPr lang="en-US" b="1" dirty="0" err="1" smtClean="0">
                <a:latin typeface="Times New Roman" pitchFamily="18" charset="0"/>
              </a:rPr>
              <a:t>ngoài</a:t>
            </a:r>
            <a:r>
              <a:rPr lang="en-US" b="1" dirty="0" smtClean="0">
                <a:latin typeface="Times New Roman" pitchFamily="18" charset="0"/>
              </a:rPr>
              <a:t> </a:t>
            </a:r>
            <a:r>
              <a:rPr lang="en-US" b="1" dirty="0" err="1" smtClean="0">
                <a:latin typeface="Times New Roman" pitchFamily="18" charset="0"/>
              </a:rPr>
              <a:t>nước</a:t>
            </a:r>
            <a:r>
              <a:rPr lang="en-US" b="1" dirty="0" smtClean="0">
                <a:latin typeface="Times New Roman" pitchFamily="18" charset="0"/>
              </a:rPr>
              <a:t>. </a:t>
            </a:r>
            <a:r>
              <a:rPr lang="en-US" b="1" dirty="0" err="1" smtClean="0">
                <a:latin typeface="Times New Roman" pitchFamily="18" charset="0"/>
              </a:rPr>
              <a:t>Nơi</a:t>
            </a:r>
            <a:r>
              <a:rPr lang="en-US" b="1" dirty="0" smtClean="0">
                <a:latin typeface="Times New Roman" pitchFamily="18" charset="0"/>
              </a:rPr>
              <a:t> </a:t>
            </a:r>
            <a:r>
              <a:rPr lang="en-US" b="1" dirty="0" err="1" smtClean="0">
                <a:latin typeface="Times New Roman" pitchFamily="18" charset="0"/>
              </a:rPr>
              <a:t>có</a:t>
            </a:r>
            <a:r>
              <a:rPr lang="en-US" b="1" dirty="0" smtClean="0">
                <a:latin typeface="Times New Roman" pitchFamily="18" charset="0"/>
              </a:rPr>
              <a:t> </a:t>
            </a:r>
            <a:r>
              <a:rPr lang="en-US" b="1" dirty="0" err="1" smtClean="0">
                <a:latin typeface="Times New Roman" pitchFamily="18" charset="0"/>
              </a:rPr>
              <a:t>nghề</a:t>
            </a:r>
            <a:r>
              <a:rPr lang="en-US" b="1" dirty="0" smtClean="0">
                <a:latin typeface="Times New Roman" pitchFamily="18" charset="0"/>
              </a:rPr>
              <a:t> </a:t>
            </a:r>
            <a:r>
              <a:rPr lang="en-US" b="1" dirty="0" err="1" smtClean="0">
                <a:latin typeface="Times New Roman" pitchFamily="18" charset="0"/>
              </a:rPr>
              <a:t>thủ</a:t>
            </a:r>
            <a:r>
              <a:rPr lang="en-US" b="1" dirty="0" smtClean="0">
                <a:latin typeface="Times New Roman" pitchFamily="18" charset="0"/>
              </a:rPr>
              <a:t> </a:t>
            </a:r>
            <a:r>
              <a:rPr lang="en-US" b="1" dirty="0" err="1" smtClean="0">
                <a:latin typeface="Times New Roman" pitchFamily="18" charset="0"/>
              </a:rPr>
              <a:t>công</a:t>
            </a:r>
            <a:r>
              <a:rPr lang="en-US" b="1" dirty="0" smtClean="0">
                <a:latin typeface="Times New Roman" pitchFamily="18" charset="0"/>
              </a:rPr>
              <a:t> </a:t>
            </a:r>
            <a:r>
              <a:rPr lang="en-US" b="1" dirty="0" err="1" smtClean="0">
                <a:latin typeface="Times New Roman" pitchFamily="18" charset="0"/>
              </a:rPr>
              <a:t>phát</a:t>
            </a:r>
            <a:r>
              <a:rPr lang="en-US" b="1" dirty="0" smtClean="0">
                <a:latin typeface="Times New Roman" pitchFamily="18" charset="0"/>
              </a:rPr>
              <a:t> </a:t>
            </a:r>
            <a:r>
              <a:rPr lang="en-US" b="1" dirty="0" err="1" smtClean="0">
                <a:latin typeface="Times New Roman" pitchFamily="18" charset="0"/>
              </a:rPr>
              <a:t>triển</a:t>
            </a:r>
            <a:r>
              <a:rPr lang="en-US" b="1" dirty="0" smtClean="0">
                <a:latin typeface="Times New Roman" pitchFamily="18" charset="0"/>
              </a:rPr>
              <a:t> </a:t>
            </a:r>
            <a:r>
              <a:rPr lang="en-US" b="1" dirty="0" err="1" smtClean="0">
                <a:latin typeface="Times New Roman" pitchFamily="18" charset="0"/>
              </a:rPr>
              <a:t>tạo</a:t>
            </a:r>
            <a:r>
              <a:rPr lang="en-US" b="1" dirty="0" smtClean="0">
                <a:latin typeface="Times New Roman" pitchFamily="18" charset="0"/>
              </a:rPr>
              <a:t> </a:t>
            </a:r>
            <a:r>
              <a:rPr lang="en-US" b="1" dirty="0" err="1" smtClean="0">
                <a:latin typeface="Times New Roman" pitchFamily="18" charset="0"/>
              </a:rPr>
              <a:t>thành</a:t>
            </a:r>
            <a:r>
              <a:rPr lang="en-US" b="1" dirty="0" smtClean="0">
                <a:latin typeface="Times New Roman" pitchFamily="18" charset="0"/>
              </a:rPr>
              <a:t> </a:t>
            </a:r>
            <a:r>
              <a:rPr lang="en-US" b="1" dirty="0" err="1" smtClean="0">
                <a:latin typeface="Times New Roman" pitchFamily="18" charset="0"/>
              </a:rPr>
              <a:t>làng</a:t>
            </a:r>
            <a:r>
              <a:rPr lang="en-US" b="1" dirty="0" smtClean="0">
                <a:latin typeface="Times New Roman" pitchFamily="18" charset="0"/>
              </a:rPr>
              <a:t> </a:t>
            </a:r>
            <a:r>
              <a:rPr lang="en-US" b="1" dirty="0" err="1" smtClean="0">
                <a:latin typeface="Times New Roman" pitchFamily="18" charset="0"/>
              </a:rPr>
              <a:t>nghề</a:t>
            </a:r>
            <a:r>
              <a:rPr lang="en-US" b="1" dirty="0" smtClean="0">
                <a:latin typeface="Times New Roman" pitchFamily="18" charset="0"/>
              </a:rPr>
              <a:t>.</a:t>
            </a:r>
          </a:p>
          <a:p>
            <a:pPr algn="just">
              <a:spcBef>
                <a:spcPct val="50000"/>
              </a:spcBef>
              <a:buNone/>
            </a:pPr>
            <a:r>
              <a:rPr lang="en-US" b="1" dirty="0" smtClean="0">
                <a:latin typeface="Times New Roman" pitchFamily="18" charset="0"/>
              </a:rPr>
              <a:t>       </a:t>
            </a:r>
            <a:r>
              <a:rPr lang="en-US" b="1" dirty="0" err="1" smtClean="0">
                <a:latin typeface="Times New Roman" pitchFamily="18" charset="0"/>
              </a:rPr>
              <a:t>Chợ</a:t>
            </a:r>
            <a:r>
              <a:rPr lang="en-US" b="1" dirty="0" smtClean="0">
                <a:latin typeface="Times New Roman" pitchFamily="18" charset="0"/>
              </a:rPr>
              <a:t> </a:t>
            </a:r>
            <a:r>
              <a:rPr lang="en-US" b="1" dirty="0" err="1" smtClean="0">
                <a:latin typeface="Times New Roman" pitchFamily="18" charset="0"/>
              </a:rPr>
              <a:t>phiên</a:t>
            </a:r>
            <a:r>
              <a:rPr lang="en-US" b="1" dirty="0" smtClean="0">
                <a:latin typeface="Times New Roman" pitchFamily="18" charset="0"/>
              </a:rPr>
              <a:t> ở </a:t>
            </a:r>
            <a:r>
              <a:rPr lang="en-US" b="1" dirty="0" err="1" smtClean="0">
                <a:latin typeface="Times New Roman" pitchFamily="18" charset="0"/>
              </a:rPr>
              <a:t>đồng</a:t>
            </a:r>
            <a:r>
              <a:rPr lang="en-US" b="1" dirty="0" smtClean="0">
                <a:latin typeface="Times New Roman" pitchFamily="18" charset="0"/>
              </a:rPr>
              <a:t> </a:t>
            </a:r>
            <a:r>
              <a:rPr lang="en-US" b="1" dirty="0" err="1" smtClean="0">
                <a:latin typeface="Times New Roman" pitchFamily="18" charset="0"/>
              </a:rPr>
              <a:t>bằng</a:t>
            </a:r>
            <a:r>
              <a:rPr lang="en-US" b="1" dirty="0" smtClean="0">
                <a:latin typeface="Times New Roman" pitchFamily="18" charset="0"/>
              </a:rPr>
              <a:t> </a:t>
            </a:r>
            <a:r>
              <a:rPr lang="en-US" b="1" dirty="0" err="1" smtClean="0">
                <a:latin typeface="Times New Roman" pitchFamily="18" charset="0"/>
              </a:rPr>
              <a:t>Bắc</a:t>
            </a:r>
            <a:r>
              <a:rPr lang="en-US" b="1" dirty="0" smtClean="0">
                <a:latin typeface="Times New Roman" pitchFamily="18" charset="0"/>
              </a:rPr>
              <a:t> </a:t>
            </a:r>
            <a:r>
              <a:rPr lang="en-US" b="1" dirty="0" err="1" smtClean="0">
                <a:latin typeface="Times New Roman" pitchFamily="18" charset="0"/>
              </a:rPr>
              <a:t>Bộ</a:t>
            </a:r>
            <a:r>
              <a:rPr lang="en-US" b="1" dirty="0" smtClean="0">
                <a:latin typeface="Times New Roman" pitchFamily="18" charset="0"/>
              </a:rPr>
              <a:t> </a:t>
            </a:r>
            <a:r>
              <a:rPr lang="en-US" b="1" dirty="0" err="1" smtClean="0">
                <a:latin typeface="Times New Roman" pitchFamily="18" charset="0"/>
              </a:rPr>
              <a:t>là</a:t>
            </a:r>
            <a:r>
              <a:rPr lang="en-US" b="1" dirty="0" smtClean="0">
                <a:latin typeface="Times New Roman" pitchFamily="18" charset="0"/>
              </a:rPr>
              <a:t> </a:t>
            </a:r>
            <a:r>
              <a:rPr lang="en-US" b="1" dirty="0" err="1" smtClean="0">
                <a:latin typeface="Times New Roman" pitchFamily="18" charset="0"/>
              </a:rPr>
              <a:t>nơi</a:t>
            </a:r>
            <a:r>
              <a:rPr lang="en-US" b="1" dirty="0" smtClean="0">
                <a:latin typeface="Times New Roman" pitchFamily="18" charset="0"/>
              </a:rPr>
              <a:t> </a:t>
            </a:r>
            <a:r>
              <a:rPr lang="en-US" b="1" dirty="0" err="1" smtClean="0">
                <a:latin typeface="Times New Roman" pitchFamily="18" charset="0"/>
              </a:rPr>
              <a:t>diễn</a:t>
            </a:r>
            <a:r>
              <a:rPr lang="en-US" b="1" dirty="0" smtClean="0">
                <a:latin typeface="Times New Roman" pitchFamily="18" charset="0"/>
              </a:rPr>
              <a:t> </a:t>
            </a:r>
            <a:r>
              <a:rPr lang="en-US" b="1" dirty="0" err="1" smtClean="0">
                <a:latin typeface="Times New Roman" pitchFamily="18" charset="0"/>
              </a:rPr>
              <a:t>ra</a:t>
            </a:r>
            <a:r>
              <a:rPr lang="en-US" b="1" dirty="0" smtClean="0">
                <a:latin typeface="Times New Roman" pitchFamily="18" charset="0"/>
              </a:rPr>
              <a:t> </a:t>
            </a:r>
            <a:r>
              <a:rPr lang="en-US" b="1" dirty="0" err="1" smtClean="0">
                <a:latin typeface="Times New Roman" pitchFamily="18" charset="0"/>
              </a:rPr>
              <a:t>các</a:t>
            </a:r>
            <a:r>
              <a:rPr lang="en-US" b="1" dirty="0" smtClean="0">
                <a:latin typeface="Times New Roman" pitchFamily="18" charset="0"/>
              </a:rPr>
              <a:t> </a:t>
            </a:r>
            <a:r>
              <a:rPr lang="en-US" b="1" dirty="0" err="1" smtClean="0">
                <a:latin typeface="Times New Roman" pitchFamily="18" charset="0"/>
              </a:rPr>
              <a:t>hoạt</a:t>
            </a:r>
            <a:r>
              <a:rPr lang="en-US" b="1" dirty="0" smtClean="0">
                <a:latin typeface="Times New Roman" pitchFamily="18" charset="0"/>
              </a:rPr>
              <a:t> </a:t>
            </a:r>
            <a:r>
              <a:rPr lang="en-US" b="1" dirty="0" err="1" smtClean="0">
                <a:latin typeface="Times New Roman" pitchFamily="18" charset="0"/>
              </a:rPr>
              <a:t>động</a:t>
            </a:r>
            <a:r>
              <a:rPr lang="en-US" b="1" dirty="0" smtClean="0">
                <a:latin typeface="Times New Roman" pitchFamily="18" charset="0"/>
              </a:rPr>
              <a:t> </a:t>
            </a:r>
            <a:r>
              <a:rPr lang="en-US" b="1" dirty="0" err="1" smtClean="0">
                <a:latin typeface="Times New Roman" pitchFamily="18" charset="0"/>
              </a:rPr>
              <a:t>mua</a:t>
            </a:r>
            <a:r>
              <a:rPr lang="en-US" b="1" dirty="0" smtClean="0">
                <a:latin typeface="Times New Roman" pitchFamily="18" charset="0"/>
              </a:rPr>
              <a:t> </a:t>
            </a:r>
            <a:r>
              <a:rPr lang="en-US" b="1" dirty="0" err="1" smtClean="0">
                <a:latin typeface="Times New Roman" pitchFamily="18" charset="0"/>
              </a:rPr>
              <a:t>bán</a:t>
            </a:r>
            <a:r>
              <a:rPr lang="en-US" b="1" dirty="0" smtClean="0">
                <a:latin typeface="Times New Roman" pitchFamily="18" charset="0"/>
              </a:rPr>
              <a:t> </a:t>
            </a:r>
            <a:r>
              <a:rPr lang="en-US" b="1" dirty="0" err="1" smtClean="0">
                <a:latin typeface="Times New Roman" pitchFamily="18" charset="0"/>
              </a:rPr>
              <a:t>tấp</a:t>
            </a:r>
            <a:r>
              <a:rPr lang="en-US" b="1" dirty="0" smtClean="0">
                <a:latin typeface="Times New Roman" pitchFamily="18" charset="0"/>
              </a:rPr>
              <a:t> </a:t>
            </a:r>
            <a:r>
              <a:rPr lang="en-US" b="1" dirty="0" err="1" smtClean="0">
                <a:latin typeface="Times New Roman" pitchFamily="18" charset="0"/>
              </a:rPr>
              <a:t>nập</a:t>
            </a:r>
            <a:r>
              <a:rPr lang="en-US" b="1" dirty="0" smtClean="0">
                <a:latin typeface="Times New Roman" pitchFamily="18" charset="0"/>
              </a:rPr>
              <a:t>. </a:t>
            </a:r>
            <a:r>
              <a:rPr lang="en-US" b="1" dirty="0" err="1" smtClean="0">
                <a:latin typeface="Times New Roman" pitchFamily="18" charset="0"/>
              </a:rPr>
              <a:t>Hàng</a:t>
            </a:r>
            <a:r>
              <a:rPr lang="en-US" b="1" dirty="0" smtClean="0">
                <a:latin typeface="Times New Roman" pitchFamily="18" charset="0"/>
              </a:rPr>
              <a:t> </a:t>
            </a:r>
            <a:r>
              <a:rPr lang="en-US" b="1" dirty="0" err="1" smtClean="0">
                <a:latin typeface="Times New Roman" pitchFamily="18" charset="0"/>
              </a:rPr>
              <a:t>hóa</a:t>
            </a:r>
            <a:r>
              <a:rPr lang="en-US" b="1" dirty="0" smtClean="0">
                <a:latin typeface="Times New Roman" pitchFamily="18" charset="0"/>
              </a:rPr>
              <a:t> </a:t>
            </a:r>
            <a:r>
              <a:rPr lang="en-US" b="1" dirty="0" err="1" smtClean="0">
                <a:latin typeface="Times New Roman" pitchFamily="18" charset="0"/>
              </a:rPr>
              <a:t>bán</a:t>
            </a:r>
            <a:r>
              <a:rPr lang="en-US" b="1" dirty="0" smtClean="0">
                <a:latin typeface="Times New Roman" pitchFamily="18" charset="0"/>
              </a:rPr>
              <a:t> ở </a:t>
            </a:r>
            <a:r>
              <a:rPr lang="en-US" b="1" dirty="0" err="1" smtClean="0">
                <a:latin typeface="Times New Roman" pitchFamily="18" charset="0"/>
              </a:rPr>
              <a:t>chợ</a:t>
            </a:r>
            <a:r>
              <a:rPr lang="en-US" b="1" dirty="0" smtClean="0">
                <a:latin typeface="Times New Roman" pitchFamily="18" charset="0"/>
              </a:rPr>
              <a:t> </a:t>
            </a:r>
            <a:r>
              <a:rPr lang="en-US" b="1" dirty="0" err="1" smtClean="0">
                <a:latin typeface="Times New Roman" pitchFamily="18" charset="0"/>
              </a:rPr>
              <a:t>phần</a:t>
            </a:r>
            <a:r>
              <a:rPr lang="en-US" b="1" dirty="0" smtClean="0">
                <a:latin typeface="Times New Roman" pitchFamily="18" charset="0"/>
              </a:rPr>
              <a:t> </a:t>
            </a:r>
            <a:r>
              <a:rPr lang="en-US" b="1" dirty="0" err="1" smtClean="0">
                <a:latin typeface="Times New Roman" pitchFamily="18" charset="0"/>
              </a:rPr>
              <a:t>lớn</a:t>
            </a:r>
            <a:r>
              <a:rPr lang="en-US" b="1" dirty="0" smtClean="0">
                <a:latin typeface="Times New Roman" pitchFamily="18" charset="0"/>
              </a:rPr>
              <a:t> </a:t>
            </a:r>
            <a:r>
              <a:rPr lang="en-US" b="1" dirty="0" err="1" smtClean="0">
                <a:latin typeface="Times New Roman" pitchFamily="18" charset="0"/>
              </a:rPr>
              <a:t>là</a:t>
            </a:r>
            <a:r>
              <a:rPr lang="en-US" b="1" dirty="0" smtClean="0">
                <a:latin typeface="Times New Roman" pitchFamily="18" charset="0"/>
              </a:rPr>
              <a:t> </a:t>
            </a:r>
            <a:r>
              <a:rPr lang="en-US" b="1" dirty="0" err="1" smtClean="0">
                <a:latin typeface="Times New Roman" pitchFamily="18" charset="0"/>
              </a:rPr>
              <a:t>các</a:t>
            </a:r>
            <a:r>
              <a:rPr lang="en-US" b="1" dirty="0" smtClean="0">
                <a:latin typeface="Times New Roman" pitchFamily="18" charset="0"/>
              </a:rPr>
              <a:t> </a:t>
            </a:r>
            <a:r>
              <a:rPr lang="en-US" b="1" dirty="0" err="1" smtClean="0">
                <a:latin typeface="Times New Roman" pitchFamily="18" charset="0"/>
              </a:rPr>
              <a:t>sản</a:t>
            </a:r>
            <a:r>
              <a:rPr lang="en-US" b="1" dirty="0" smtClean="0">
                <a:latin typeface="Times New Roman" pitchFamily="18" charset="0"/>
              </a:rPr>
              <a:t> </a:t>
            </a:r>
            <a:r>
              <a:rPr lang="en-US" b="1" dirty="0" err="1" smtClean="0">
                <a:latin typeface="Times New Roman" pitchFamily="18" charset="0"/>
              </a:rPr>
              <a:t>phẩm</a:t>
            </a:r>
            <a:r>
              <a:rPr lang="en-US" b="1" dirty="0" smtClean="0">
                <a:latin typeface="Times New Roman" pitchFamily="18" charset="0"/>
              </a:rPr>
              <a:t> </a:t>
            </a:r>
            <a:r>
              <a:rPr lang="en-US" b="1" dirty="0" err="1" smtClean="0">
                <a:latin typeface="Times New Roman" pitchFamily="18" charset="0"/>
              </a:rPr>
              <a:t>sản</a:t>
            </a:r>
            <a:r>
              <a:rPr lang="en-US" b="1" dirty="0" smtClean="0">
                <a:latin typeface="Times New Roman" pitchFamily="18" charset="0"/>
              </a:rPr>
              <a:t> </a:t>
            </a:r>
            <a:r>
              <a:rPr lang="en-US" b="1" dirty="0" err="1" smtClean="0">
                <a:latin typeface="Times New Roman" pitchFamily="18" charset="0"/>
              </a:rPr>
              <a:t>xuất</a:t>
            </a:r>
            <a:r>
              <a:rPr lang="en-US" b="1" dirty="0" smtClean="0">
                <a:latin typeface="Times New Roman" pitchFamily="18" charset="0"/>
              </a:rPr>
              <a:t> </a:t>
            </a:r>
            <a:r>
              <a:rPr lang="en-US" b="1" dirty="0" err="1" smtClean="0">
                <a:latin typeface="Times New Roman" pitchFamily="18" charset="0"/>
              </a:rPr>
              <a:t>tại</a:t>
            </a:r>
            <a:r>
              <a:rPr lang="en-US" b="1" dirty="0" smtClean="0">
                <a:latin typeface="Times New Roman" pitchFamily="18" charset="0"/>
              </a:rPr>
              <a:t> </a:t>
            </a:r>
            <a:r>
              <a:rPr lang="en-US" b="1" dirty="0" err="1" smtClean="0">
                <a:latin typeface="Times New Roman" pitchFamily="18" charset="0"/>
              </a:rPr>
              <a:t>địa</a:t>
            </a:r>
            <a:r>
              <a:rPr lang="en-US" b="1" dirty="0" smtClean="0">
                <a:latin typeface="Times New Roman" pitchFamily="18" charset="0"/>
              </a:rPr>
              <a:t> </a:t>
            </a:r>
            <a:r>
              <a:rPr lang="en-US" b="1" dirty="0" err="1" smtClean="0">
                <a:latin typeface="Times New Roman" pitchFamily="18" charset="0"/>
              </a:rPr>
              <a:t>phương</a:t>
            </a:r>
            <a:r>
              <a:rPr lang="en-US" b="1" dirty="0" smtClean="0">
                <a:latin typeface="Times New Roman" pitchFamily="18" charset="0"/>
              </a:rPr>
              <a:t>.</a:t>
            </a:r>
          </a:p>
          <a:p>
            <a:endParaRPr lang="vi-V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2050" name="Picture 2" descr="C:\Users\Admin\Downloads\thu-hoach-Coi.jpg"/>
          <p:cNvPicPr>
            <a:picLocks noGrp="1" noChangeAspect="1" noChangeArrowheads="1"/>
          </p:cNvPicPr>
          <p:nvPr>
            <p:ph idx="1"/>
          </p:nvPr>
        </p:nvPicPr>
        <p:blipFill>
          <a:blip r:embed="rId2"/>
          <a:srcRect/>
          <a:stretch>
            <a:fillRect/>
          </a:stretch>
        </p:blipFill>
        <p:spPr bwMode="auto">
          <a:xfrm>
            <a:off x="214282" y="142852"/>
            <a:ext cx="3071834" cy="3214710"/>
          </a:xfrm>
          <a:prstGeom prst="rect">
            <a:avLst/>
          </a:prstGeom>
          <a:noFill/>
        </p:spPr>
      </p:pic>
      <p:pic>
        <p:nvPicPr>
          <p:cNvPr id="2051" name="Picture 3" descr="C:\Users\Admin\Downloads\P1020366.JPG"/>
          <p:cNvPicPr>
            <a:picLocks noChangeAspect="1" noChangeArrowheads="1"/>
          </p:cNvPicPr>
          <p:nvPr/>
        </p:nvPicPr>
        <p:blipFill>
          <a:blip r:embed="rId3"/>
          <a:srcRect/>
          <a:stretch>
            <a:fillRect/>
          </a:stretch>
        </p:blipFill>
        <p:spPr bwMode="auto">
          <a:xfrm>
            <a:off x="3571868" y="3714752"/>
            <a:ext cx="2786082" cy="2786082"/>
          </a:xfrm>
          <a:prstGeom prst="rect">
            <a:avLst/>
          </a:prstGeom>
          <a:noFill/>
        </p:spPr>
      </p:pic>
      <p:pic>
        <p:nvPicPr>
          <p:cNvPr id="2052" name="Picture 4" descr="C:\Users\Admin\Downloads\unnamed (6).jpg"/>
          <p:cNvPicPr>
            <a:picLocks noChangeAspect="1" noChangeArrowheads="1"/>
          </p:cNvPicPr>
          <p:nvPr/>
        </p:nvPicPr>
        <p:blipFill>
          <a:blip r:embed="rId4"/>
          <a:srcRect/>
          <a:stretch>
            <a:fillRect/>
          </a:stretch>
        </p:blipFill>
        <p:spPr bwMode="auto">
          <a:xfrm>
            <a:off x="3428992" y="214290"/>
            <a:ext cx="3071834" cy="3153965"/>
          </a:xfrm>
          <a:prstGeom prst="rect">
            <a:avLst/>
          </a:prstGeom>
          <a:noFill/>
        </p:spPr>
      </p:pic>
      <p:pic>
        <p:nvPicPr>
          <p:cNvPr id="2053" name="Picture 5" descr="C:\Users\Admin\Downloads\nghe-det-chieu-coi-1.jpg"/>
          <p:cNvPicPr>
            <a:picLocks noChangeAspect="1" noChangeArrowheads="1"/>
          </p:cNvPicPr>
          <p:nvPr/>
        </p:nvPicPr>
        <p:blipFill>
          <a:blip r:embed="rId5"/>
          <a:srcRect/>
          <a:stretch>
            <a:fillRect/>
          </a:stretch>
        </p:blipFill>
        <p:spPr bwMode="auto">
          <a:xfrm>
            <a:off x="357158" y="3714752"/>
            <a:ext cx="3143272" cy="2714644"/>
          </a:xfrm>
          <a:prstGeom prst="rect">
            <a:avLst/>
          </a:prstGeom>
          <a:noFill/>
        </p:spPr>
      </p:pic>
      <p:pic>
        <p:nvPicPr>
          <p:cNvPr id="2054" name="Picture 6" descr="C:\Users\Admin\Downloads\images (1).jpg"/>
          <p:cNvPicPr>
            <a:picLocks noChangeAspect="1" noChangeArrowheads="1"/>
          </p:cNvPicPr>
          <p:nvPr/>
        </p:nvPicPr>
        <p:blipFill>
          <a:blip r:embed="rId6"/>
          <a:srcRect/>
          <a:stretch>
            <a:fillRect/>
          </a:stretch>
        </p:blipFill>
        <p:spPr bwMode="auto">
          <a:xfrm>
            <a:off x="6500826" y="3714752"/>
            <a:ext cx="2500330" cy="2814646"/>
          </a:xfrm>
          <a:prstGeom prst="rect">
            <a:avLst/>
          </a:prstGeom>
          <a:noFill/>
        </p:spPr>
      </p:pic>
      <p:pic>
        <p:nvPicPr>
          <p:cNvPr id="2055" name="Picture 7" descr="C:\Users\Admin\Downloads\quy-trinh-san-xuat-chieu-coi-thu-cong-bao-ha.jpg"/>
          <p:cNvPicPr>
            <a:picLocks noChangeAspect="1" noChangeArrowheads="1"/>
          </p:cNvPicPr>
          <p:nvPr/>
        </p:nvPicPr>
        <p:blipFill>
          <a:blip r:embed="rId7"/>
          <a:srcRect/>
          <a:stretch>
            <a:fillRect/>
          </a:stretch>
        </p:blipFill>
        <p:spPr bwMode="auto">
          <a:xfrm>
            <a:off x="6572264" y="285728"/>
            <a:ext cx="2428892" cy="3071834"/>
          </a:xfrm>
          <a:prstGeom prst="rect">
            <a:avLst/>
          </a:prstGeom>
          <a:noFill/>
        </p:spPr>
      </p:pic>
      <p:sp>
        <p:nvSpPr>
          <p:cNvPr id="9" name="TextBox 8"/>
          <p:cNvSpPr txBox="1"/>
          <p:nvPr/>
        </p:nvSpPr>
        <p:spPr>
          <a:xfrm>
            <a:off x="3357554" y="6572272"/>
            <a:ext cx="3286148" cy="369332"/>
          </a:xfrm>
          <a:prstGeom prst="rect">
            <a:avLst/>
          </a:prstGeom>
          <a:noFill/>
        </p:spPr>
        <p:txBody>
          <a:bodyPr wrap="square" rtlCol="0">
            <a:spAutoFit/>
          </a:bodyPr>
          <a:lstStyle/>
          <a:p>
            <a:r>
              <a:rPr lang="vi-VN" dirty="0" smtClean="0"/>
              <a:t>Các công đoạn làm chiếu cói</a:t>
            </a:r>
            <a:endParaRPr lang="vi-V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5" name="Picture 7"/>
          <p:cNvPicPr>
            <a:picLocks noChangeAspect="1" noChangeArrowheads="1"/>
          </p:cNvPicPr>
          <p:nvPr/>
        </p:nvPicPr>
        <p:blipFill>
          <a:blip r:embed="rId2"/>
          <a:srcRect/>
          <a:stretch>
            <a:fillRect/>
          </a:stretch>
        </p:blipFill>
        <p:spPr bwMode="auto">
          <a:xfrm>
            <a:off x="1066800" y="428604"/>
            <a:ext cx="6934200" cy="3554434"/>
          </a:xfrm>
          <a:prstGeom prst="rect">
            <a:avLst/>
          </a:prstGeom>
          <a:noFill/>
          <a:ln w="9525">
            <a:solidFill>
              <a:srgbClr val="0000FF"/>
            </a:solidFill>
            <a:miter lim="800000"/>
            <a:headEnd/>
            <a:tailEnd/>
          </a:ln>
        </p:spPr>
      </p:pic>
      <p:pic>
        <p:nvPicPr>
          <p:cNvPr id="114696" name="Picture 8"/>
          <p:cNvPicPr>
            <a:picLocks noChangeAspect="1" noChangeArrowheads="1"/>
          </p:cNvPicPr>
          <p:nvPr/>
        </p:nvPicPr>
        <p:blipFill>
          <a:blip r:embed="rId3"/>
          <a:srcRect/>
          <a:stretch>
            <a:fillRect/>
          </a:stretch>
        </p:blipFill>
        <p:spPr bwMode="auto">
          <a:xfrm>
            <a:off x="1066800" y="3998913"/>
            <a:ext cx="3289300" cy="2286000"/>
          </a:xfrm>
          <a:prstGeom prst="rect">
            <a:avLst/>
          </a:prstGeom>
          <a:noFill/>
          <a:ln w="9525">
            <a:solidFill>
              <a:srgbClr val="0000FF"/>
            </a:solidFill>
            <a:miter lim="800000"/>
            <a:headEnd/>
            <a:tailEnd/>
          </a:ln>
        </p:spPr>
      </p:pic>
      <p:pic>
        <p:nvPicPr>
          <p:cNvPr id="114697" name="Picture 9"/>
          <p:cNvPicPr>
            <a:picLocks noChangeAspect="1" noChangeArrowheads="1"/>
          </p:cNvPicPr>
          <p:nvPr/>
        </p:nvPicPr>
        <p:blipFill>
          <a:blip r:embed="rId4"/>
          <a:srcRect/>
          <a:stretch>
            <a:fillRect/>
          </a:stretch>
        </p:blipFill>
        <p:spPr bwMode="auto">
          <a:xfrm>
            <a:off x="4589463" y="4016375"/>
            <a:ext cx="3505200" cy="2305050"/>
          </a:xfrm>
          <a:prstGeom prst="rect">
            <a:avLst/>
          </a:prstGeom>
          <a:noFill/>
          <a:ln w="9525">
            <a:solidFill>
              <a:srgbClr val="0000FF"/>
            </a:solidFill>
            <a:miter lim="800000"/>
            <a:headEnd/>
            <a:tailEnd/>
          </a:ln>
        </p:spPr>
      </p:pic>
      <p:sp>
        <p:nvSpPr>
          <p:cNvPr id="114698" name="Rectangle 10"/>
          <p:cNvSpPr>
            <a:spLocks noChangeArrowheads="1"/>
          </p:cNvSpPr>
          <p:nvPr/>
        </p:nvSpPr>
        <p:spPr bwMode="auto">
          <a:xfrm>
            <a:off x="1371600" y="6278563"/>
            <a:ext cx="6553200" cy="579437"/>
          </a:xfrm>
          <a:prstGeom prst="rect">
            <a:avLst/>
          </a:prstGeom>
          <a:noFill/>
          <a:ln w="9525">
            <a:noFill/>
            <a:miter lim="800000"/>
            <a:headEnd/>
            <a:tailEnd/>
          </a:ln>
          <a:effectLst/>
        </p:spPr>
        <p:txBody>
          <a:bodyPr anchor="ctr">
            <a:spAutoFit/>
          </a:bodyPr>
          <a:lstStyle/>
          <a:p>
            <a:pPr algn="l" eaLnBrk="1" hangingPunct="1"/>
            <a:r>
              <a:rPr lang="en-US" b="1">
                <a:solidFill>
                  <a:schemeClr val="bg2"/>
                </a:solidFill>
              </a:rPr>
              <a:t>Cảnh chợ phiên</a:t>
            </a:r>
            <a:r>
              <a:rPr lang="en-US">
                <a:solidFill>
                  <a:schemeClr val="bg2"/>
                </a:solidFill>
              </a:rPr>
              <a:t> </a:t>
            </a:r>
            <a:r>
              <a:rPr lang="en-US" b="1">
                <a:solidFill>
                  <a:schemeClr val="bg2"/>
                </a:solidFill>
              </a:rPr>
              <a:t>ở</a:t>
            </a:r>
            <a:r>
              <a:rPr lang="en-US">
                <a:solidFill>
                  <a:schemeClr val="bg2"/>
                </a:solidFill>
              </a:rPr>
              <a:t> </a:t>
            </a:r>
            <a:r>
              <a:rPr lang="en-US" b="1">
                <a:solidFill>
                  <a:schemeClr val="bg2"/>
                </a:solidFill>
              </a:rPr>
              <a:t>đồng bằng Bắc Bộ</a:t>
            </a:r>
          </a:p>
        </p:txBody>
      </p:sp>
      <p:sp>
        <p:nvSpPr>
          <p:cNvPr id="6" name="TextBox 5"/>
          <p:cNvSpPr txBox="1"/>
          <p:nvPr/>
        </p:nvSpPr>
        <p:spPr>
          <a:xfrm>
            <a:off x="3214678" y="6429396"/>
            <a:ext cx="3357586" cy="369332"/>
          </a:xfrm>
          <a:prstGeom prst="rect">
            <a:avLst/>
          </a:prstGeom>
          <a:noFill/>
        </p:spPr>
        <p:txBody>
          <a:bodyPr wrap="square" rtlCol="0">
            <a:spAutoFit/>
          </a:bodyPr>
          <a:lstStyle/>
          <a:p>
            <a:r>
              <a:rPr lang="vi-VN" dirty="0" smtClean="0"/>
              <a:t>Cảnh chợ phiên vùng quê</a:t>
            </a:r>
            <a:endParaRPr lang="vi-VN" dirty="0"/>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ownloads\tranh-son-mai-hoa-sen-trang-1.jpg"/>
          <p:cNvPicPr>
            <a:picLocks noGrp="1" noChangeAspect="1" noChangeArrowheads="1"/>
          </p:cNvPicPr>
          <p:nvPr>
            <p:ph idx="1"/>
          </p:nvPr>
        </p:nvPicPr>
        <p:blipFill>
          <a:blip r:embed="rId2"/>
          <a:srcRect/>
          <a:stretch>
            <a:fillRect/>
          </a:stretch>
        </p:blipFill>
        <p:spPr bwMode="auto">
          <a:xfrm>
            <a:off x="285720" y="357166"/>
            <a:ext cx="4308633" cy="3429024"/>
          </a:xfrm>
          <a:prstGeom prst="rect">
            <a:avLst/>
          </a:prstGeom>
          <a:noFill/>
        </p:spPr>
      </p:pic>
      <p:pic>
        <p:nvPicPr>
          <p:cNvPr id="2051" name="Picture 3" descr="C:\Users\Admin\Downloads\Tranh-sơn-mài-đẹp-cá-chép-vàng.jpg"/>
          <p:cNvPicPr>
            <a:picLocks noChangeAspect="1" noChangeArrowheads="1"/>
          </p:cNvPicPr>
          <p:nvPr/>
        </p:nvPicPr>
        <p:blipFill>
          <a:blip r:embed="rId3"/>
          <a:srcRect/>
          <a:stretch>
            <a:fillRect/>
          </a:stretch>
        </p:blipFill>
        <p:spPr bwMode="auto">
          <a:xfrm>
            <a:off x="4643438" y="357166"/>
            <a:ext cx="4119538" cy="3357586"/>
          </a:xfrm>
          <a:prstGeom prst="rect">
            <a:avLst/>
          </a:prstGeom>
          <a:noFill/>
        </p:spPr>
      </p:pic>
      <p:sp>
        <p:nvSpPr>
          <p:cNvPr id="6" name="TextBox 5"/>
          <p:cNvSpPr txBox="1"/>
          <p:nvPr/>
        </p:nvSpPr>
        <p:spPr>
          <a:xfrm>
            <a:off x="714348" y="4786322"/>
            <a:ext cx="3571900" cy="369332"/>
          </a:xfrm>
          <a:prstGeom prst="rect">
            <a:avLst/>
          </a:prstGeom>
          <a:noFill/>
        </p:spPr>
        <p:txBody>
          <a:bodyPr wrap="square" rtlCol="0">
            <a:spAutoFit/>
          </a:bodyPr>
          <a:lstStyle/>
          <a:p>
            <a:r>
              <a:rPr lang="en-US" dirty="0" err="1" smtClean="0"/>
              <a:t>Hoa</a:t>
            </a:r>
            <a:r>
              <a:rPr lang="en-US" dirty="0" smtClean="0"/>
              <a:t> </a:t>
            </a:r>
            <a:r>
              <a:rPr lang="en-US" dirty="0" err="1" smtClean="0"/>
              <a:t>sen</a:t>
            </a:r>
            <a:r>
              <a:rPr lang="en-US" dirty="0" smtClean="0"/>
              <a:t> </a:t>
            </a:r>
            <a:r>
              <a:rPr lang="en-US" dirty="0" err="1" smtClean="0"/>
              <a:t>trắng</a:t>
            </a:r>
            <a:endParaRPr lang="vi-VN" dirty="0"/>
          </a:p>
        </p:txBody>
      </p:sp>
      <p:sp>
        <p:nvSpPr>
          <p:cNvPr id="8" name="TextBox 7"/>
          <p:cNvSpPr txBox="1"/>
          <p:nvPr/>
        </p:nvSpPr>
        <p:spPr>
          <a:xfrm>
            <a:off x="5929322" y="4786322"/>
            <a:ext cx="2214578" cy="369332"/>
          </a:xfrm>
          <a:prstGeom prst="rect">
            <a:avLst/>
          </a:prstGeom>
          <a:noFill/>
        </p:spPr>
        <p:txBody>
          <a:bodyPr wrap="square" rtlCol="0">
            <a:spAutoFit/>
          </a:bodyPr>
          <a:lstStyle/>
          <a:p>
            <a:r>
              <a:rPr lang="en-US" dirty="0" err="1" smtClean="0"/>
              <a:t>Cá</a:t>
            </a:r>
            <a:r>
              <a:rPr lang="en-US" dirty="0" smtClean="0"/>
              <a:t> </a:t>
            </a:r>
            <a:r>
              <a:rPr lang="en-US" dirty="0" err="1" smtClean="0"/>
              <a:t>chép</a:t>
            </a:r>
            <a:r>
              <a:rPr lang="en-US" dirty="0" smtClean="0"/>
              <a:t> </a:t>
            </a:r>
            <a:r>
              <a:rPr lang="en-US" dirty="0" err="1" smtClean="0"/>
              <a:t>vàng</a:t>
            </a:r>
            <a:endParaRPr lang="vi-VN"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pic>
        <p:nvPicPr>
          <p:cNvPr id="3074" name="Picture 2" descr="C:\Users\Admin\Downloads\z.jpg"/>
          <p:cNvPicPr>
            <a:picLocks noGrp="1" noChangeAspect="1" noChangeArrowheads="1"/>
          </p:cNvPicPr>
          <p:nvPr>
            <p:ph idx="1"/>
          </p:nvPr>
        </p:nvPicPr>
        <p:blipFill>
          <a:blip r:embed="rId2"/>
          <a:srcRect/>
          <a:stretch>
            <a:fillRect/>
          </a:stretch>
        </p:blipFill>
        <p:spPr bwMode="auto">
          <a:xfrm>
            <a:off x="4429124" y="571480"/>
            <a:ext cx="4175100" cy="3214710"/>
          </a:xfrm>
          <a:prstGeom prst="rect">
            <a:avLst/>
          </a:prstGeom>
          <a:noFill/>
        </p:spPr>
      </p:pic>
      <p:pic>
        <p:nvPicPr>
          <p:cNvPr id="3075" name="Picture 3" descr="C:\Users\Admin\Downloads\cong.jpg"/>
          <p:cNvPicPr>
            <a:picLocks noChangeAspect="1" noChangeArrowheads="1"/>
          </p:cNvPicPr>
          <p:nvPr/>
        </p:nvPicPr>
        <p:blipFill>
          <a:blip r:embed="rId3"/>
          <a:srcRect/>
          <a:stretch>
            <a:fillRect/>
          </a:stretch>
        </p:blipFill>
        <p:spPr bwMode="auto">
          <a:xfrm>
            <a:off x="428596" y="3929066"/>
            <a:ext cx="8286808" cy="2786082"/>
          </a:xfrm>
          <a:prstGeom prst="rect">
            <a:avLst/>
          </a:prstGeom>
          <a:noFill/>
        </p:spPr>
      </p:pic>
      <p:pic>
        <p:nvPicPr>
          <p:cNvPr id="3076" name="Picture 4" descr="C:\Users\Admin\Downloads\hqdefault.jpg"/>
          <p:cNvPicPr>
            <a:picLocks noChangeAspect="1" noChangeArrowheads="1"/>
          </p:cNvPicPr>
          <p:nvPr/>
        </p:nvPicPr>
        <p:blipFill>
          <a:blip r:embed="rId4"/>
          <a:srcRect/>
          <a:stretch>
            <a:fillRect/>
          </a:stretch>
        </p:blipFill>
        <p:spPr bwMode="auto">
          <a:xfrm>
            <a:off x="357158" y="571480"/>
            <a:ext cx="3857620" cy="321471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dirty="0"/>
          </a:p>
        </p:txBody>
      </p:sp>
      <p:sp>
        <p:nvSpPr>
          <p:cNvPr id="3" name="Subtitle 2"/>
          <p:cNvSpPr>
            <a:spLocks noGrp="1"/>
          </p:cNvSpPr>
          <p:nvPr>
            <p:ph type="subTitle" idx="1"/>
          </p:nvPr>
        </p:nvSpPr>
        <p:spPr/>
        <p:txBody>
          <a:bodyPr/>
          <a:lstStyle/>
          <a:p>
            <a:endParaRPr lang="vi-VN" dirty="0"/>
          </a:p>
        </p:txBody>
      </p:sp>
      <p:pic>
        <p:nvPicPr>
          <p:cNvPr id="4" name="Picture 4" descr="images940300_Trang3"/>
          <p:cNvPicPr>
            <a:picLocks noChangeAspect="1" noChangeArrowheads="1"/>
          </p:cNvPicPr>
          <p:nvPr/>
        </p:nvPicPr>
        <p:blipFill>
          <a:blip r:embed="rId2"/>
          <a:srcRect/>
          <a:stretch>
            <a:fillRect/>
          </a:stretch>
        </p:blipFill>
        <p:spPr bwMode="auto">
          <a:xfrm>
            <a:off x="681038" y="609600"/>
            <a:ext cx="2605078" cy="2605086"/>
          </a:xfrm>
          <a:prstGeom prst="rect">
            <a:avLst/>
          </a:prstGeom>
          <a:noFill/>
        </p:spPr>
      </p:pic>
      <p:pic>
        <p:nvPicPr>
          <p:cNvPr id="5" name="Picture 3" descr="1190366285"/>
          <p:cNvPicPr>
            <a:picLocks noChangeAspect="1" noChangeArrowheads="1"/>
          </p:cNvPicPr>
          <p:nvPr/>
        </p:nvPicPr>
        <p:blipFill>
          <a:blip r:embed="rId3"/>
          <a:srcRect/>
          <a:stretch>
            <a:fillRect/>
          </a:stretch>
        </p:blipFill>
        <p:spPr bwMode="auto">
          <a:xfrm>
            <a:off x="3643306" y="571480"/>
            <a:ext cx="2214578" cy="2614610"/>
          </a:xfrm>
          <a:prstGeom prst="rect">
            <a:avLst/>
          </a:prstGeom>
          <a:noFill/>
        </p:spPr>
      </p:pic>
      <p:pic>
        <p:nvPicPr>
          <p:cNvPr id="6" name="Picture 3" descr="6gl90y9[1]"/>
          <p:cNvPicPr>
            <a:picLocks noChangeAspect="1" noChangeArrowheads="1"/>
          </p:cNvPicPr>
          <p:nvPr/>
        </p:nvPicPr>
        <p:blipFill>
          <a:blip r:embed="rId4"/>
          <a:srcRect/>
          <a:stretch>
            <a:fillRect/>
          </a:stretch>
        </p:blipFill>
        <p:spPr bwMode="auto">
          <a:xfrm>
            <a:off x="6000760" y="428604"/>
            <a:ext cx="2500330" cy="2886076"/>
          </a:xfrm>
          <a:prstGeom prst="rect">
            <a:avLst/>
          </a:prstGeom>
          <a:noFill/>
        </p:spPr>
      </p:pic>
      <p:pic>
        <p:nvPicPr>
          <p:cNvPr id="7" name="Picture 25" descr="ANd9GcRdkVbXxA3GzFXRwczQGFZgscq5ZgMfnUybtnAxE4NRjcrZ4LD-GQ"/>
          <p:cNvPicPr>
            <a:picLocks noChangeAspect="1" noChangeArrowheads="1"/>
          </p:cNvPicPr>
          <p:nvPr/>
        </p:nvPicPr>
        <p:blipFill>
          <a:blip r:embed="rId5"/>
          <a:srcRect/>
          <a:stretch>
            <a:fillRect/>
          </a:stretch>
        </p:blipFill>
        <p:spPr bwMode="auto">
          <a:xfrm>
            <a:off x="428596" y="3643314"/>
            <a:ext cx="2714644" cy="2786082"/>
          </a:xfrm>
          <a:prstGeom prst="rect">
            <a:avLst/>
          </a:prstGeom>
          <a:noFill/>
        </p:spPr>
      </p:pic>
      <p:pic>
        <p:nvPicPr>
          <p:cNvPr id="1026" name="Picture 2" descr="C:\Users\Admin\Desktop\ong-tich-1.jpg"/>
          <p:cNvPicPr>
            <a:picLocks noChangeAspect="1" noChangeArrowheads="1"/>
          </p:cNvPicPr>
          <p:nvPr/>
        </p:nvPicPr>
        <p:blipFill>
          <a:blip r:embed="rId6"/>
          <a:srcRect/>
          <a:stretch>
            <a:fillRect/>
          </a:stretch>
        </p:blipFill>
        <p:spPr bwMode="auto">
          <a:xfrm>
            <a:off x="3357554" y="3686175"/>
            <a:ext cx="2857520" cy="2671783"/>
          </a:xfrm>
          <a:prstGeom prst="rect">
            <a:avLst/>
          </a:prstGeom>
          <a:noFill/>
        </p:spPr>
      </p:pic>
      <p:pic>
        <p:nvPicPr>
          <p:cNvPr id="1027" name="Picture 3" descr="C:\Users\Admin\Desktop\unnamed (1).jpg"/>
          <p:cNvPicPr>
            <a:picLocks noChangeAspect="1" noChangeArrowheads="1"/>
          </p:cNvPicPr>
          <p:nvPr/>
        </p:nvPicPr>
        <p:blipFill>
          <a:blip r:embed="rId7"/>
          <a:srcRect/>
          <a:stretch>
            <a:fillRect/>
          </a:stretch>
        </p:blipFill>
        <p:spPr bwMode="auto">
          <a:xfrm>
            <a:off x="6429388" y="3714752"/>
            <a:ext cx="2509838" cy="2500330"/>
          </a:xfrm>
          <a:prstGeom prst="rect">
            <a:avLst/>
          </a:prstGeom>
          <a:noFill/>
        </p:spPr>
      </p:pic>
      <p:sp>
        <p:nvSpPr>
          <p:cNvPr id="16" name="TextBox 15"/>
          <p:cNvSpPr txBox="1"/>
          <p:nvPr/>
        </p:nvSpPr>
        <p:spPr>
          <a:xfrm>
            <a:off x="1357290" y="0"/>
            <a:ext cx="6286544" cy="369332"/>
          </a:xfrm>
          <a:prstGeom prst="rect">
            <a:avLst/>
          </a:prstGeom>
          <a:noFill/>
        </p:spPr>
        <p:txBody>
          <a:bodyPr wrap="square" rtlCol="0">
            <a:spAutoFit/>
          </a:bodyPr>
          <a:lstStyle/>
          <a:p>
            <a:r>
              <a:rPr lang="en-US" dirty="0" err="1" smtClean="0"/>
              <a:t>Mỗi</a:t>
            </a:r>
            <a:r>
              <a:rPr lang="en-US" dirty="0" smtClean="0"/>
              <a:t> </a:t>
            </a:r>
            <a:r>
              <a:rPr lang="en-US" dirty="0" err="1" smtClean="0"/>
              <a:t>bức</a:t>
            </a:r>
            <a:r>
              <a:rPr lang="en-US" dirty="0" smtClean="0"/>
              <a:t> </a:t>
            </a:r>
            <a:r>
              <a:rPr lang="en-US" dirty="0" err="1" smtClean="0"/>
              <a:t>ảnh</a:t>
            </a:r>
            <a:r>
              <a:rPr lang="en-US" dirty="0" smtClean="0"/>
              <a:t> </a:t>
            </a:r>
            <a:r>
              <a:rPr lang="en-US" dirty="0" err="1" smtClean="0"/>
              <a:t>thể</a:t>
            </a:r>
            <a:r>
              <a:rPr lang="en-US" dirty="0" smtClean="0"/>
              <a:t> </a:t>
            </a:r>
            <a:r>
              <a:rPr lang="en-US" dirty="0" err="1" smtClean="0"/>
              <a:t>hiện</a:t>
            </a:r>
            <a:r>
              <a:rPr lang="en-US" dirty="0" smtClean="0"/>
              <a:t> </a:t>
            </a:r>
            <a:r>
              <a:rPr lang="en-US" dirty="0" err="1" smtClean="0"/>
              <a:t>nghề</a:t>
            </a:r>
            <a:r>
              <a:rPr lang="en-US" dirty="0" smtClean="0"/>
              <a:t> </a:t>
            </a:r>
            <a:r>
              <a:rPr lang="en-US" dirty="0" err="1" smtClean="0"/>
              <a:t>thủ</a:t>
            </a:r>
            <a:r>
              <a:rPr lang="en-US" dirty="0" smtClean="0"/>
              <a:t> </a:t>
            </a:r>
            <a:r>
              <a:rPr lang="en-US" dirty="0" err="1" smtClean="0"/>
              <a:t>công</a:t>
            </a:r>
            <a:r>
              <a:rPr lang="en-US" dirty="0" smtClean="0"/>
              <a:t> </a:t>
            </a:r>
            <a:r>
              <a:rPr lang="en-US" dirty="0" err="1" smtClean="0"/>
              <a:t>nào</a:t>
            </a:r>
            <a:r>
              <a:rPr lang="en-US" smtClean="0"/>
              <a:t>?</a:t>
            </a:r>
            <a:endParaRPr lang="vi-VN"/>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4546" y="214290"/>
            <a:ext cx="4572000" cy="1200329"/>
          </a:xfrm>
          <a:prstGeom prst="rect">
            <a:avLst/>
          </a:prstGeom>
        </p:spPr>
        <p:txBody>
          <a:bodyPr>
            <a:spAutoFit/>
          </a:bodyPr>
          <a:lstStyle/>
          <a:p>
            <a:r>
              <a:rPr lang="vi-VN" b="1" dirty="0" smtClean="0"/>
              <a:t>5. Làng nghề đóng, sửa chữa tàu thuyền Hà An</a:t>
            </a:r>
            <a:r>
              <a:rPr lang="vi-VN" dirty="0" smtClean="0"/>
              <a:t/>
            </a:r>
            <a:br>
              <a:rPr lang="vi-VN" dirty="0" smtClean="0"/>
            </a:br>
            <a:r>
              <a:rPr lang="vi-VN" dirty="0" smtClean="0"/>
              <a:t>Nghề đóng tàu ở phường Hà An - thị xã Quảng Yên đã có lịch sử cả trăm năm, </a:t>
            </a:r>
            <a:endParaRPr lang="vi-VN" dirty="0"/>
          </a:p>
        </p:txBody>
      </p:sp>
      <p:pic>
        <p:nvPicPr>
          <p:cNvPr id="8194" name="Picture 2" descr="C:\Users\Admin\Downloads\5_Dong_moi.jpg"/>
          <p:cNvPicPr>
            <a:picLocks noGrp="1" noChangeAspect="1" noChangeArrowheads="1"/>
          </p:cNvPicPr>
          <p:nvPr>
            <p:ph idx="1"/>
          </p:nvPr>
        </p:nvPicPr>
        <p:blipFill>
          <a:blip r:embed="rId2"/>
          <a:srcRect/>
          <a:stretch>
            <a:fillRect/>
          </a:stretch>
        </p:blipFill>
        <p:spPr bwMode="auto">
          <a:xfrm>
            <a:off x="5000628" y="1785926"/>
            <a:ext cx="3741079" cy="4500594"/>
          </a:xfrm>
          <a:prstGeom prst="rect">
            <a:avLst/>
          </a:prstGeom>
          <a:noFill/>
        </p:spPr>
      </p:pic>
      <p:pic>
        <p:nvPicPr>
          <p:cNvPr id="6" name="Picture 2" descr="C:\Users\Admin\Downloads\3-lang-nghe-hung-hoc.jpg"/>
          <p:cNvPicPr>
            <a:picLocks noChangeAspect="1" noChangeArrowheads="1"/>
          </p:cNvPicPr>
          <p:nvPr/>
        </p:nvPicPr>
        <p:blipFill>
          <a:blip r:embed="rId3"/>
          <a:srcRect/>
          <a:stretch>
            <a:fillRect/>
          </a:stretch>
        </p:blipFill>
        <p:spPr bwMode="auto">
          <a:xfrm>
            <a:off x="571473" y="1714488"/>
            <a:ext cx="4000528" cy="4525963"/>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r>
              <a:rPr lang="vi-VN" b="1" dirty="0" smtClean="0"/>
              <a:t>3.Nghề mỹ nghệ than đá</a:t>
            </a:r>
            <a:r>
              <a:rPr lang="vi-VN" dirty="0" smtClean="0"/>
              <a:t/>
            </a:r>
            <a:br>
              <a:rPr lang="vi-VN" dirty="0" smtClean="0"/>
            </a:br>
            <a:r>
              <a:rPr lang="vi-VN" dirty="0" smtClean="0"/>
              <a:t>Nghề thủ công mỹ nghệ bằng than đá ở Quảng Ninh đến nay đã trở thành một nghề thủ công truyền thống khá nổi tiếng. Kiểu loại của sản phẩm rất phong phú, đa dạng từ những con trâu, con nai, gạt tàn thuốc lá quen thuộc trước đây, đến những tác phẩm điêu khắc đạt trình độ cao.</a:t>
            </a:r>
            <a:endParaRPr lang="vi-VN"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dmin\Downloads\tp_v1_cfkt.jpg"/>
          <p:cNvPicPr>
            <a:picLocks noGrp="1" noChangeAspect="1" noChangeArrowheads="1"/>
          </p:cNvPicPr>
          <p:nvPr>
            <p:ph idx="1"/>
          </p:nvPr>
        </p:nvPicPr>
        <p:blipFill>
          <a:blip r:embed="rId2"/>
          <a:srcRect/>
          <a:stretch>
            <a:fillRect/>
          </a:stretch>
        </p:blipFill>
        <p:spPr bwMode="auto">
          <a:xfrm>
            <a:off x="357158" y="571480"/>
            <a:ext cx="3643338" cy="2928958"/>
          </a:xfrm>
          <a:prstGeom prst="rect">
            <a:avLst/>
          </a:prstGeom>
          <a:noFill/>
        </p:spPr>
      </p:pic>
      <p:pic>
        <p:nvPicPr>
          <p:cNvPr id="4" name="Picture 2" descr="C:\Users\Admin\Downloads\cho-tinh-sa-pa-6.jpg"/>
          <p:cNvPicPr>
            <a:picLocks noChangeAspect="1" noChangeArrowheads="1"/>
          </p:cNvPicPr>
          <p:nvPr/>
        </p:nvPicPr>
        <p:blipFill>
          <a:blip r:embed="rId3"/>
          <a:srcRect/>
          <a:stretch>
            <a:fillRect/>
          </a:stretch>
        </p:blipFill>
        <p:spPr bwMode="auto">
          <a:xfrm>
            <a:off x="4214810" y="642918"/>
            <a:ext cx="4071966" cy="2928958"/>
          </a:xfrm>
          <a:prstGeom prst="rect">
            <a:avLst/>
          </a:prstGeom>
          <a:noFill/>
        </p:spPr>
      </p:pic>
      <p:pic>
        <p:nvPicPr>
          <p:cNvPr id="2050" name="Picture 2" descr="C:\Users\Admin\Downloads\image_gallery.jpg"/>
          <p:cNvPicPr>
            <a:picLocks noChangeAspect="1" noChangeArrowheads="1"/>
          </p:cNvPicPr>
          <p:nvPr/>
        </p:nvPicPr>
        <p:blipFill>
          <a:blip r:embed="rId4"/>
          <a:srcRect/>
          <a:stretch>
            <a:fillRect/>
          </a:stretch>
        </p:blipFill>
        <p:spPr bwMode="auto">
          <a:xfrm>
            <a:off x="285720" y="3786190"/>
            <a:ext cx="3786214" cy="2857520"/>
          </a:xfrm>
          <a:prstGeom prst="rect">
            <a:avLst/>
          </a:prstGeom>
          <a:noFill/>
        </p:spPr>
      </p:pic>
      <p:pic>
        <p:nvPicPr>
          <p:cNvPr id="2051" name="Picture 3" descr="C:\Users\Admin\Downloads\b1-1.jpg"/>
          <p:cNvPicPr>
            <a:picLocks noChangeAspect="1" noChangeArrowheads="1"/>
          </p:cNvPicPr>
          <p:nvPr/>
        </p:nvPicPr>
        <p:blipFill>
          <a:blip r:embed="rId5"/>
          <a:srcRect/>
          <a:stretch>
            <a:fillRect/>
          </a:stretch>
        </p:blipFill>
        <p:spPr bwMode="auto">
          <a:xfrm>
            <a:off x="4286248" y="3786190"/>
            <a:ext cx="4143404" cy="278608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pPr>
              <a:buNone/>
            </a:pPr>
            <a:r>
              <a:rPr lang="vi-VN" b="1" dirty="0" smtClean="0"/>
              <a:t> Lò đàn                                    Lò bầu</a:t>
            </a:r>
            <a:endParaRPr lang="vi-VN" dirty="0"/>
          </a:p>
        </p:txBody>
      </p:sp>
      <p:pic>
        <p:nvPicPr>
          <p:cNvPr id="1026" name="Picture 2" descr="C:\Users\Admin\Downloads\qua-trinh-nung-gom-su-bat-trang1.jpg"/>
          <p:cNvPicPr>
            <a:picLocks noChangeAspect="1" noChangeArrowheads="1"/>
          </p:cNvPicPr>
          <p:nvPr/>
        </p:nvPicPr>
        <p:blipFill>
          <a:blip r:embed="rId2"/>
          <a:srcRect/>
          <a:stretch>
            <a:fillRect/>
          </a:stretch>
        </p:blipFill>
        <p:spPr bwMode="auto">
          <a:xfrm>
            <a:off x="4857752" y="2285992"/>
            <a:ext cx="3524248" cy="4000528"/>
          </a:xfrm>
          <a:prstGeom prst="rect">
            <a:avLst/>
          </a:prstGeom>
          <a:noFill/>
        </p:spPr>
      </p:pic>
      <p:pic>
        <p:nvPicPr>
          <p:cNvPr id="1028" name="Picture 4" descr="C:\Users\Admin\Downloads\tải xuống (3).jpg"/>
          <p:cNvPicPr>
            <a:picLocks noChangeAspect="1" noChangeArrowheads="1"/>
          </p:cNvPicPr>
          <p:nvPr/>
        </p:nvPicPr>
        <p:blipFill>
          <a:blip r:embed="rId3"/>
          <a:srcRect/>
          <a:stretch>
            <a:fillRect/>
          </a:stretch>
        </p:blipFill>
        <p:spPr bwMode="auto">
          <a:xfrm>
            <a:off x="428596" y="2285992"/>
            <a:ext cx="4191011" cy="400052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pic>
        <p:nvPicPr>
          <p:cNvPr id="1026" name="Picture 2" descr="C:\Users\Admin\Desktop\hon-que-trong-cho-phien-giua-long-ha-noi.jpg"/>
          <p:cNvPicPr>
            <a:picLocks noGrp="1" noChangeAspect="1" noChangeArrowheads="1"/>
          </p:cNvPicPr>
          <p:nvPr>
            <p:ph idx="1"/>
          </p:nvPr>
        </p:nvPicPr>
        <p:blipFill>
          <a:blip r:embed="rId2"/>
          <a:srcRect/>
          <a:stretch>
            <a:fillRect/>
          </a:stretch>
        </p:blipFill>
        <p:spPr bwMode="auto">
          <a:xfrm>
            <a:off x="285720" y="500042"/>
            <a:ext cx="2545854" cy="2339973"/>
          </a:xfrm>
          <a:prstGeom prst="rect">
            <a:avLst/>
          </a:prstGeom>
          <a:noFill/>
        </p:spPr>
      </p:pic>
      <p:pic>
        <p:nvPicPr>
          <p:cNvPr id="1028" name="Picture 4" descr="&#10;Mọi thứ đều được bày bán trên nền đất dân dã&#10;"/>
          <p:cNvPicPr>
            <a:picLocks noChangeAspect="1" noChangeArrowheads="1"/>
          </p:cNvPicPr>
          <p:nvPr/>
        </p:nvPicPr>
        <p:blipFill>
          <a:blip r:embed="rId3"/>
          <a:srcRect/>
          <a:stretch>
            <a:fillRect/>
          </a:stretch>
        </p:blipFill>
        <p:spPr bwMode="auto">
          <a:xfrm>
            <a:off x="3286116" y="642918"/>
            <a:ext cx="3857616" cy="2857481"/>
          </a:xfrm>
          <a:prstGeom prst="rect">
            <a:avLst/>
          </a:prstGeom>
          <a:noFill/>
        </p:spPr>
      </p:pic>
      <p:pic>
        <p:nvPicPr>
          <p:cNvPr id="1030" name="Picture 6" descr="Hồn quê trong chợ phiên giữa lòng Hà Nội - 3"/>
          <p:cNvPicPr>
            <a:picLocks noChangeAspect="1" noChangeArrowheads="1"/>
          </p:cNvPicPr>
          <p:nvPr/>
        </p:nvPicPr>
        <p:blipFill>
          <a:blip r:embed="rId4"/>
          <a:srcRect/>
          <a:stretch>
            <a:fillRect/>
          </a:stretch>
        </p:blipFill>
        <p:spPr bwMode="auto">
          <a:xfrm>
            <a:off x="285720" y="3286124"/>
            <a:ext cx="5143500" cy="2500331"/>
          </a:xfrm>
          <a:prstGeom prst="rect">
            <a:avLst/>
          </a:prstGeom>
          <a:noFill/>
        </p:spPr>
      </p:pic>
      <p:pic>
        <p:nvPicPr>
          <p:cNvPr id="1032" name="Picture 8" descr="Hồn quê trong chợ phiên giữa lòng Hà Nội - 12"/>
          <p:cNvPicPr>
            <a:picLocks noChangeAspect="1" noChangeArrowheads="1"/>
          </p:cNvPicPr>
          <p:nvPr/>
        </p:nvPicPr>
        <p:blipFill>
          <a:blip r:embed="rId5" cstate="print"/>
          <a:srcRect/>
          <a:stretch>
            <a:fillRect/>
          </a:stretch>
        </p:blipFill>
        <p:spPr bwMode="auto">
          <a:xfrm>
            <a:off x="5715008" y="3643314"/>
            <a:ext cx="3000396" cy="2200252"/>
          </a:xfrm>
          <a:prstGeom prst="rect">
            <a:avLst/>
          </a:prstGeom>
          <a:noFill/>
        </p:spPr>
      </p:pic>
      <p:pic>
        <p:nvPicPr>
          <p:cNvPr id="1034" name="Picture 10" descr="https://mytourcdn.com/upload_images/Image/dunghuynh/chophienvungcao/20140120153732-dv1.jpg"/>
          <p:cNvPicPr>
            <a:picLocks noChangeAspect="1" noChangeArrowheads="1"/>
          </p:cNvPicPr>
          <p:nvPr/>
        </p:nvPicPr>
        <p:blipFill>
          <a:blip r:embed="rId6"/>
          <a:srcRect/>
          <a:stretch>
            <a:fillRect/>
          </a:stretch>
        </p:blipFill>
        <p:spPr bwMode="auto">
          <a:xfrm>
            <a:off x="6905655" y="571480"/>
            <a:ext cx="2238345" cy="2733666"/>
          </a:xfrm>
          <a:prstGeom prst="rect">
            <a:avLst/>
          </a:prstGeom>
          <a:noFill/>
        </p:spPr>
      </p:pic>
      <p:pic>
        <p:nvPicPr>
          <p:cNvPr id="1036" name="Picture 12" descr="Trình diễn hát Then, đàn Tính tại phiên chợ"/>
          <p:cNvPicPr>
            <a:picLocks noChangeAspect="1" noChangeArrowheads="1"/>
          </p:cNvPicPr>
          <p:nvPr/>
        </p:nvPicPr>
        <p:blipFill>
          <a:blip r:embed="rId7" cstate="print"/>
          <a:srcRect/>
          <a:stretch>
            <a:fillRect/>
          </a:stretch>
        </p:blipFill>
        <p:spPr bwMode="auto">
          <a:xfrm>
            <a:off x="500034" y="4429108"/>
            <a:ext cx="3365438" cy="2428892"/>
          </a:xfrm>
          <a:prstGeom prst="rect">
            <a:avLst/>
          </a:prstGeom>
          <a:noFill/>
        </p:spPr>
      </p:pic>
      <p:pic>
        <p:nvPicPr>
          <p:cNvPr id="1038" name="Picture 14" descr="Múa khèn Mông đón mùa Xuân mới"/>
          <p:cNvPicPr>
            <a:picLocks noChangeAspect="1" noChangeArrowheads="1"/>
          </p:cNvPicPr>
          <p:nvPr/>
        </p:nvPicPr>
        <p:blipFill>
          <a:blip r:embed="rId8"/>
          <a:srcRect/>
          <a:stretch>
            <a:fillRect/>
          </a:stretch>
        </p:blipFill>
        <p:spPr bwMode="auto">
          <a:xfrm>
            <a:off x="3929058" y="2428868"/>
            <a:ext cx="3772767" cy="2682857"/>
          </a:xfrm>
          <a:prstGeom prst="rect">
            <a:avLst/>
          </a:prstGeom>
          <a:noFill/>
        </p:spPr>
      </p:pic>
      <p:pic>
        <p:nvPicPr>
          <p:cNvPr id="1042" name="Picture 18" descr="Đồng bào Mông ở Mường Chà (Điện Biên) trình diễn thêu sáp ong trên vải lanh"/>
          <p:cNvPicPr>
            <a:picLocks noChangeAspect="1" noChangeArrowheads="1"/>
          </p:cNvPicPr>
          <p:nvPr/>
        </p:nvPicPr>
        <p:blipFill>
          <a:blip r:embed="rId9" cstate="print"/>
          <a:srcRect/>
          <a:stretch>
            <a:fillRect/>
          </a:stretch>
        </p:blipFill>
        <p:spPr bwMode="auto">
          <a:xfrm>
            <a:off x="5429256" y="3643314"/>
            <a:ext cx="4417988" cy="2714644"/>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pic>
        <p:nvPicPr>
          <p:cNvPr id="10242" name="Picture 2" descr="C:\Users\Admin\Downloads\unnamed (2).jpg"/>
          <p:cNvPicPr>
            <a:picLocks noGrp="1" noChangeAspect="1" noChangeArrowheads="1"/>
          </p:cNvPicPr>
          <p:nvPr>
            <p:ph idx="1"/>
          </p:nvPr>
        </p:nvPicPr>
        <p:blipFill>
          <a:blip r:embed="rId2"/>
          <a:srcRect/>
          <a:stretch>
            <a:fillRect/>
          </a:stretch>
        </p:blipFill>
        <p:spPr bwMode="auto">
          <a:xfrm>
            <a:off x="428596" y="214290"/>
            <a:ext cx="2143140" cy="2971800"/>
          </a:xfrm>
          <a:prstGeom prst="rect">
            <a:avLst/>
          </a:prstGeom>
          <a:noFill/>
        </p:spPr>
      </p:pic>
      <p:pic>
        <p:nvPicPr>
          <p:cNvPr id="10243" name="Picture 3" descr="C:\Users\Admin\Downloads\images.jpg"/>
          <p:cNvPicPr>
            <a:picLocks noChangeAspect="1" noChangeArrowheads="1"/>
          </p:cNvPicPr>
          <p:nvPr/>
        </p:nvPicPr>
        <p:blipFill>
          <a:blip r:embed="rId3"/>
          <a:srcRect/>
          <a:stretch>
            <a:fillRect/>
          </a:stretch>
        </p:blipFill>
        <p:spPr bwMode="auto">
          <a:xfrm>
            <a:off x="3338512" y="2505075"/>
            <a:ext cx="2466975" cy="1847850"/>
          </a:xfrm>
          <a:prstGeom prst="rect">
            <a:avLst/>
          </a:prstGeom>
          <a:noFill/>
        </p:spPr>
      </p:pic>
      <p:pic>
        <p:nvPicPr>
          <p:cNvPr id="10244" name="Picture 4" descr="C:\Users\Admin\Downloads\1ec14.jpg"/>
          <p:cNvPicPr>
            <a:picLocks noChangeAspect="1" noChangeArrowheads="1"/>
          </p:cNvPicPr>
          <p:nvPr/>
        </p:nvPicPr>
        <p:blipFill>
          <a:blip r:embed="rId4" cstate="print"/>
          <a:srcRect/>
          <a:stretch>
            <a:fillRect/>
          </a:stretch>
        </p:blipFill>
        <p:spPr bwMode="auto">
          <a:xfrm>
            <a:off x="6643702" y="1028700"/>
            <a:ext cx="2500298" cy="2543176"/>
          </a:xfrm>
          <a:prstGeom prst="rect">
            <a:avLst/>
          </a:prstGeom>
          <a:noFill/>
        </p:spPr>
      </p:pic>
      <p:pic>
        <p:nvPicPr>
          <p:cNvPr id="10245" name="Picture 5" descr="C:\Users\Admin\Downloads\hqdefault (1).jpg"/>
          <p:cNvPicPr>
            <a:picLocks noChangeAspect="1" noChangeArrowheads="1"/>
          </p:cNvPicPr>
          <p:nvPr/>
        </p:nvPicPr>
        <p:blipFill>
          <a:blip r:embed="rId5"/>
          <a:srcRect/>
          <a:stretch>
            <a:fillRect/>
          </a:stretch>
        </p:blipFill>
        <p:spPr bwMode="auto">
          <a:xfrm>
            <a:off x="2286000" y="1714500"/>
            <a:ext cx="4572000" cy="3429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5122" name="Picture 2" descr="C:\Users\Admin\Downloads\Picture 016.jpg"/>
          <p:cNvPicPr>
            <a:picLocks noChangeAspect="1" noChangeArrowheads="1"/>
          </p:cNvPicPr>
          <p:nvPr/>
        </p:nvPicPr>
        <p:blipFill>
          <a:blip r:embed="rId2"/>
          <a:srcRect/>
          <a:stretch>
            <a:fillRect/>
          </a:stretch>
        </p:blipFill>
        <p:spPr bwMode="auto">
          <a:xfrm>
            <a:off x="4929190" y="855133"/>
            <a:ext cx="4214810" cy="5147733"/>
          </a:xfrm>
          <a:prstGeom prst="rect">
            <a:avLst/>
          </a:prstGeom>
          <a:noFill/>
        </p:spPr>
      </p:pic>
      <p:pic>
        <p:nvPicPr>
          <p:cNvPr id="5" name="Picture 2" descr="C:\Users\Admin\Downloads\gomsudongtrieu_28022014.bmp"/>
          <p:cNvPicPr>
            <a:picLocks noGrp="1" noChangeAspect="1" noChangeArrowheads="1"/>
          </p:cNvPicPr>
          <p:nvPr>
            <p:ph idx="1"/>
          </p:nvPr>
        </p:nvPicPr>
        <p:blipFill>
          <a:blip r:embed="rId3"/>
          <a:srcRect/>
          <a:stretch>
            <a:fillRect/>
          </a:stretch>
        </p:blipFill>
        <p:spPr bwMode="auto">
          <a:xfrm>
            <a:off x="642910" y="928670"/>
            <a:ext cx="4143404" cy="507209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43240" y="262574"/>
            <a:ext cx="4286280" cy="523220"/>
          </a:xfrm>
          <a:prstGeom prst="rect">
            <a:avLst/>
          </a:prstGeom>
          <a:noFill/>
        </p:spPr>
        <p:txBody>
          <a:bodyPr wrap="square" rtlCol="0">
            <a:spAutoFit/>
          </a:bodyPr>
          <a:lstStyle/>
          <a:p>
            <a:r>
              <a:rPr lang="en-US" sz="2800" dirty="0" err="1" smtClean="0">
                <a:latin typeface="Segoe Print" pitchFamily="2" charset="0"/>
              </a:rPr>
              <a:t>Mỹ</a:t>
            </a:r>
            <a:r>
              <a:rPr lang="en-US" sz="2800" dirty="0" smtClean="0">
                <a:latin typeface="Segoe Print" pitchFamily="2" charset="0"/>
              </a:rPr>
              <a:t> </a:t>
            </a:r>
            <a:r>
              <a:rPr lang="en-US" sz="2800" dirty="0" err="1" smtClean="0">
                <a:latin typeface="Segoe Print" pitchFamily="2" charset="0"/>
              </a:rPr>
              <a:t>nghệ</a:t>
            </a:r>
            <a:r>
              <a:rPr lang="en-US" sz="2800" dirty="0" smtClean="0">
                <a:latin typeface="Segoe Print" pitchFamily="2" charset="0"/>
              </a:rPr>
              <a:t> than </a:t>
            </a:r>
            <a:r>
              <a:rPr lang="en-US" sz="2800" dirty="0" err="1" smtClean="0">
                <a:latin typeface="Segoe Print" pitchFamily="2" charset="0"/>
              </a:rPr>
              <a:t>đá</a:t>
            </a:r>
            <a:endParaRPr lang="vi-VN" sz="2800" dirty="0"/>
          </a:p>
        </p:txBody>
      </p:sp>
      <p:pic>
        <p:nvPicPr>
          <p:cNvPr id="25602" name="Picture 2" descr="Mỹ Nghệ Than Đá Quảng Ninh"/>
          <p:cNvPicPr>
            <a:picLocks noChangeAspect="1" noChangeArrowheads="1"/>
          </p:cNvPicPr>
          <p:nvPr/>
        </p:nvPicPr>
        <p:blipFill>
          <a:blip r:embed="rId4"/>
          <a:srcRect/>
          <a:stretch>
            <a:fillRect/>
          </a:stretch>
        </p:blipFill>
        <p:spPr bwMode="auto">
          <a:xfrm>
            <a:off x="4714876" y="3786190"/>
            <a:ext cx="4233858" cy="29289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5604" name="AutoShape 4" descr="Nghề mỹ nghệ than đá - Điểm đến - Tổng cục Du lị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25606" name="AutoShape 6" descr="Nghề mỹ nghệ than đá - Điểm đến - Tổng cục Du lị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25608" name="Picture 8" descr="http://www.vietnam-tourism.com/imguploads/tourist/2014/QuangNinh/50Thanmynghe01JPG.jpg"/>
          <p:cNvPicPr>
            <a:picLocks noChangeAspect="1" noChangeArrowheads="1"/>
          </p:cNvPicPr>
          <p:nvPr/>
        </p:nvPicPr>
        <p:blipFill>
          <a:blip r:embed="rId5"/>
          <a:srcRect/>
          <a:stretch>
            <a:fillRect/>
          </a:stretch>
        </p:blipFill>
        <p:spPr bwMode="auto">
          <a:xfrm>
            <a:off x="214282" y="785794"/>
            <a:ext cx="4214842" cy="2786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610" name="Picture 10" descr="Hoa hồng trái tim điêu khắc than đá – Than đá mỹ nghệ Quyết Bình Quảng Ninh"/>
          <p:cNvPicPr>
            <a:picLocks noChangeAspect="1" noChangeArrowheads="1"/>
          </p:cNvPicPr>
          <p:nvPr/>
        </p:nvPicPr>
        <p:blipFill>
          <a:blip r:embed="rId6"/>
          <a:srcRect/>
          <a:stretch>
            <a:fillRect/>
          </a:stretch>
        </p:blipFill>
        <p:spPr bwMode="auto">
          <a:xfrm>
            <a:off x="285720" y="3786190"/>
            <a:ext cx="4143404" cy="29289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612" name="Picture 12" descr="Cần gìn giữ và phát triển nghề mỹ nghệ than đá - Báo Quảng Ninh điện tử"/>
          <p:cNvPicPr>
            <a:picLocks noChangeAspect="1" noChangeArrowheads="1"/>
          </p:cNvPicPr>
          <p:nvPr/>
        </p:nvPicPr>
        <p:blipFill>
          <a:blip r:embed="rId7"/>
          <a:srcRect/>
          <a:stretch>
            <a:fillRect/>
          </a:stretch>
        </p:blipFill>
        <p:spPr bwMode="auto">
          <a:xfrm>
            <a:off x="4643438" y="714356"/>
            <a:ext cx="4214842" cy="2786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8" name="Group 8"/>
          <p:cNvGraphicFramePr>
            <a:graphicFrameLocks noGrp="1"/>
          </p:cNvGraphicFramePr>
          <p:nvPr/>
        </p:nvGraphicFramePr>
        <p:xfrm>
          <a:off x="166718" y="1928802"/>
          <a:ext cx="8763000" cy="3032123"/>
        </p:xfrm>
        <a:graphic>
          <a:graphicData uri="http://schemas.openxmlformats.org/drawingml/2006/table">
            <a:tbl>
              <a:tblPr/>
              <a:tblGrid>
                <a:gridCol w="4381500"/>
                <a:gridCol w="4381500"/>
              </a:tblGrid>
              <a:tr h="5924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smtClean="0">
                          <a:ln>
                            <a:noFill/>
                          </a:ln>
                          <a:solidFill>
                            <a:srgbClr val="000099"/>
                          </a:solidFill>
                          <a:effectLst/>
                          <a:latin typeface="Times New Roman" pitchFamily="18" charset="0"/>
                        </a:rPr>
                        <a:t>Tên</a:t>
                      </a:r>
                      <a:r>
                        <a:rPr kumimoji="0" lang="en-US" sz="2600" b="1" i="0" u="none" strike="noStrike" cap="none" normalizeH="0" baseline="0" dirty="0" smtClean="0">
                          <a:ln>
                            <a:noFill/>
                          </a:ln>
                          <a:solidFill>
                            <a:srgbClr val="000099"/>
                          </a:solidFill>
                          <a:effectLst/>
                          <a:latin typeface="Times New Roman" pitchFamily="18" charset="0"/>
                        </a:rPr>
                        <a:t> </a:t>
                      </a:r>
                      <a:r>
                        <a:rPr kumimoji="0" lang="en-US" sz="2600" b="1" i="0" u="none" strike="noStrike" cap="none" normalizeH="0" baseline="0" dirty="0" err="1" smtClean="0">
                          <a:ln>
                            <a:noFill/>
                          </a:ln>
                          <a:solidFill>
                            <a:srgbClr val="000099"/>
                          </a:solidFill>
                          <a:effectLst/>
                          <a:latin typeface="Times New Roman" pitchFamily="18" charset="0"/>
                        </a:rPr>
                        <a:t>làng</a:t>
                      </a:r>
                      <a:r>
                        <a:rPr kumimoji="0" lang="en-US" sz="2600" b="1" i="0" u="none" strike="noStrike" cap="none" normalizeH="0" baseline="0" dirty="0" smtClean="0">
                          <a:ln>
                            <a:noFill/>
                          </a:ln>
                          <a:solidFill>
                            <a:srgbClr val="000099"/>
                          </a:solidFill>
                          <a:effectLst/>
                          <a:latin typeface="Times New Roman" pitchFamily="18" charset="0"/>
                        </a:rPr>
                        <a:t> </a:t>
                      </a:r>
                      <a:r>
                        <a:rPr kumimoji="0" lang="en-US" sz="2600" b="1" i="0" u="none" strike="noStrike" cap="none" normalizeH="0" baseline="0" dirty="0" err="1" smtClean="0">
                          <a:ln>
                            <a:noFill/>
                          </a:ln>
                          <a:solidFill>
                            <a:srgbClr val="000099"/>
                          </a:solidFill>
                          <a:effectLst/>
                          <a:latin typeface="Times New Roman" pitchFamily="18" charset="0"/>
                        </a:rPr>
                        <a:t>nghề</a:t>
                      </a:r>
                      <a:endParaRPr kumimoji="0" lang="en-US" sz="2600" b="1" i="0" u="none" strike="noStrike" cap="none" normalizeH="0" baseline="0" dirty="0" smtClean="0">
                        <a:ln>
                          <a:noFill/>
                        </a:ln>
                        <a:solidFill>
                          <a:srgbClr val="000099"/>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smtClean="0">
                          <a:ln>
                            <a:noFill/>
                          </a:ln>
                          <a:solidFill>
                            <a:srgbClr val="000099"/>
                          </a:solidFill>
                          <a:effectLst/>
                          <a:latin typeface="Times New Roman" pitchFamily="18" charset="0"/>
                        </a:rPr>
                        <a:t>Sản</a:t>
                      </a:r>
                      <a:r>
                        <a:rPr kumimoji="0" lang="en-US" sz="2600" b="1" i="0" u="none" strike="noStrike" cap="none" normalizeH="0" baseline="0" dirty="0" smtClean="0">
                          <a:ln>
                            <a:noFill/>
                          </a:ln>
                          <a:solidFill>
                            <a:srgbClr val="000099"/>
                          </a:solidFill>
                          <a:effectLst/>
                          <a:latin typeface="Times New Roman" pitchFamily="18" charset="0"/>
                        </a:rPr>
                        <a:t> </a:t>
                      </a:r>
                      <a:r>
                        <a:rPr kumimoji="0" lang="en-US" sz="2600" b="1" i="0" u="none" strike="noStrike" cap="none" normalizeH="0" baseline="0" dirty="0" err="1" smtClean="0">
                          <a:ln>
                            <a:noFill/>
                          </a:ln>
                          <a:solidFill>
                            <a:srgbClr val="000099"/>
                          </a:solidFill>
                          <a:effectLst/>
                          <a:latin typeface="Times New Roman" pitchFamily="18" charset="0"/>
                        </a:rPr>
                        <a:t>phẩm</a:t>
                      </a:r>
                      <a:r>
                        <a:rPr kumimoji="0" lang="en-US" sz="2600" b="1" i="0" u="none" strike="noStrike" cap="none" normalizeH="0" baseline="0" dirty="0" smtClean="0">
                          <a:ln>
                            <a:noFill/>
                          </a:ln>
                          <a:solidFill>
                            <a:srgbClr val="000099"/>
                          </a:solidFill>
                          <a:effectLst/>
                          <a:latin typeface="Times New Roman" pitchFamily="18" charset="0"/>
                        </a:rPr>
                        <a:t> </a:t>
                      </a:r>
                      <a:r>
                        <a:rPr kumimoji="0" lang="en-US" sz="2600" b="1" i="0" u="none" strike="noStrike" cap="none" normalizeH="0" baseline="0" dirty="0" err="1" smtClean="0">
                          <a:ln>
                            <a:noFill/>
                          </a:ln>
                          <a:solidFill>
                            <a:srgbClr val="000099"/>
                          </a:solidFill>
                          <a:effectLst/>
                          <a:latin typeface="Times New Roman" pitchFamily="18" charset="0"/>
                        </a:rPr>
                        <a:t>làng</a:t>
                      </a:r>
                      <a:r>
                        <a:rPr kumimoji="0" lang="en-US" sz="2600" b="1" i="0" u="none" strike="noStrike" cap="none" normalizeH="0" baseline="0" dirty="0" smtClean="0">
                          <a:ln>
                            <a:noFill/>
                          </a:ln>
                          <a:solidFill>
                            <a:srgbClr val="000099"/>
                          </a:solidFill>
                          <a:effectLst/>
                          <a:latin typeface="Times New Roman" pitchFamily="18" charset="0"/>
                        </a:rPr>
                        <a:t> </a:t>
                      </a:r>
                      <a:r>
                        <a:rPr kumimoji="0" lang="en-US" sz="2600" b="1" i="0" u="none" strike="noStrike" cap="none" normalizeH="0" baseline="0" dirty="0" err="1" smtClean="0">
                          <a:ln>
                            <a:noFill/>
                          </a:ln>
                          <a:solidFill>
                            <a:srgbClr val="000099"/>
                          </a:solidFill>
                          <a:effectLst/>
                          <a:latin typeface="Times New Roman" pitchFamily="18" charset="0"/>
                        </a:rPr>
                        <a:t>nghề</a:t>
                      </a:r>
                      <a:endParaRPr kumimoji="0" lang="en-US" sz="2600" b="1" i="0" u="none" strike="noStrike" cap="none" normalizeH="0" baseline="0" dirty="0" smtClean="0">
                        <a:ln>
                          <a:noFill/>
                        </a:ln>
                        <a:solidFill>
                          <a:srgbClr val="000099"/>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Rectangle 2"/>
          <p:cNvSpPr/>
          <p:nvPr/>
        </p:nvSpPr>
        <p:spPr>
          <a:xfrm>
            <a:off x="714348" y="357166"/>
            <a:ext cx="8072494" cy="1015663"/>
          </a:xfrm>
          <a:prstGeom prst="rect">
            <a:avLst/>
          </a:prstGeom>
        </p:spPr>
        <p:txBody>
          <a:bodyPr wrap="square">
            <a:spAutoFit/>
          </a:bodyPr>
          <a:lstStyle/>
          <a:p>
            <a:r>
              <a:rPr lang="en-US" sz="3200" dirty="0" smtClean="0"/>
              <a:t>    </a:t>
            </a:r>
            <a:r>
              <a:rPr lang="en-US" sz="2800" dirty="0" err="1" smtClean="0"/>
              <a:t>Hãy</a:t>
            </a:r>
            <a:r>
              <a:rPr lang="en-US" sz="2800" dirty="0" smtClean="0"/>
              <a:t> </a:t>
            </a:r>
            <a:r>
              <a:rPr lang="en-US" sz="2800" dirty="0" err="1" smtClean="0"/>
              <a:t>kể</a:t>
            </a:r>
            <a:r>
              <a:rPr lang="en-US" sz="2800" dirty="0" smtClean="0"/>
              <a:t> </a:t>
            </a:r>
            <a:r>
              <a:rPr lang="en-US" sz="2800" dirty="0" err="1" smtClean="0"/>
              <a:t>tên</a:t>
            </a:r>
            <a:r>
              <a:rPr lang="en-US" sz="2800" dirty="0" smtClean="0"/>
              <a:t> </a:t>
            </a:r>
            <a:r>
              <a:rPr lang="en-US" sz="2800" dirty="0" err="1" smtClean="0"/>
              <a:t>các</a:t>
            </a:r>
            <a:r>
              <a:rPr lang="en-US" sz="2800" dirty="0" smtClean="0"/>
              <a:t> </a:t>
            </a:r>
            <a:r>
              <a:rPr lang="en-US" sz="2800" dirty="0" err="1" smtClean="0"/>
              <a:t>làng</a:t>
            </a:r>
            <a:r>
              <a:rPr lang="en-US" sz="2800" dirty="0" smtClean="0"/>
              <a:t> </a:t>
            </a:r>
            <a:r>
              <a:rPr lang="en-US" sz="2800" dirty="0" err="1" smtClean="0"/>
              <a:t>nghề</a:t>
            </a:r>
            <a:r>
              <a:rPr lang="en-US" sz="2800" dirty="0" smtClean="0"/>
              <a:t> </a:t>
            </a:r>
            <a:r>
              <a:rPr lang="en-US" sz="2800" dirty="0" err="1" smtClean="0"/>
              <a:t>truyền</a:t>
            </a:r>
            <a:r>
              <a:rPr lang="en-US" sz="2800" dirty="0" smtClean="0"/>
              <a:t> </a:t>
            </a:r>
            <a:r>
              <a:rPr lang="en-US" sz="2800" dirty="0" err="1" smtClean="0"/>
              <a:t>thống</a:t>
            </a:r>
            <a:r>
              <a:rPr lang="en-US" sz="2800" dirty="0" smtClean="0"/>
              <a:t/>
            </a:r>
            <a:br>
              <a:rPr lang="en-US" sz="2800" dirty="0" smtClean="0"/>
            </a:br>
            <a:r>
              <a:rPr lang="en-US" sz="2800" dirty="0" smtClean="0"/>
              <a:t>     </a:t>
            </a:r>
            <a:r>
              <a:rPr lang="en-US" sz="2800" dirty="0" err="1" smtClean="0"/>
              <a:t>và</a:t>
            </a:r>
            <a:r>
              <a:rPr lang="en-US" sz="2800" dirty="0" smtClean="0"/>
              <a:t> </a:t>
            </a:r>
            <a:r>
              <a:rPr lang="en-US" sz="2800" dirty="0" err="1" smtClean="0"/>
              <a:t>sản</a:t>
            </a:r>
            <a:r>
              <a:rPr lang="en-US" sz="2800" dirty="0" smtClean="0"/>
              <a:t> </a:t>
            </a:r>
            <a:r>
              <a:rPr lang="en-US" sz="2800" dirty="0" err="1" smtClean="0"/>
              <a:t>phẩm</a:t>
            </a:r>
            <a:r>
              <a:rPr lang="en-US" sz="2800" dirty="0" smtClean="0"/>
              <a:t> </a:t>
            </a:r>
            <a:r>
              <a:rPr lang="en-US" sz="2800" dirty="0" err="1" smtClean="0"/>
              <a:t>của</a:t>
            </a:r>
            <a:r>
              <a:rPr lang="en-US" sz="2800" dirty="0" smtClean="0"/>
              <a:t> </a:t>
            </a:r>
            <a:r>
              <a:rPr lang="en-US" sz="2800" dirty="0" err="1" smtClean="0"/>
              <a:t>làng</a:t>
            </a:r>
            <a:r>
              <a:rPr lang="en-US" sz="2800" dirty="0" smtClean="0"/>
              <a:t> </a:t>
            </a:r>
            <a:r>
              <a:rPr lang="en-US" sz="2800" dirty="0" err="1" smtClean="0"/>
              <a:t>theo</a:t>
            </a:r>
            <a:r>
              <a:rPr lang="en-US" sz="2800" dirty="0" smtClean="0"/>
              <a:t> </a:t>
            </a:r>
            <a:r>
              <a:rPr lang="en-US" sz="2800" dirty="0" err="1" smtClean="0"/>
              <a:t>bảng</a:t>
            </a:r>
            <a:r>
              <a:rPr lang="en-US" sz="2800" dirty="0" smtClean="0"/>
              <a:t> </a:t>
            </a:r>
            <a:r>
              <a:rPr lang="en-US" sz="2800" dirty="0" err="1" smtClean="0"/>
              <a:t>sau</a:t>
            </a:r>
            <a:r>
              <a:rPr lang="en-US" sz="2800" dirty="0" smtClean="0"/>
              <a:t>:</a:t>
            </a:r>
            <a:endParaRPr lang="vi-V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5368"/>
                                        </p:tgtEl>
                                        <p:attrNameLst>
                                          <p:attrName>style.visibility</p:attrName>
                                        </p:attrNameLst>
                                      </p:cBhvr>
                                      <p:to>
                                        <p:strVal val="visible"/>
                                      </p:to>
                                    </p:set>
                                    <p:anim calcmode="lin" valueType="num">
                                      <p:cBhvr>
                                        <p:cTn id="7" dur="500" fill="hold"/>
                                        <p:tgtEl>
                                          <p:spTgt spid="15368"/>
                                        </p:tgtEl>
                                        <p:attrNameLst>
                                          <p:attrName>ppt_w</p:attrName>
                                        </p:attrNameLst>
                                      </p:cBhvr>
                                      <p:tavLst>
                                        <p:tav tm="0">
                                          <p:val>
                                            <p:fltVal val="0"/>
                                          </p:val>
                                        </p:tav>
                                        <p:tav tm="100000">
                                          <p:val>
                                            <p:strVal val="#ppt_w"/>
                                          </p:val>
                                        </p:tav>
                                      </p:tavLst>
                                    </p:anim>
                                    <p:anim calcmode="lin" valueType="num">
                                      <p:cBhvr>
                                        <p:cTn id="8" dur="500" fill="hold"/>
                                        <p:tgtEl>
                                          <p:spTgt spid="15368"/>
                                        </p:tgtEl>
                                        <p:attrNameLst>
                                          <p:attrName>ppt_h</p:attrName>
                                        </p:attrNameLst>
                                      </p:cBhvr>
                                      <p:tavLst>
                                        <p:tav tm="0">
                                          <p:val>
                                            <p:fltVal val="0"/>
                                          </p:val>
                                        </p:tav>
                                        <p:tav tm="100000">
                                          <p:val>
                                            <p:strVal val="#ppt_h"/>
                                          </p:val>
                                        </p:tav>
                                      </p:tavLst>
                                    </p:anim>
                                    <p:animEffect transition="in" filter="fade">
                                      <p:cBhvr>
                                        <p:cTn id="9"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8" name="Group 8"/>
          <p:cNvGraphicFramePr>
            <a:graphicFrameLocks noGrp="1"/>
          </p:cNvGraphicFramePr>
          <p:nvPr/>
        </p:nvGraphicFramePr>
        <p:xfrm>
          <a:off x="0" y="180469"/>
          <a:ext cx="8763000" cy="6677531"/>
        </p:xfrm>
        <a:graphic>
          <a:graphicData uri="http://schemas.openxmlformats.org/drawingml/2006/table">
            <a:tbl>
              <a:tblPr/>
              <a:tblGrid>
                <a:gridCol w="4381500"/>
                <a:gridCol w="4381500"/>
              </a:tblGrid>
              <a:tr h="5924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smtClean="0">
                          <a:ln>
                            <a:noFill/>
                          </a:ln>
                          <a:solidFill>
                            <a:srgbClr val="000099"/>
                          </a:solidFill>
                          <a:effectLst/>
                          <a:latin typeface="Times New Roman" pitchFamily="18" charset="0"/>
                        </a:rPr>
                        <a:t>Tên</a:t>
                      </a:r>
                      <a:r>
                        <a:rPr kumimoji="0" lang="en-US" sz="2600" b="1" i="0" u="none" strike="noStrike" cap="none" normalizeH="0" baseline="0" dirty="0" smtClean="0">
                          <a:ln>
                            <a:noFill/>
                          </a:ln>
                          <a:solidFill>
                            <a:srgbClr val="000099"/>
                          </a:solidFill>
                          <a:effectLst/>
                          <a:latin typeface="Times New Roman" pitchFamily="18" charset="0"/>
                        </a:rPr>
                        <a:t> </a:t>
                      </a:r>
                      <a:r>
                        <a:rPr kumimoji="0" lang="en-US" sz="2600" b="1" i="0" u="none" strike="noStrike" cap="none" normalizeH="0" baseline="0" dirty="0" err="1" smtClean="0">
                          <a:ln>
                            <a:noFill/>
                          </a:ln>
                          <a:solidFill>
                            <a:srgbClr val="000099"/>
                          </a:solidFill>
                          <a:effectLst/>
                          <a:latin typeface="Times New Roman" pitchFamily="18" charset="0"/>
                        </a:rPr>
                        <a:t>làng</a:t>
                      </a:r>
                      <a:r>
                        <a:rPr kumimoji="0" lang="en-US" sz="2600" b="1" i="0" u="none" strike="noStrike" cap="none" normalizeH="0" baseline="0" dirty="0" smtClean="0">
                          <a:ln>
                            <a:noFill/>
                          </a:ln>
                          <a:solidFill>
                            <a:srgbClr val="000099"/>
                          </a:solidFill>
                          <a:effectLst/>
                          <a:latin typeface="Times New Roman" pitchFamily="18" charset="0"/>
                        </a:rPr>
                        <a:t> </a:t>
                      </a:r>
                      <a:r>
                        <a:rPr kumimoji="0" lang="en-US" sz="2600" b="1" i="0" u="none" strike="noStrike" cap="none" normalizeH="0" baseline="0" dirty="0" err="1" smtClean="0">
                          <a:ln>
                            <a:noFill/>
                          </a:ln>
                          <a:solidFill>
                            <a:srgbClr val="000099"/>
                          </a:solidFill>
                          <a:effectLst/>
                          <a:latin typeface="Times New Roman" pitchFamily="18" charset="0"/>
                        </a:rPr>
                        <a:t>nghề</a:t>
                      </a:r>
                      <a:endParaRPr kumimoji="0" lang="en-US" sz="2600" b="1" i="0" u="none" strike="noStrike" cap="none" normalizeH="0" baseline="0" dirty="0" smtClean="0">
                        <a:ln>
                          <a:noFill/>
                        </a:ln>
                        <a:solidFill>
                          <a:srgbClr val="000099"/>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smtClean="0">
                          <a:ln>
                            <a:noFill/>
                          </a:ln>
                          <a:solidFill>
                            <a:srgbClr val="000099"/>
                          </a:solidFill>
                          <a:effectLst/>
                          <a:latin typeface="Times New Roman" pitchFamily="18" charset="0"/>
                        </a:rPr>
                        <a:t>Sản</a:t>
                      </a:r>
                      <a:r>
                        <a:rPr kumimoji="0" lang="en-US" sz="2600" b="1" i="0" u="none" strike="noStrike" cap="none" normalizeH="0" baseline="0" dirty="0" smtClean="0">
                          <a:ln>
                            <a:noFill/>
                          </a:ln>
                          <a:solidFill>
                            <a:srgbClr val="000099"/>
                          </a:solidFill>
                          <a:effectLst/>
                          <a:latin typeface="Times New Roman" pitchFamily="18" charset="0"/>
                        </a:rPr>
                        <a:t> </a:t>
                      </a:r>
                      <a:r>
                        <a:rPr kumimoji="0" lang="en-US" sz="2600" b="1" i="0" u="none" strike="noStrike" cap="none" normalizeH="0" baseline="0" dirty="0" err="1" smtClean="0">
                          <a:ln>
                            <a:noFill/>
                          </a:ln>
                          <a:solidFill>
                            <a:srgbClr val="000099"/>
                          </a:solidFill>
                          <a:effectLst/>
                          <a:latin typeface="Times New Roman" pitchFamily="18" charset="0"/>
                        </a:rPr>
                        <a:t>phẩm</a:t>
                      </a:r>
                      <a:r>
                        <a:rPr kumimoji="0" lang="en-US" sz="2600" b="1" i="0" u="none" strike="noStrike" cap="none" normalizeH="0" baseline="0" dirty="0" smtClean="0">
                          <a:ln>
                            <a:noFill/>
                          </a:ln>
                          <a:solidFill>
                            <a:srgbClr val="000099"/>
                          </a:solidFill>
                          <a:effectLst/>
                          <a:latin typeface="Times New Roman" pitchFamily="18" charset="0"/>
                        </a:rPr>
                        <a:t> </a:t>
                      </a:r>
                      <a:r>
                        <a:rPr kumimoji="0" lang="en-US" sz="2600" b="1" i="0" u="none" strike="noStrike" cap="none" normalizeH="0" baseline="0" dirty="0" err="1" smtClean="0">
                          <a:ln>
                            <a:noFill/>
                          </a:ln>
                          <a:solidFill>
                            <a:srgbClr val="000099"/>
                          </a:solidFill>
                          <a:effectLst/>
                          <a:latin typeface="Times New Roman" pitchFamily="18" charset="0"/>
                        </a:rPr>
                        <a:t>làng</a:t>
                      </a:r>
                      <a:r>
                        <a:rPr kumimoji="0" lang="en-US" sz="2600" b="1" i="0" u="none" strike="noStrike" cap="none" normalizeH="0" baseline="0" dirty="0" smtClean="0">
                          <a:ln>
                            <a:noFill/>
                          </a:ln>
                          <a:solidFill>
                            <a:srgbClr val="000099"/>
                          </a:solidFill>
                          <a:effectLst/>
                          <a:latin typeface="Times New Roman" pitchFamily="18" charset="0"/>
                        </a:rPr>
                        <a:t> </a:t>
                      </a:r>
                      <a:r>
                        <a:rPr kumimoji="0" lang="en-US" sz="2600" b="1" i="0" u="none" strike="noStrike" cap="none" normalizeH="0" baseline="0" dirty="0" err="1" smtClean="0">
                          <a:ln>
                            <a:noFill/>
                          </a:ln>
                          <a:solidFill>
                            <a:srgbClr val="000099"/>
                          </a:solidFill>
                          <a:effectLst/>
                          <a:latin typeface="Times New Roman" pitchFamily="18" charset="0"/>
                        </a:rPr>
                        <a:t>nghề</a:t>
                      </a:r>
                      <a:endParaRPr kumimoji="0" lang="en-US" sz="2600" b="1" i="0" u="none" strike="noStrike" cap="none" normalizeH="0" baseline="0" dirty="0" smtClean="0">
                        <a:ln>
                          <a:noFill/>
                        </a:ln>
                        <a:solidFill>
                          <a:srgbClr val="000099"/>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smtClean="0">
                          <a:ln>
                            <a:noFill/>
                          </a:ln>
                          <a:solidFill>
                            <a:schemeClr val="tx1"/>
                          </a:solidFill>
                          <a:effectLst/>
                          <a:latin typeface="Times New Roman" pitchFamily="18" charset="0"/>
                        </a:rPr>
                        <a:t>Vạn</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Phúc</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Hà</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Nội</a:t>
                      </a:r>
                      <a:r>
                        <a:rPr kumimoji="0" lang="en-US" sz="2600" b="1" i="0" u="none" strike="noStrike" cap="none" normalizeH="0" baseline="0" dirty="0" smtClean="0">
                          <a:ln>
                            <a:noFill/>
                          </a:ln>
                          <a:solidFill>
                            <a:schemeClr val="tx1"/>
                          </a:solidFill>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smtClean="0">
                          <a:ln>
                            <a:noFill/>
                          </a:ln>
                          <a:solidFill>
                            <a:schemeClr val="tx1"/>
                          </a:solidFill>
                          <a:effectLst/>
                          <a:latin typeface="Times New Roman" pitchFamily="18" charset="0"/>
                        </a:rPr>
                        <a:t>Lụa</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tơ</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tằm</a:t>
                      </a:r>
                      <a:endParaRPr kumimoji="0" lang="en-US" sz="26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smtClean="0">
                          <a:ln>
                            <a:noFill/>
                          </a:ln>
                          <a:solidFill>
                            <a:schemeClr val="tx1"/>
                          </a:solidFill>
                          <a:effectLst/>
                          <a:latin typeface="Times New Roman" pitchFamily="18" charset="0"/>
                        </a:rPr>
                        <a:t>Bát</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Tràng</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Hà</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Nội</a:t>
                      </a:r>
                      <a:r>
                        <a:rPr kumimoji="0" lang="en-US" sz="2600" b="1" i="0" u="none" strike="noStrike" cap="none" normalizeH="0" baseline="0" dirty="0" smtClean="0">
                          <a:ln>
                            <a:noFill/>
                          </a:ln>
                          <a:solidFill>
                            <a:schemeClr val="tx1"/>
                          </a:solidFill>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smtClean="0">
                          <a:ln>
                            <a:noFill/>
                          </a:ln>
                          <a:solidFill>
                            <a:schemeClr val="tx1"/>
                          </a:solidFill>
                          <a:effectLst/>
                          <a:latin typeface="Times New Roman" pitchFamily="18" charset="0"/>
                        </a:rPr>
                        <a:t>Đồ</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gốm</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bình</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hoa</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lọ</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lục</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bình</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cốc</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chén</a:t>
                      </a:r>
                      <a:r>
                        <a:rPr kumimoji="0" lang="en-US" sz="2600" b="1"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smtClean="0">
                          <a:ln>
                            <a:noFill/>
                          </a:ln>
                          <a:solidFill>
                            <a:schemeClr val="tx1"/>
                          </a:solidFill>
                          <a:effectLst/>
                          <a:latin typeface="Times New Roman" pitchFamily="18" charset="0"/>
                        </a:rPr>
                        <a:t>Đồng</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Xâm</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Hà</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Nội</a:t>
                      </a:r>
                      <a:r>
                        <a:rPr kumimoji="0" lang="en-US" sz="2600" b="1" i="0" u="none" strike="noStrike" cap="none" normalizeH="0" baseline="0" dirty="0" smtClean="0">
                          <a:ln>
                            <a:noFill/>
                          </a:ln>
                          <a:solidFill>
                            <a:schemeClr val="tx1"/>
                          </a:solidFill>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smtClean="0">
                          <a:ln>
                            <a:noFill/>
                          </a:ln>
                          <a:solidFill>
                            <a:schemeClr val="tx1"/>
                          </a:solidFill>
                          <a:effectLst/>
                          <a:latin typeface="Times New Roman" pitchFamily="18" charset="0"/>
                        </a:rPr>
                        <a:t>Chạm</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bạc</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đồ</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trang</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sức</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đồ</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thờ</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đồ</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trang</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trí</a:t>
                      </a:r>
                      <a:r>
                        <a:rPr kumimoji="0" lang="en-US" sz="2600" b="1"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smtClean="0">
                          <a:ln>
                            <a:noFill/>
                          </a:ln>
                          <a:solidFill>
                            <a:schemeClr val="tx1"/>
                          </a:solidFill>
                          <a:effectLst/>
                          <a:latin typeface="Times New Roman" pitchFamily="18" charset="0"/>
                        </a:rPr>
                        <a:t>Đồng</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Kị</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Bắc</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Ninh</a:t>
                      </a:r>
                      <a:r>
                        <a:rPr kumimoji="0" lang="en-US" sz="2600" b="1" i="0" u="none" strike="noStrike" cap="none" normalizeH="0" baseline="0" dirty="0" smtClean="0">
                          <a:ln>
                            <a:noFill/>
                          </a:ln>
                          <a:solidFill>
                            <a:schemeClr val="tx1"/>
                          </a:solidFill>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smtClean="0">
                          <a:ln>
                            <a:noFill/>
                          </a:ln>
                          <a:solidFill>
                            <a:schemeClr val="tx1"/>
                          </a:solidFill>
                          <a:effectLst/>
                          <a:latin typeface="Times New Roman" pitchFamily="18" charset="0"/>
                        </a:rPr>
                        <a:t>Đồ</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gỗ</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Tủ</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bàn</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ghế</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kệ</a:t>
                      </a:r>
                      <a:r>
                        <a:rPr kumimoji="0" lang="en-US" sz="2600" b="1"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chemeClr val="tx1"/>
                          </a:solidFill>
                          <a:effectLst/>
                          <a:latin typeface="Times New Roman" pitchFamily="18" charset="0"/>
                        </a:rPr>
                        <a:t>Kim </a:t>
                      </a:r>
                      <a:r>
                        <a:rPr kumimoji="0" lang="en-US" sz="2600" b="1" i="0" u="none" strike="noStrike" cap="none" normalizeH="0" baseline="0" dirty="0" err="1" smtClean="0">
                          <a:ln>
                            <a:noFill/>
                          </a:ln>
                          <a:solidFill>
                            <a:schemeClr val="tx1"/>
                          </a:solidFill>
                          <a:effectLst/>
                          <a:latin typeface="Times New Roman" pitchFamily="18" charset="0"/>
                        </a:rPr>
                        <a:t>Sơn</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Ninh</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Bình</a:t>
                      </a:r>
                      <a:r>
                        <a:rPr kumimoji="0" lang="en-US" sz="2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smtClean="0">
                          <a:ln>
                            <a:noFill/>
                          </a:ln>
                          <a:solidFill>
                            <a:schemeClr val="tx1"/>
                          </a:solidFill>
                          <a:effectLst/>
                          <a:latin typeface="Times New Roman" pitchFamily="18" charset="0"/>
                        </a:rPr>
                        <a:t>Đông</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Hồ</a:t>
                      </a:r>
                      <a:r>
                        <a:rPr kumimoji="0" lang="en-US" sz="2600" b="1" i="0" u="none" strike="noStrike" cap="none" normalizeH="0" baseline="0" dirty="0" smtClean="0">
                          <a:ln>
                            <a:noFill/>
                          </a:ln>
                          <a:solidFill>
                            <a:schemeClr val="tx1"/>
                          </a:solidFill>
                          <a:effectLst/>
                          <a:latin typeface="Times New Roman" pitchFamily="18" charset="0"/>
                        </a:rPr>
                        <a:t> ( </a:t>
                      </a:r>
                      <a:r>
                        <a:rPr kumimoji="0" lang="en-US" sz="2600" b="1" i="0" u="none" strike="noStrike" cap="none" normalizeH="0" baseline="0" dirty="0" err="1" smtClean="0">
                          <a:ln>
                            <a:noFill/>
                          </a:ln>
                          <a:solidFill>
                            <a:schemeClr val="tx1"/>
                          </a:solidFill>
                          <a:effectLst/>
                          <a:latin typeface="Times New Roman" pitchFamily="18" charset="0"/>
                        </a:rPr>
                        <a:t>Bắc</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Ninh</a:t>
                      </a:r>
                      <a:r>
                        <a:rPr kumimoji="0" lang="en-US" sz="2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smtClean="0">
                          <a:ln>
                            <a:noFill/>
                          </a:ln>
                          <a:solidFill>
                            <a:schemeClr val="tx1"/>
                          </a:solidFill>
                          <a:effectLst/>
                          <a:latin typeface="Times New Roman" pitchFamily="18" charset="0"/>
                        </a:rPr>
                        <a:t>Chuyên</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Mĩ</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Hà</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Nội</a:t>
                      </a:r>
                      <a:r>
                        <a:rPr kumimoji="0" lang="en-US" sz="2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smtClean="0">
                          <a:ln>
                            <a:noFill/>
                          </a:ln>
                          <a:solidFill>
                            <a:schemeClr val="tx1"/>
                          </a:solidFill>
                          <a:effectLst/>
                          <a:latin typeface="Times New Roman" pitchFamily="18" charset="0"/>
                        </a:rPr>
                        <a:t>Kiêu</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Kỵ</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Hà</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Nội</a:t>
                      </a:r>
                      <a:r>
                        <a:rPr kumimoji="0" lang="en-US" sz="2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smtClean="0">
                          <a:ln>
                            <a:noFill/>
                          </a:ln>
                          <a:solidFill>
                            <a:schemeClr val="tx1"/>
                          </a:solidFill>
                          <a:effectLst/>
                          <a:latin typeface="Times New Roman" pitchFamily="18" charset="0"/>
                        </a:rPr>
                        <a:t>Văn</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Lâm</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Hà</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Nội</a:t>
                      </a:r>
                      <a:r>
                        <a:rPr kumimoji="0" lang="en-US" sz="2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chemeClr val="tx1"/>
                          </a:solidFill>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smtClean="0">
                          <a:ln>
                            <a:noFill/>
                          </a:ln>
                          <a:solidFill>
                            <a:schemeClr val="tx1"/>
                          </a:solidFill>
                          <a:effectLst/>
                          <a:latin typeface="Times New Roman" pitchFamily="18" charset="0"/>
                        </a:rPr>
                        <a:t>Chiếu</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cói</a:t>
                      </a:r>
                      <a:endParaRPr kumimoji="0" lang="en-US" sz="26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smtClean="0">
                          <a:ln>
                            <a:noFill/>
                          </a:ln>
                          <a:solidFill>
                            <a:schemeClr val="tx1"/>
                          </a:solidFill>
                          <a:effectLst/>
                          <a:latin typeface="Times New Roman" pitchFamily="18" charset="0"/>
                        </a:rPr>
                        <a:t>Tranh</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dân</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gian</a:t>
                      </a:r>
                      <a:endParaRPr kumimoji="0" lang="en-US" sz="26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smtClean="0">
                          <a:ln>
                            <a:noFill/>
                          </a:ln>
                          <a:solidFill>
                            <a:schemeClr val="tx1"/>
                          </a:solidFill>
                          <a:effectLst/>
                          <a:latin typeface="Times New Roman" pitchFamily="18" charset="0"/>
                        </a:rPr>
                        <a:t>Khảm</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trai</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Tranh</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bàn</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ghế</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đồ</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thờ</a:t>
                      </a:r>
                      <a:r>
                        <a:rPr kumimoji="0" lang="en-US" sz="2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smtClean="0">
                          <a:ln>
                            <a:noFill/>
                          </a:ln>
                          <a:solidFill>
                            <a:schemeClr val="tx1"/>
                          </a:solidFill>
                          <a:effectLst/>
                          <a:latin typeface="Times New Roman" pitchFamily="18" charset="0"/>
                        </a:rPr>
                        <a:t>Dát</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vàng</a:t>
                      </a:r>
                      <a:r>
                        <a:rPr kumimoji="0" lang="en-US" sz="2600" b="1" i="0" u="none" strike="noStrike" cap="none" normalizeH="0" baseline="0" dirty="0" smtClean="0">
                          <a:ln>
                            <a:noFill/>
                          </a:ln>
                          <a:solidFill>
                            <a:schemeClr val="tx1"/>
                          </a:solidFill>
                          <a:effectLst/>
                          <a:latin typeface="Times New Roman" pitchFamily="18" charset="0"/>
                        </a:rPr>
                        <a:t>(</a:t>
                      </a:r>
                      <a:r>
                        <a:rPr kumimoji="0" lang="en-US" sz="2600" b="1" i="0" u="none" strike="noStrike" cap="none" normalizeH="0" baseline="0" dirty="0" err="1" smtClean="0">
                          <a:ln>
                            <a:noFill/>
                          </a:ln>
                          <a:solidFill>
                            <a:schemeClr val="tx1"/>
                          </a:solidFill>
                          <a:effectLst/>
                          <a:latin typeface="Times New Roman" pitchFamily="18" charset="0"/>
                        </a:rPr>
                        <a:t>đồ</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trang</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sức</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đồ</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thờ</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đồ</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trang</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trí</a:t>
                      </a:r>
                      <a:r>
                        <a:rPr kumimoji="0" lang="en-US" sz="2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smtClean="0">
                          <a:ln>
                            <a:noFill/>
                          </a:ln>
                          <a:solidFill>
                            <a:schemeClr val="tx1"/>
                          </a:solidFill>
                          <a:effectLst/>
                          <a:latin typeface="Times New Roman" pitchFamily="18" charset="0"/>
                        </a:rPr>
                        <a:t>Thêu</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ren</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Tranh</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gối</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khăn</a:t>
                      </a:r>
                      <a:r>
                        <a:rPr kumimoji="0" lang="en-US" sz="2600" b="1"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5368"/>
                                        </p:tgtEl>
                                        <p:attrNameLst>
                                          <p:attrName>style.visibility</p:attrName>
                                        </p:attrNameLst>
                                      </p:cBhvr>
                                      <p:to>
                                        <p:strVal val="visible"/>
                                      </p:to>
                                    </p:set>
                                    <p:anim calcmode="lin" valueType="num">
                                      <p:cBhvr>
                                        <p:cTn id="7" dur="500" fill="hold"/>
                                        <p:tgtEl>
                                          <p:spTgt spid="15368"/>
                                        </p:tgtEl>
                                        <p:attrNameLst>
                                          <p:attrName>ppt_w</p:attrName>
                                        </p:attrNameLst>
                                      </p:cBhvr>
                                      <p:tavLst>
                                        <p:tav tm="0">
                                          <p:val>
                                            <p:fltVal val="0"/>
                                          </p:val>
                                        </p:tav>
                                        <p:tav tm="100000">
                                          <p:val>
                                            <p:strVal val="#ppt_w"/>
                                          </p:val>
                                        </p:tav>
                                      </p:tavLst>
                                    </p:anim>
                                    <p:anim calcmode="lin" valueType="num">
                                      <p:cBhvr>
                                        <p:cTn id="8" dur="500" fill="hold"/>
                                        <p:tgtEl>
                                          <p:spTgt spid="15368"/>
                                        </p:tgtEl>
                                        <p:attrNameLst>
                                          <p:attrName>ppt_h</p:attrName>
                                        </p:attrNameLst>
                                      </p:cBhvr>
                                      <p:tavLst>
                                        <p:tav tm="0">
                                          <p:val>
                                            <p:fltVal val="0"/>
                                          </p:val>
                                        </p:tav>
                                        <p:tav tm="100000">
                                          <p:val>
                                            <p:strVal val="#ppt_h"/>
                                          </p:val>
                                        </p:tav>
                                      </p:tavLst>
                                    </p:anim>
                                    <p:animEffect transition="in" filter="fade">
                                      <p:cBhvr>
                                        <p:cTn id="9"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1026" name="Picture 2" descr="C:\Users\Admin\Downloads\tải xuống.jpg"/>
          <p:cNvPicPr>
            <a:picLocks noGrp="1" noChangeAspect="1" noChangeArrowheads="1"/>
          </p:cNvPicPr>
          <p:nvPr>
            <p:ph idx="1"/>
          </p:nvPr>
        </p:nvPicPr>
        <p:blipFill>
          <a:blip r:embed="rId2"/>
          <a:srcRect/>
          <a:stretch>
            <a:fillRect/>
          </a:stretch>
        </p:blipFill>
        <p:spPr bwMode="auto">
          <a:xfrm>
            <a:off x="428596" y="357166"/>
            <a:ext cx="2928958" cy="2928958"/>
          </a:xfrm>
          <a:prstGeom prst="rect">
            <a:avLst/>
          </a:prstGeom>
          <a:noFill/>
        </p:spPr>
      </p:pic>
      <p:sp>
        <p:nvSpPr>
          <p:cNvPr id="1028" name="AutoShape 4" descr="Tranh Vinh hoa phú quý – Tứ quý như xuân bằng đồng dát vàng – Đồ đồng DƯƠNG  BÁ TIẾ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1029" name="Picture 5" descr="C:\Users\Admin\Downloads\tải xuống (1).jpg"/>
          <p:cNvPicPr>
            <a:picLocks noChangeAspect="1" noChangeArrowheads="1"/>
          </p:cNvPicPr>
          <p:nvPr/>
        </p:nvPicPr>
        <p:blipFill>
          <a:blip r:embed="rId3"/>
          <a:srcRect/>
          <a:stretch>
            <a:fillRect/>
          </a:stretch>
        </p:blipFill>
        <p:spPr bwMode="auto">
          <a:xfrm>
            <a:off x="6286512" y="428604"/>
            <a:ext cx="2643206" cy="2857520"/>
          </a:xfrm>
          <a:prstGeom prst="rect">
            <a:avLst/>
          </a:prstGeom>
          <a:noFill/>
        </p:spPr>
      </p:pic>
      <p:sp>
        <p:nvSpPr>
          <p:cNvPr id="7" name="TextBox 6"/>
          <p:cNvSpPr txBox="1"/>
          <p:nvPr/>
        </p:nvSpPr>
        <p:spPr>
          <a:xfrm>
            <a:off x="6143636" y="3282735"/>
            <a:ext cx="3071834" cy="646331"/>
          </a:xfrm>
          <a:prstGeom prst="rect">
            <a:avLst/>
          </a:prstGeom>
          <a:noFill/>
        </p:spPr>
        <p:txBody>
          <a:bodyPr wrap="square" rtlCol="0">
            <a:spAutoFit/>
          </a:bodyPr>
          <a:lstStyle/>
          <a:p>
            <a:r>
              <a:rPr lang="en-US" dirty="0" err="1" smtClean="0"/>
              <a:t>Tranh</a:t>
            </a:r>
            <a:r>
              <a:rPr lang="en-US" dirty="0" smtClean="0"/>
              <a:t> </a:t>
            </a:r>
            <a:r>
              <a:rPr lang="en-US" dirty="0" err="1" smtClean="0"/>
              <a:t>khảm</a:t>
            </a:r>
            <a:r>
              <a:rPr lang="en-US" dirty="0" smtClean="0"/>
              <a:t> </a:t>
            </a:r>
            <a:r>
              <a:rPr lang="en-US" dirty="0" err="1" smtClean="0"/>
              <a:t>trai</a:t>
            </a:r>
            <a:r>
              <a:rPr lang="en-US" dirty="0" smtClean="0"/>
              <a:t> (</a:t>
            </a:r>
            <a:r>
              <a:rPr lang="en-US" dirty="0" err="1" smtClean="0"/>
              <a:t>Chuyên</a:t>
            </a:r>
            <a:r>
              <a:rPr lang="en-US" dirty="0" smtClean="0"/>
              <a:t> </a:t>
            </a:r>
            <a:r>
              <a:rPr lang="en-US" dirty="0" err="1" smtClean="0"/>
              <a:t>Mĩ</a:t>
            </a:r>
            <a:r>
              <a:rPr lang="en-US" dirty="0" smtClean="0"/>
              <a:t> - </a:t>
            </a:r>
            <a:r>
              <a:rPr lang="en-US" dirty="0" err="1" smtClean="0"/>
              <a:t>Hà</a:t>
            </a:r>
            <a:r>
              <a:rPr lang="en-US" dirty="0" smtClean="0"/>
              <a:t> </a:t>
            </a:r>
            <a:r>
              <a:rPr lang="en-US" dirty="0" err="1" smtClean="0"/>
              <a:t>Nội</a:t>
            </a:r>
            <a:r>
              <a:rPr lang="en-US" dirty="0" smtClean="0"/>
              <a:t>)</a:t>
            </a:r>
            <a:endParaRPr lang="vi-VN" dirty="0"/>
          </a:p>
        </p:txBody>
      </p:sp>
      <p:sp>
        <p:nvSpPr>
          <p:cNvPr id="8" name="TextBox 7"/>
          <p:cNvSpPr txBox="1"/>
          <p:nvPr/>
        </p:nvSpPr>
        <p:spPr>
          <a:xfrm>
            <a:off x="285720" y="3357562"/>
            <a:ext cx="3643338" cy="369332"/>
          </a:xfrm>
          <a:prstGeom prst="rect">
            <a:avLst/>
          </a:prstGeom>
          <a:noFill/>
        </p:spPr>
        <p:txBody>
          <a:bodyPr wrap="square" rtlCol="0">
            <a:spAutoFit/>
          </a:bodyPr>
          <a:lstStyle/>
          <a:p>
            <a:r>
              <a:rPr lang="en-US" dirty="0" err="1" smtClean="0"/>
              <a:t>Bàn</a:t>
            </a:r>
            <a:r>
              <a:rPr lang="en-US" dirty="0" smtClean="0"/>
              <a:t> </a:t>
            </a:r>
            <a:r>
              <a:rPr lang="en-US" dirty="0" err="1" smtClean="0"/>
              <a:t>ghế</a:t>
            </a:r>
            <a:r>
              <a:rPr lang="en-US" dirty="0" smtClean="0"/>
              <a:t> </a:t>
            </a:r>
            <a:r>
              <a:rPr lang="en-US" dirty="0" err="1" smtClean="0"/>
              <a:t>Đồng</a:t>
            </a:r>
            <a:r>
              <a:rPr lang="en-US" dirty="0" smtClean="0"/>
              <a:t> </a:t>
            </a:r>
            <a:r>
              <a:rPr lang="en-US" dirty="0" err="1" smtClean="0"/>
              <a:t>kị</a:t>
            </a:r>
            <a:r>
              <a:rPr lang="en-US" dirty="0" smtClean="0"/>
              <a:t> ( </a:t>
            </a:r>
            <a:r>
              <a:rPr lang="en-US" dirty="0" err="1" smtClean="0"/>
              <a:t>Bắc</a:t>
            </a:r>
            <a:r>
              <a:rPr lang="en-US" dirty="0" smtClean="0"/>
              <a:t> </a:t>
            </a:r>
            <a:r>
              <a:rPr lang="en-US" dirty="0" err="1" smtClean="0"/>
              <a:t>Ninh</a:t>
            </a:r>
            <a:r>
              <a:rPr lang="en-US" dirty="0" smtClean="0"/>
              <a:t>)</a:t>
            </a:r>
            <a:endParaRPr lang="vi-VN" dirty="0"/>
          </a:p>
        </p:txBody>
      </p:sp>
      <p:pic>
        <p:nvPicPr>
          <p:cNvPr id="1030" name="Picture 6" descr="C:\Users\Admin\Downloads\tải xuống (2).jpg"/>
          <p:cNvPicPr>
            <a:picLocks noChangeAspect="1" noChangeArrowheads="1"/>
          </p:cNvPicPr>
          <p:nvPr/>
        </p:nvPicPr>
        <p:blipFill>
          <a:blip r:embed="rId4"/>
          <a:srcRect/>
          <a:stretch>
            <a:fillRect/>
          </a:stretch>
        </p:blipFill>
        <p:spPr bwMode="auto">
          <a:xfrm>
            <a:off x="357158" y="3857628"/>
            <a:ext cx="2786082" cy="2500330"/>
          </a:xfrm>
          <a:prstGeom prst="rect">
            <a:avLst/>
          </a:prstGeom>
          <a:noFill/>
        </p:spPr>
      </p:pic>
      <p:sp>
        <p:nvSpPr>
          <p:cNvPr id="10" name="TextBox 9"/>
          <p:cNvSpPr txBox="1"/>
          <p:nvPr/>
        </p:nvSpPr>
        <p:spPr>
          <a:xfrm>
            <a:off x="428596" y="6488668"/>
            <a:ext cx="2643206" cy="369332"/>
          </a:xfrm>
          <a:prstGeom prst="rect">
            <a:avLst/>
          </a:prstGeom>
          <a:noFill/>
        </p:spPr>
        <p:txBody>
          <a:bodyPr wrap="square" rtlCol="0">
            <a:spAutoFit/>
          </a:bodyPr>
          <a:lstStyle/>
          <a:p>
            <a:r>
              <a:rPr lang="en-US" dirty="0" err="1" smtClean="0"/>
              <a:t>Chiếu</a:t>
            </a:r>
            <a:r>
              <a:rPr lang="en-US" dirty="0" smtClean="0"/>
              <a:t> </a:t>
            </a:r>
            <a:r>
              <a:rPr lang="en-US" dirty="0" err="1" smtClean="0"/>
              <a:t>cói</a:t>
            </a:r>
            <a:r>
              <a:rPr lang="en-US" dirty="0" smtClean="0"/>
              <a:t> Kim </a:t>
            </a:r>
            <a:r>
              <a:rPr lang="en-US" dirty="0" err="1" smtClean="0"/>
              <a:t>Sơn</a:t>
            </a:r>
            <a:r>
              <a:rPr lang="en-US" dirty="0" smtClean="0"/>
              <a:t>  </a:t>
            </a:r>
            <a:endParaRPr lang="vi-VN" dirty="0"/>
          </a:p>
        </p:txBody>
      </p:sp>
      <p:pic>
        <p:nvPicPr>
          <p:cNvPr id="1031" name="Picture 7" descr="C:\Users\Admin\Downloads\637069020417753051--bao-anh-dat-mui.jpg"/>
          <p:cNvPicPr>
            <a:picLocks noChangeAspect="1" noChangeArrowheads="1"/>
          </p:cNvPicPr>
          <p:nvPr/>
        </p:nvPicPr>
        <p:blipFill>
          <a:blip r:embed="rId5"/>
          <a:srcRect/>
          <a:stretch>
            <a:fillRect/>
          </a:stretch>
        </p:blipFill>
        <p:spPr bwMode="auto">
          <a:xfrm>
            <a:off x="6072198" y="3929066"/>
            <a:ext cx="2786082" cy="2402010"/>
          </a:xfrm>
          <a:prstGeom prst="rect">
            <a:avLst/>
          </a:prstGeom>
          <a:noFill/>
        </p:spPr>
      </p:pic>
      <p:sp>
        <p:nvSpPr>
          <p:cNvPr id="12" name="TextBox 11"/>
          <p:cNvSpPr txBox="1"/>
          <p:nvPr/>
        </p:nvSpPr>
        <p:spPr>
          <a:xfrm>
            <a:off x="6357950" y="6500834"/>
            <a:ext cx="3143272" cy="369332"/>
          </a:xfrm>
          <a:prstGeom prst="rect">
            <a:avLst/>
          </a:prstGeom>
          <a:noFill/>
        </p:spPr>
        <p:txBody>
          <a:bodyPr wrap="square" rtlCol="0">
            <a:spAutoFit/>
          </a:bodyPr>
          <a:lstStyle/>
          <a:p>
            <a:r>
              <a:rPr lang="en-US" dirty="0" err="1" smtClean="0"/>
              <a:t>Gốm</a:t>
            </a:r>
            <a:r>
              <a:rPr lang="en-US" dirty="0" smtClean="0"/>
              <a:t> </a:t>
            </a:r>
            <a:r>
              <a:rPr lang="en-US" dirty="0" err="1" smtClean="0"/>
              <a:t>xứ</a:t>
            </a:r>
            <a:r>
              <a:rPr lang="en-US" dirty="0" smtClean="0"/>
              <a:t> </a:t>
            </a:r>
            <a:r>
              <a:rPr lang="en-US" dirty="0" err="1" smtClean="0"/>
              <a:t>Bát</a:t>
            </a:r>
            <a:r>
              <a:rPr lang="en-US" dirty="0" smtClean="0"/>
              <a:t> </a:t>
            </a:r>
            <a:r>
              <a:rPr lang="en-US" dirty="0" err="1" smtClean="0"/>
              <a:t>Tràng</a:t>
            </a:r>
            <a:r>
              <a:rPr lang="en-US" dirty="0" smtClean="0"/>
              <a:t> – </a:t>
            </a:r>
            <a:r>
              <a:rPr lang="en-US" dirty="0" err="1" smtClean="0"/>
              <a:t>Hà</a:t>
            </a:r>
            <a:r>
              <a:rPr lang="en-US" dirty="0" smtClean="0"/>
              <a:t> </a:t>
            </a:r>
            <a:r>
              <a:rPr lang="en-US" dirty="0" err="1" smtClean="0"/>
              <a:t>Nội</a:t>
            </a:r>
            <a:endParaRPr lang="vi-VN" dirty="0"/>
          </a:p>
        </p:txBody>
      </p:sp>
      <p:pic>
        <p:nvPicPr>
          <p:cNvPr id="13" name="Picture 2" descr="C:\Users\Admin\Downloads\id-50.jpg"/>
          <p:cNvPicPr>
            <a:picLocks noChangeAspect="1" noChangeArrowheads="1"/>
          </p:cNvPicPr>
          <p:nvPr/>
        </p:nvPicPr>
        <p:blipFill>
          <a:blip r:embed="rId6"/>
          <a:srcRect/>
          <a:stretch>
            <a:fillRect/>
          </a:stretch>
        </p:blipFill>
        <p:spPr bwMode="auto">
          <a:xfrm>
            <a:off x="3500430" y="428604"/>
            <a:ext cx="2619370" cy="2857520"/>
          </a:xfrm>
          <a:prstGeom prst="rect">
            <a:avLst/>
          </a:prstGeom>
          <a:noFill/>
        </p:spPr>
      </p:pic>
      <p:sp>
        <p:nvSpPr>
          <p:cNvPr id="16" name="TextBox 15"/>
          <p:cNvSpPr txBox="1"/>
          <p:nvPr/>
        </p:nvSpPr>
        <p:spPr>
          <a:xfrm>
            <a:off x="3714744" y="3357562"/>
            <a:ext cx="1928826" cy="369332"/>
          </a:xfrm>
          <a:prstGeom prst="rect">
            <a:avLst/>
          </a:prstGeom>
          <a:noFill/>
        </p:spPr>
        <p:txBody>
          <a:bodyPr wrap="square" rtlCol="0">
            <a:spAutoFit/>
          </a:bodyPr>
          <a:lstStyle/>
          <a:p>
            <a:r>
              <a:rPr lang="en-US" dirty="0" err="1" smtClean="0"/>
              <a:t>Lụa</a:t>
            </a:r>
            <a:r>
              <a:rPr lang="en-US" dirty="0" smtClean="0"/>
              <a:t> (</a:t>
            </a:r>
            <a:r>
              <a:rPr lang="en-US" dirty="0" err="1" smtClean="0"/>
              <a:t>Vạn</a:t>
            </a:r>
            <a:r>
              <a:rPr lang="en-US" dirty="0" smtClean="0"/>
              <a:t> </a:t>
            </a:r>
            <a:r>
              <a:rPr lang="en-US" dirty="0" err="1" smtClean="0"/>
              <a:t>Phúc</a:t>
            </a:r>
            <a:r>
              <a:rPr lang="en-US" dirty="0" smtClean="0"/>
              <a:t>)</a:t>
            </a:r>
            <a:endParaRPr lang="vi-VN" dirty="0"/>
          </a:p>
        </p:txBody>
      </p:sp>
      <p:sp>
        <p:nvSpPr>
          <p:cNvPr id="17" name="TextBox 16"/>
          <p:cNvSpPr txBox="1"/>
          <p:nvPr/>
        </p:nvSpPr>
        <p:spPr>
          <a:xfrm>
            <a:off x="2500298" y="6488668"/>
            <a:ext cx="4286280" cy="369332"/>
          </a:xfrm>
          <a:prstGeom prst="rect">
            <a:avLst/>
          </a:prstGeom>
          <a:noFill/>
        </p:spPr>
        <p:txBody>
          <a:bodyPr wrap="square" rtlCol="0">
            <a:spAutoFit/>
          </a:bodyPr>
          <a:lstStyle/>
          <a:p>
            <a:r>
              <a:rPr lang="en-US" dirty="0" smtClean="0"/>
              <a:t>                      </a:t>
            </a:r>
            <a:r>
              <a:rPr lang="en-US" dirty="0" err="1" smtClean="0"/>
              <a:t>Chạm</a:t>
            </a:r>
            <a:r>
              <a:rPr lang="en-US" dirty="0" smtClean="0"/>
              <a:t> </a:t>
            </a:r>
            <a:r>
              <a:rPr lang="en-US" dirty="0" err="1" smtClean="0"/>
              <a:t>bạc</a:t>
            </a:r>
            <a:r>
              <a:rPr lang="en-US" dirty="0" smtClean="0"/>
              <a:t>( </a:t>
            </a:r>
            <a:r>
              <a:rPr lang="en-US" dirty="0" err="1" smtClean="0"/>
              <a:t>Đồng</a:t>
            </a:r>
            <a:r>
              <a:rPr lang="en-US" dirty="0" smtClean="0"/>
              <a:t> </a:t>
            </a:r>
            <a:r>
              <a:rPr lang="en-US" dirty="0" err="1" smtClean="0"/>
              <a:t>Xâm</a:t>
            </a:r>
            <a:r>
              <a:rPr lang="en-US" dirty="0" smtClean="0"/>
              <a:t>)</a:t>
            </a:r>
            <a:endParaRPr lang="vi-VN" dirty="0"/>
          </a:p>
        </p:txBody>
      </p:sp>
      <p:pic>
        <p:nvPicPr>
          <p:cNvPr id="2050" name="Picture 2" descr="C:\Users\Admin\Downloads\ccl2_fbub.jpg"/>
          <p:cNvPicPr>
            <a:picLocks noChangeAspect="1" noChangeArrowheads="1"/>
          </p:cNvPicPr>
          <p:nvPr/>
        </p:nvPicPr>
        <p:blipFill>
          <a:blip r:embed="rId7"/>
          <a:srcRect/>
          <a:stretch>
            <a:fillRect/>
          </a:stretch>
        </p:blipFill>
        <p:spPr bwMode="auto">
          <a:xfrm>
            <a:off x="3214678" y="3833834"/>
            <a:ext cx="2786082" cy="25241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ox(in)">
                                      <p:cBhvr>
                                        <p:cTn id="10" dur="500"/>
                                        <p:tgtEl>
                                          <p:spTgt spid="1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ox(in)">
                                      <p:cBhvr>
                                        <p:cTn id="16" dur="500"/>
                                        <p:tgtEl>
                                          <p:spTgt spid="12"/>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ox(in)">
                                      <p:cBhvr>
                                        <p:cTn id="19" dur="500"/>
                                        <p:tgtEl>
                                          <p:spTgt spid="17"/>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pic>
        <p:nvPicPr>
          <p:cNvPr id="1026" name="Picture 2" descr="C:\Users\Admin\Desktop\images.jpg"/>
          <p:cNvPicPr>
            <a:picLocks noGrp="1" noChangeAspect="1" noChangeArrowheads="1"/>
          </p:cNvPicPr>
          <p:nvPr>
            <p:ph idx="1"/>
          </p:nvPr>
        </p:nvPicPr>
        <p:blipFill>
          <a:blip r:embed="rId3"/>
          <a:srcRect/>
          <a:stretch>
            <a:fillRect/>
          </a:stretch>
        </p:blipFill>
        <p:spPr bwMode="auto">
          <a:xfrm>
            <a:off x="357158" y="214290"/>
            <a:ext cx="4071966" cy="3214710"/>
          </a:xfrm>
          <a:prstGeom prst="rect">
            <a:avLst/>
          </a:prstGeom>
          <a:noFill/>
        </p:spPr>
      </p:pic>
      <p:pic>
        <p:nvPicPr>
          <p:cNvPr id="1028" name="Picture 4" descr="C:\Users\Admin\Desktop\lo hoa bang dong dat vang.jpg"/>
          <p:cNvPicPr>
            <a:picLocks noChangeAspect="1" noChangeArrowheads="1"/>
          </p:cNvPicPr>
          <p:nvPr/>
        </p:nvPicPr>
        <p:blipFill>
          <a:blip r:embed="rId4"/>
          <a:srcRect/>
          <a:stretch>
            <a:fillRect/>
          </a:stretch>
        </p:blipFill>
        <p:spPr bwMode="auto">
          <a:xfrm>
            <a:off x="4572000" y="285728"/>
            <a:ext cx="4071966" cy="3071834"/>
          </a:xfrm>
          <a:prstGeom prst="rect">
            <a:avLst/>
          </a:prstGeom>
          <a:noFill/>
        </p:spPr>
      </p:pic>
      <p:pic>
        <p:nvPicPr>
          <p:cNvPr id="9" name="Picture 2" descr="C:\Users\Admin\Desktop\tải xuống (1).jpg"/>
          <p:cNvPicPr>
            <a:picLocks noChangeAspect="1" noChangeArrowheads="1"/>
          </p:cNvPicPr>
          <p:nvPr/>
        </p:nvPicPr>
        <p:blipFill>
          <a:blip r:embed="rId5"/>
          <a:srcRect/>
          <a:stretch>
            <a:fillRect/>
          </a:stretch>
        </p:blipFill>
        <p:spPr bwMode="auto">
          <a:xfrm>
            <a:off x="285720" y="3643290"/>
            <a:ext cx="4286280" cy="3000420"/>
          </a:xfrm>
          <a:prstGeom prst="rect">
            <a:avLst/>
          </a:prstGeom>
          <a:noFill/>
        </p:spPr>
      </p:pic>
      <p:pic>
        <p:nvPicPr>
          <p:cNvPr id="10" name="Picture 4" descr="C:\Users\Admin\Desktop\1200px-Đám_cưới_chuột.jpg"/>
          <p:cNvPicPr>
            <a:picLocks noChangeAspect="1" noChangeArrowheads="1"/>
          </p:cNvPicPr>
          <p:nvPr/>
        </p:nvPicPr>
        <p:blipFill>
          <a:blip r:embed="rId6" cstate="print"/>
          <a:srcRect/>
          <a:stretch>
            <a:fillRect/>
          </a:stretch>
        </p:blipFill>
        <p:spPr bwMode="auto">
          <a:xfrm>
            <a:off x="4714876" y="3643314"/>
            <a:ext cx="3857652" cy="3000420"/>
          </a:xfrm>
          <a:prstGeom prst="rect">
            <a:avLst/>
          </a:prstGeom>
          <a:noFill/>
        </p:spPr>
      </p:pic>
      <p:sp>
        <p:nvSpPr>
          <p:cNvPr id="11" name="TextBox 10"/>
          <p:cNvSpPr txBox="1"/>
          <p:nvPr/>
        </p:nvSpPr>
        <p:spPr>
          <a:xfrm>
            <a:off x="4572000" y="6560130"/>
            <a:ext cx="4500594" cy="369332"/>
          </a:xfrm>
          <a:prstGeom prst="rect">
            <a:avLst/>
          </a:prstGeom>
          <a:noFill/>
        </p:spPr>
        <p:txBody>
          <a:bodyPr wrap="square" rtlCol="0">
            <a:spAutoFit/>
          </a:bodyPr>
          <a:lstStyle/>
          <a:p>
            <a:r>
              <a:rPr lang="en-US" dirty="0" err="1" smtClean="0"/>
              <a:t>Tranh</a:t>
            </a:r>
            <a:r>
              <a:rPr lang="en-US" dirty="0" smtClean="0"/>
              <a:t>: </a:t>
            </a:r>
            <a:r>
              <a:rPr lang="en-US" dirty="0" err="1" smtClean="0"/>
              <a:t>Đám</a:t>
            </a:r>
            <a:r>
              <a:rPr lang="en-US" dirty="0" smtClean="0"/>
              <a:t> </a:t>
            </a:r>
            <a:r>
              <a:rPr lang="en-US" dirty="0" err="1" smtClean="0"/>
              <a:t>cưới</a:t>
            </a:r>
            <a:r>
              <a:rPr lang="en-US" dirty="0" smtClean="0"/>
              <a:t> </a:t>
            </a:r>
            <a:r>
              <a:rPr lang="en-US" dirty="0" err="1" smtClean="0"/>
              <a:t>chuột</a:t>
            </a:r>
            <a:r>
              <a:rPr lang="en-US" dirty="0" smtClean="0"/>
              <a:t>( </a:t>
            </a:r>
            <a:r>
              <a:rPr lang="en-US" dirty="0" err="1" smtClean="0"/>
              <a:t>Đông</a:t>
            </a:r>
            <a:r>
              <a:rPr lang="en-US" dirty="0" smtClean="0"/>
              <a:t> </a:t>
            </a:r>
            <a:r>
              <a:rPr lang="en-US" dirty="0" err="1" smtClean="0"/>
              <a:t>Hồ-Bắc</a:t>
            </a:r>
            <a:r>
              <a:rPr lang="en-US" dirty="0" smtClean="0"/>
              <a:t> </a:t>
            </a:r>
            <a:r>
              <a:rPr lang="en-US" dirty="0" err="1" smtClean="0"/>
              <a:t>Ninh</a:t>
            </a:r>
            <a:r>
              <a:rPr lang="en-US" dirty="0" smtClean="0"/>
              <a:t>)</a:t>
            </a:r>
            <a:endParaRPr lang="vi-VN" dirty="0"/>
          </a:p>
        </p:txBody>
      </p:sp>
      <p:sp>
        <p:nvSpPr>
          <p:cNvPr id="12" name="TextBox 11"/>
          <p:cNvSpPr txBox="1"/>
          <p:nvPr/>
        </p:nvSpPr>
        <p:spPr>
          <a:xfrm>
            <a:off x="571472" y="6560130"/>
            <a:ext cx="4429156" cy="369332"/>
          </a:xfrm>
          <a:prstGeom prst="rect">
            <a:avLst/>
          </a:prstGeom>
          <a:noFill/>
        </p:spPr>
        <p:txBody>
          <a:bodyPr wrap="square" rtlCol="0">
            <a:spAutoFit/>
          </a:bodyPr>
          <a:lstStyle/>
          <a:p>
            <a:r>
              <a:rPr lang="en-US" dirty="0" err="1" smtClean="0"/>
              <a:t>Tranh</a:t>
            </a:r>
            <a:r>
              <a:rPr lang="en-US" dirty="0" smtClean="0"/>
              <a:t>:  </a:t>
            </a:r>
            <a:r>
              <a:rPr lang="en-US" dirty="0" err="1" smtClean="0"/>
              <a:t>Hứng</a:t>
            </a:r>
            <a:r>
              <a:rPr lang="en-US" dirty="0" smtClean="0"/>
              <a:t> </a:t>
            </a:r>
            <a:r>
              <a:rPr lang="en-US" dirty="0" err="1" smtClean="0"/>
              <a:t>dừa</a:t>
            </a:r>
            <a:r>
              <a:rPr lang="en-US" dirty="0" smtClean="0"/>
              <a:t>( </a:t>
            </a:r>
            <a:r>
              <a:rPr lang="en-US" dirty="0" err="1" smtClean="0"/>
              <a:t>Đông</a:t>
            </a:r>
            <a:r>
              <a:rPr lang="en-US" dirty="0" smtClean="0"/>
              <a:t> </a:t>
            </a:r>
            <a:r>
              <a:rPr lang="en-US" dirty="0" err="1" smtClean="0"/>
              <a:t>Hôg-Bắc</a:t>
            </a:r>
            <a:r>
              <a:rPr lang="en-US" dirty="0" smtClean="0"/>
              <a:t> </a:t>
            </a:r>
            <a:r>
              <a:rPr lang="en-US" dirty="0" err="1" smtClean="0"/>
              <a:t>Ninh</a:t>
            </a:r>
            <a:r>
              <a:rPr lang="en-US" dirty="0" smtClean="0"/>
              <a:t>)</a:t>
            </a:r>
            <a:endParaRPr lang="vi-VN" dirty="0"/>
          </a:p>
        </p:txBody>
      </p:sp>
      <p:sp>
        <p:nvSpPr>
          <p:cNvPr id="13" name="TextBox 12"/>
          <p:cNvSpPr txBox="1"/>
          <p:nvPr/>
        </p:nvSpPr>
        <p:spPr>
          <a:xfrm>
            <a:off x="1000100" y="3357562"/>
            <a:ext cx="3357586" cy="369332"/>
          </a:xfrm>
          <a:prstGeom prst="rect">
            <a:avLst/>
          </a:prstGeom>
          <a:noFill/>
        </p:spPr>
        <p:txBody>
          <a:bodyPr wrap="square" rtlCol="0">
            <a:spAutoFit/>
          </a:bodyPr>
          <a:lstStyle/>
          <a:p>
            <a:r>
              <a:rPr lang="en-US" dirty="0" err="1" smtClean="0"/>
              <a:t>Tranh</a:t>
            </a:r>
            <a:r>
              <a:rPr lang="en-US" dirty="0" smtClean="0"/>
              <a:t> </a:t>
            </a:r>
            <a:r>
              <a:rPr lang="en-US" dirty="0" err="1" smtClean="0"/>
              <a:t>thêu</a:t>
            </a:r>
            <a:r>
              <a:rPr lang="en-US" dirty="0" smtClean="0"/>
              <a:t> </a:t>
            </a:r>
            <a:r>
              <a:rPr lang="en-US" dirty="0" err="1" smtClean="0"/>
              <a:t>ren</a:t>
            </a:r>
            <a:r>
              <a:rPr lang="en-US" dirty="0" smtClean="0"/>
              <a:t>( </a:t>
            </a:r>
            <a:r>
              <a:rPr lang="en-US" dirty="0" err="1" smtClean="0"/>
              <a:t>Gia</a:t>
            </a:r>
            <a:r>
              <a:rPr lang="en-US" dirty="0" smtClean="0"/>
              <a:t> </a:t>
            </a:r>
            <a:r>
              <a:rPr lang="en-US" dirty="0" err="1" smtClean="0"/>
              <a:t>Lâm-Hà</a:t>
            </a:r>
            <a:r>
              <a:rPr lang="en-US" dirty="0" smtClean="0"/>
              <a:t> </a:t>
            </a:r>
            <a:r>
              <a:rPr lang="en-US" dirty="0" err="1" smtClean="0"/>
              <a:t>Nội</a:t>
            </a:r>
            <a:r>
              <a:rPr lang="en-US" dirty="0" smtClean="0"/>
              <a:t>)</a:t>
            </a:r>
            <a:endParaRPr lang="vi-VN" dirty="0"/>
          </a:p>
        </p:txBody>
      </p:sp>
      <p:sp>
        <p:nvSpPr>
          <p:cNvPr id="14" name="TextBox 13"/>
          <p:cNvSpPr txBox="1"/>
          <p:nvPr/>
        </p:nvSpPr>
        <p:spPr>
          <a:xfrm>
            <a:off x="5000628" y="3357562"/>
            <a:ext cx="3571900" cy="369332"/>
          </a:xfrm>
          <a:prstGeom prst="rect">
            <a:avLst/>
          </a:prstGeom>
          <a:noFill/>
        </p:spPr>
        <p:txBody>
          <a:bodyPr wrap="square" rtlCol="0">
            <a:spAutoFit/>
          </a:bodyPr>
          <a:lstStyle/>
          <a:p>
            <a:r>
              <a:rPr lang="en-US" dirty="0" err="1" smtClean="0"/>
              <a:t>Bình</a:t>
            </a:r>
            <a:r>
              <a:rPr lang="en-US" dirty="0" smtClean="0"/>
              <a:t> </a:t>
            </a:r>
            <a:r>
              <a:rPr lang="en-US" dirty="0" err="1" smtClean="0"/>
              <a:t>hoa</a:t>
            </a:r>
            <a:r>
              <a:rPr lang="en-US" dirty="0" smtClean="0"/>
              <a:t> </a:t>
            </a:r>
            <a:r>
              <a:rPr lang="en-US" dirty="0" err="1" smtClean="0"/>
              <a:t>dát</a:t>
            </a:r>
            <a:r>
              <a:rPr lang="en-US" dirty="0" smtClean="0"/>
              <a:t> </a:t>
            </a:r>
            <a:r>
              <a:rPr lang="en-US" dirty="0" err="1" smtClean="0"/>
              <a:t>vàng</a:t>
            </a:r>
            <a:r>
              <a:rPr lang="en-US" dirty="0" smtClean="0"/>
              <a:t>( </a:t>
            </a:r>
            <a:r>
              <a:rPr lang="en-US" dirty="0" err="1" smtClean="0"/>
              <a:t>Kiêu</a:t>
            </a:r>
            <a:r>
              <a:rPr lang="en-US" dirty="0" smtClean="0"/>
              <a:t> </a:t>
            </a:r>
            <a:r>
              <a:rPr lang="en-US" dirty="0" err="1" smtClean="0"/>
              <a:t>Kỵ-Hà</a:t>
            </a:r>
            <a:r>
              <a:rPr lang="en-US" dirty="0" smtClean="0"/>
              <a:t> </a:t>
            </a:r>
            <a:r>
              <a:rPr lang="en-US" dirty="0" err="1" smtClean="0"/>
              <a:t>Nội</a:t>
            </a:r>
            <a:r>
              <a:rPr lang="en-US" dirty="0" smtClean="0"/>
              <a:t>)</a:t>
            </a:r>
            <a:endParaRPr lang="vi-V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2510F27A-F7DD-4C02-8A3C-5BBE55F64AB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1419</TotalTime>
  <Words>467</Words>
  <Application>Microsoft Office PowerPoint</Application>
  <PresentationFormat>On-screen Show (4:3)</PresentationFormat>
  <Paragraphs>68</Paragraphs>
  <Slides>36</Slides>
  <Notes>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151</cp:revision>
  <dcterms:created xsi:type="dcterms:W3CDTF">2020-11-09T06:23:29Z</dcterms:created>
  <dcterms:modified xsi:type="dcterms:W3CDTF">2021-01-02T01:01:39Z</dcterms:modified>
</cp:coreProperties>
</file>