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91" r:id="rId3"/>
    <p:sldId id="260" r:id="rId4"/>
    <p:sldId id="278" r:id="rId5"/>
    <p:sldId id="263" r:id="rId6"/>
    <p:sldId id="266" r:id="rId7"/>
    <p:sldId id="271" r:id="rId8"/>
    <p:sldId id="272" r:id="rId9"/>
    <p:sldId id="269" r:id="rId10"/>
    <p:sldId id="287" r:id="rId11"/>
    <p:sldId id="288" r:id="rId12"/>
    <p:sldId id="270" r:id="rId13"/>
    <p:sldId id="265" r:id="rId14"/>
    <p:sldId id="274" r:id="rId15"/>
    <p:sldId id="276" r:id="rId16"/>
    <p:sldId id="267" r:id="rId17"/>
    <p:sldId id="26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E0000"/>
    <a:srgbClr val="000818"/>
    <a:srgbClr val="FFFF00"/>
    <a:srgbClr val="00A4D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660"/>
  </p:normalViewPr>
  <p:slideViewPr>
    <p:cSldViewPr>
      <p:cViewPr varScale="1">
        <p:scale>
          <a:sx n="62" d="100"/>
          <a:sy n="62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A90-1427-4F33-95E0-DF47046F6901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8EFA-974F-4640-A336-55FCF8007F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4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0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7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27E354-4633-4555-82C4-E95594F2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F8CC57D-CB50-42E0-BFE3-F0BDC7119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563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7B8064-BD55-43BD-B8CD-B2372AAE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3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4A8B4AD-43A4-4328-A11D-7791CBB3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996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7EE9FE8B-B167-4273-AF0E-1C23711A7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475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EA27ECE-4868-4456-819A-22DF76E9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597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8F0D303-E781-4AC4-997A-32370FD89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936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B04D456-06B3-453D-81AF-661BF93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928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1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D783831-7F76-4D34-B6C7-5FB86CEF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665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480BBA2-9B1B-47EF-AA3D-DD70FA16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EDE68B0-2D03-4CDE-AA48-D93D8A32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662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9DE4934-8A75-4222-8698-544B10C6D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513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562024E-3C53-41AE-AF96-E46202F6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310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1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6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3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4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D31F-B4E0-40AC-90F7-1564DB0B8C2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998D-2E2F-4EA0-B9C0-10AD859D34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0BE31-A0C7-41C5-B676-5EF336745B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9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34.pn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audio" Target="../media/audio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40.png"/><Relationship Id="rId4" Type="http://schemas.openxmlformats.org/officeDocument/2006/relationships/slide" Target="slide2.xml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0.wav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0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audio" Target="../media/audio2.wav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" Target="slide2.xml"/><Relationship Id="rId7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20"/>
          <p:cNvSpPr>
            <a:spLocks noChangeArrowheads="1" noChangeShapeType="1" noTextEdit="1"/>
          </p:cNvSpPr>
          <p:nvPr/>
        </p:nvSpPr>
        <p:spPr bwMode="auto">
          <a:xfrm>
            <a:off x="2628418" y="1844824"/>
            <a:ext cx="3865984" cy="665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5364" name="WordArt 21"/>
          <p:cNvSpPr>
            <a:spLocks noChangeArrowheads="1" noChangeShapeType="1" noTextEdit="1"/>
          </p:cNvSpPr>
          <p:nvPr/>
        </p:nvSpPr>
        <p:spPr bwMode="auto">
          <a:xfrm>
            <a:off x="623216" y="3055379"/>
            <a:ext cx="8382000" cy="227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Bảo vệ tài nguyên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thiên nhiên (T1)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536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7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6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81956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dmin\Desktop\170209163838_1_900x600_tcve-1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404664"/>
            <a:ext cx="9144000" cy="60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3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789" y="3661759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nay việc sử dụng tài nguyên thiên nhiên ở nước ta chưa hợp lí, nhiều tài nguyên đang cạn kiệt dần. </a:t>
            </a:r>
            <a:endParaRPr lang="en-US" sz="32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" y="2485421"/>
            <a:ext cx="851058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2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shreg.wav"/>
          </p:stSnd>
        </p:sndAc>
      </p:transition>
    </mc:Choice>
    <mc:Fallback xmlns="">
      <p:transition spd="slow">
        <p:circle/>
        <p:sndAc>
          <p:stSnd>
            <p:snd r:embed="rId8" name="cashreg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3789040"/>
            <a:ext cx="7620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tài nguyên thiên nhiên tiết kiệm và hợp lí, bảo vệ nguồn nước, không khí.....</a:t>
            </a:r>
            <a:endParaRPr lang="en-US" sz="36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3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765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52700"/>
            <a:ext cx="9090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21288"/>
            <a:ext cx="6858000" cy="8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361" y="3645024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cần phải làm gì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vệ tài nguyên thiên nhiên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-27062" y="2156956"/>
            <a:ext cx="87129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600" dirty="0">
                <a:solidFill>
                  <a:srgbClr val="0070C0"/>
                </a:solidFill>
                <a:latin typeface=".VnTime" pitchFamily="34" charset="0"/>
              </a:rPr>
              <a:t>   </a:t>
            </a:r>
            <a:r>
              <a:rPr lang="en-US" sz="3600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 nguyên thiên nhiên mang lại lợi ích gì cho em và mọi người?</a:t>
            </a:r>
            <a:endParaRPr lang="en-US" sz="3600" dirty="0">
              <a:solidFill>
                <a:srgbClr val="0070C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8411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733256"/>
            <a:ext cx="685800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696343" y="2276872"/>
            <a:ext cx="7956376" cy="26642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00" dirty="0">
                <a:latin typeface="+mj-lt"/>
              </a:rPr>
              <a:t>GHI NHỚ</a:t>
            </a:r>
          </a:p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chemeClr val="tx1"/>
                </a:solidFill>
                <a:latin typeface="+mj-lt"/>
              </a:rPr>
              <a:t>Bảo vệ tài nguyên thiên nhiên là bảo vệ cuộc sống của con người hôm nay và mai sau</a:t>
            </a:r>
            <a:endParaRPr lang="en-GB" sz="2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6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5918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9367" y="2765953"/>
            <a:ext cx="2454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trồng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Rừng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Đất ven biển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Cát 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đ.   Mỏ than</a:t>
            </a:r>
          </a:p>
          <a:p>
            <a:pPr marL="457200" indent="-457200">
              <a:lnSpc>
                <a:spcPct val="150000"/>
              </a:lnSpc>
              <a:buAutoNum type="alphaLcPeriod" startAt="5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Mỏ dầu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g.   Gió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8206" y="2780928"/>
            <a:ext cx="3081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Ánh sáng mặt trời</a:t>
            </a:r>
          </a:p>
          <a:p>
            <a:pPr marL="457200" indent="-457200">
              <a:lnSpc>
                <a:spcPct val="150000"/>
              </a:lnSpc>
              <a:buAutoNum type="alphaLcPeriod" startAt="8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Vườn cà phê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Nhà máy xi măng</a:t>
            </a:r>
          </a:p>
          <a:p>
            <a:pPr marL="457200" indent="-457200">
              <a:lnSpc>
                <a:spcPct val="150000"/>
              </a:lnSpc>
              <a:buAutoNum type="alphaLcPeriod" startAt="11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Hồ nước tự nhiên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m.  Thác nước</a:t>
            </a:r>
          </a:p>
          <a:p>
            <a:pPr>
              <a:lnSpc>
                <a:spcPct val="150000"/>
              </a:lnSpc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n.    Túi nước ngầm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303361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335954" y="349250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349990" y="405728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368188" y="4550187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352265" y="5157192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343736" y="564453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343736" y="6304471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538206" y="2954930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538206" y="4592078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538206" y="5727205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538206" y="5162733"/>
            <a:ext cx="38100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8488" y="2155166"/>
            <a:ext cx="8310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em, những từ ngữ nào dưới đây chỉ tài nguyên thiên nhiên?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6" y="1456041"/>
            <a:ext cx="73945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0" y="143720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3. Làm bài tập 4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Những việc làm nào dưới đây là bảo vệ tài nguyên thiên nhiên?</a:t>
            </a:r>
          </a:p>
        </p:txBody>
      </p:sp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514" y="-8384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2123" y="-161336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2504866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Không khai thác nước ngầm bừa bãi.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96954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Đốt rẫy làm cháy rừng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017034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Phá rừng đầu nguồn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63830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Săn bắt các loài thú quý hiếm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367142"/>
            <a:ext cx="6901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đ. Sử dụng tiết kiệm điện, nước, giấy viết,…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085794"/>
            <a:ext cx="938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Xây dựng các khu bào tồn thiên nhiên, các vườn quốc gia.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28" y="2443602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62" y="3210901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70" y="4547263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49" y="3942977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28" y="5290614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009266"/>
            <a:ext cx="647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lora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18821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werb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168866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51609" y="764704"/>
            <a:ext cx="3635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Đố bạn, tôi là gì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8743" y="767004"/>
            <a:ext cx="2198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85" y="402578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đất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6" y="1772816"/>
            <a:ext cx="4623824" cy="4383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5850" y="1772816"/>
            <a:ext cx="4730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Cái gì đắt nhất thế gian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bao nhiêu ấy là vàng bấy nhiêu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Muôn đời con cháu quý yêu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Đổ xương đổ máu cùng nhau 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gìn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0" y="2326813"/>
            <a:ext cx="473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Tôi là ngôi nhà chung của nhiều động vật, thực vật?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8"/>
            <a:ext cx="4716016" cy="45993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050" y="4390853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rừng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3443" y="1835539"/>
            <a:ext cx="4427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trong lòng đất ngoi lên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hun ai nướng mà đen sì sì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Màu sắc mới thật lạ kì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Cho vào lò đất tức thì hết đen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794" y="4891383"/>
            <a:ext cx="28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than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9507"/>
            <a:ext cx="4713676" cy="4586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811" y="2325420"/>
            <a:ext cx="343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Quen gọi là hạt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mọc thành cây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nhà cao đẹp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tôi để xây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25" y="5158030"/>
            <a:ext cx="310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cát</a:t>
            </a:r>
            <a:endParaRPr lang="en-GB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1569508"/>
            <a:ext cx="4431254" cy="4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738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9" y="5949280"/>
            <a:ext cx="6858000" cy="6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 rot="10800000">
            <a:off x="1569819" y="1196752"/>
            <a:ext cx="6351240" cy="1842121"/>
          </a:xfrm>
          <a:custGeom>
            <a:avLst/>
            <a:gdLst>
              <a:gd name="T0" fmla="*/ 2147483647 w 21600"/>
              <a:gd name="T1" fmla="*/ 43548300 h 21600"/>
              <a:gd name="T2" fmla="*/ 1596905215 w 21600"/>
              <a:gd name="T3" fmla="*/ 87096600 h 21600"/>
              <a:gd name="T4" fmla="*/ 399226304 w 21600"/>
              <a:gd name="T5" fmla="*/ 43548300 h 21600"/>
              <a:gd name="T6" fmla="*/ 159690521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99542" y="3140968"/>
            <a:ext cx="5544616" cy="156966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thuộc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 ghi </a:t>
            </a:r>
            <a:r>
              <a:rPr lang="vi-VN" sz="2400" b="1" dirty="0" err="1">
                <a:solidFill>
                  <a:srgbClr val="0000FF"/>
                </a:solidFill>
                <a:latin typeface="Arial" charset="0"/>
              </a:rPr>
              <a:t>nhớ</a:t>
            </a:r>
            <a:r>
              <a:rPr lang="vi-VN" sz="2400" b="1" dirty="0">
                <a:solidFill>
                  <a:srgbClr val="0000FF"/>
                </a:solidFill>
                <a:latin typeface="Arial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Desktop\5-nhom-nhiem-vu-thuc-hien-thoa-thuan-paris-ve-bien-doi-khi-hau1477955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99" y="0"/>
            <a:ext cx="9271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4355" y="980728"/>
            <a:ext cx="35108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Đạo đức 5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1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59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1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1 (143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31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98339" cy="57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" y="152400"/>
            <a:ext cx="5651500" cy="72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2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-57367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3929" y="-13544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9931" y="1364963"/>
            <a:ext cx="44212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thông tin trong SGK/42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165" y="2195960"/>
            <a:ext cx="8609420" cy="41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Nêu tên một số tài nguyên thiên nhiên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Con người sử dụng tài nguyên thiên nhiên để làm gì?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Hiện nay việc sử dụng tài nguyên thiên nhiên ở nước ta đã hợp lí chưa?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4.  Nêu một số biện pháp bảo vệ tài nguyên thiên nhiên?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1" y="5949746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2936" y="1914059"/>
            <a:ext cx="7207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Thảo luận nhóm 4 trả lời các câu hỏi sau:</a:t>
            </a:r>
            <a:endParaRPr lang="en-GB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98155"/>
      </p:ext>
    </p:extLst>
  </p:cSld>
  <p:clrMapOvr>
    <a:masterClrMapping/>
  </p:clrMapOvr>
  <p:transition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602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8529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4800" y="2865597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Một số tài nguyên thiên nhiên: mỏ quặng, nguồn nước ngầm, không khí, đất trồng, động thực vật quý hiếm...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6071330"/>
            <a:ext cx="6858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95739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3810"/>
            <a:ext cx="8181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ba_be_lak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7" y="166049"/>
            <a:ext cx="4126714" cy="27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029200" y="2879332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nước</a:t>
            </a:r>
          </a:p>
        </p:txBody>
      </p:sp>
      <p:pic>
        <p:nvPicPr>
          <p:cNvPr id="107524" name="Picture 4" descr="56b3e_images1560842-thophi2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2399"/>
            <a:ext cx="4424369" cy="27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13882" y="2892981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Mỏ quặng</a:t>
            </a:r>
          </a:p>
        </p:txBody>
      </p:sp>
      <p:pic>
        <p:nvPicPr>
          <p:cNvPr id="107526" name="Picture 6" descr="Tuyhoa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6600"/>
            <a:ext cx="4424369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018289" y="6287737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Arial" charset="0"/>
              </a:rPr>
              <a:t>Tài nguyên đất</a:t>
            </a:r>
          </a:p>
        </p:txBody>
      </p:sp>
      <p:pic>
        <p:nvPicPr>
          <p:cNvPr id="107528" name="Picture 8" descr="y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66" y="3276600"/>
            <a:ext cx="4126714" cy="30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840829" y="6279356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Arial" charset="0"/>
              </a:rPr>
              <a:t>Động</a:t>
            </a:r>
            <a:r>
              <a:rPr lang="en-US" b="1" dirty="0">
                <a:latin typeface="Times New Roman" pitchFamily="18" charset="0"/>
                <a:cs typeface="Arial" charset="0"/>
              </a:rPr>
              <a:t> -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thực</a:t>
            </a:r>
            <a:r>
              <a:rPr lang="en-US" b="1" dirty="0"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latin typeface="Times New Roman" pitchFamily="18" charset="0"/>
                <a:cs typeface="Arial" charset="0"/>
              </a:rPr>
              <a:t>vật</a:t>
            </a:r>
            <a:endParaRPr lang="en-US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61056"/>
      </p:ext>
    </p:extLst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3" name="Picture 3" descr="11_1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0574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4" name="Picture 4" descr="5670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04800"/>
            <a:ext cx="22860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5" name="Picture 5" descr="ANIMA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AFRICA~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04800"/>
            <a:ext cx="1981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7" name="Picture 7" descr="ours21">
            <a:hlinkClick r:id="" action="ppaction://noaction">
              <a:snd r:embed="rId7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4800" y="2971800"/>
            <a:ext cx="233363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ANIMA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UL000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362200"/>
            <a:ext cx="19812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1" name="Picture 11" descr="S09518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00007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3" name="Picture 13" descr="BR1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981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ADR20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838200" y="2057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2286000" y="4038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Báo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810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Gấu trúc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22860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Tê giác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267200" y="198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Ngựa vằn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6705600" y="1981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Chuột túi, mèo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7543800" y="41148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Khỉ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914400" y="4800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Cá voi</a:t>
            </a:r>
          </a:p>
        </p:txBody>
      </p:sp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590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Chó sói</a:t>
            </a:r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6705600" y="6248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Thỏ</a:t>
            </a: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4419600" y="39766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Hà mã</a:t>
            </a:r>
          </a:p>
        </p:txBody>
      </p:sp>
      <p:pic>
        <p:nvPicPr>
          <p:cNvPr id="117786" name="Picture 26" descr="cute_animals46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4958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</a:rPr>
              <a:t>Nai</a:t>
            </a:r>
          </a:p>
        </p:txBody>
      </p:sp>
    </p:spTree>
    <p:extLst>
      <p:ext uri="{BB962C8B-B14F-4D97-AF65-F5344CB8AC3E}">
        <p14:creationId xmlns:p14="http://schemas.microsoft.com/office/powerpoint/2010/main" val="352553313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/>
      <p:bldP spid="117776" grpId="0"/>
      <p:bldP spid="117777" grpId="0"/>
      <p:bldP spid="117778" grpId="0"/>
      <p:bldP spid="117779" grpId="0"/>
      <p:bldP spid="117780" grpId="0"/>
      <p:bldP spid="117781" grpId="0"/>
      <p:bldP spid="117782" grpId="0"/>
      <p:bldP spid="117783" grpId="0"/>
      <p:bldP spid="117784" grpId="0"/>
      <p:bldP spid="117785" grpId="0"/>
      <p:bldP spid="1177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83258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-44823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39" y="5805264"/>
            <a:ext cx="6858000" cy="10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9600" y="2228401"/>
            <a:ext cx="7620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người sử dụng tài nguyên thiên nhiên trong sản xuất và phát triển kinh tế: khai thác dầu mỏ, than đá để phục vụ công nghiệp và sinh hoạt của con người, chạy máy phát điện, cung cấp điện sinh hoạt, nuôi sống con người..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" y="1466543"/>
            <a:ext cx="92916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8719"/>
            <a:ext cx="56515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Documents and Settings\Admin\Desktop\mo-rong-thuy-dien-hoa-binh-0153-1749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" y="342911"/>
            <a:ext cx="921384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561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Times New Roman</vt:lpstr>
      <vt:lpstr>Wingdings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95</cp:revision>
  <dcterms:created xsi:type="dcterms:W3CDTF">2017-04-13T03:05:19Z</dcterms:created>
  <dcterms:modified xsi:type="dcterms:W3CDTF">2023-04-10T22:57:49Z</dcterms:modified>
</cp:coreProperties>
</file>