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38"/>
  </p:notesMasterIdLst>
  <p:sldIdLst>
    <p:sldId id="302" r:id="rId5"/>
    <p:sldId id="286" r:id="rId6"/>
    <p:sldId id="364" r:id="rId7"/>
    <p:sldId id="258" r:id="rId8"/>
    <p:sldId id="301" r:id="rId9"/>
    <p:sldId id="365" r:id="rId10"/>
    <p:sldId id="363" r:id="rId11"/>
    <p:sldId id="256" r:id="rId12"/>
    <p:sldId id="260" r:id="rId13"/>
    <p:sldId id="287" r:id="rId14"/>
    <p:sldId id="362" r:id="rId15"/>
    <p:sldId id="288" r:id="rId16"/>
    <p:sldId id="289" r:id="rId17"/>
    <p:sldId id="290" r:id="rId18"/>
    <p:sldId id="291" r:id="rId19"/>
    <p:sldId id="292" r:id="rId20"/>
    <p:sldId id="293" r:id="rId21"/>
    <p:sldId id="297" r:id="rId22"/>
    <p:sldId id="269" r:id="rId23"/>
    <p:sldId id="295" r:id="rId24"/>
    <p:sldId id="296" r:id="rId25"/>
    <p:sldId id="298" r:id="rId26"/>
    <p:sldId id="274" r:id="rId27"/>
    <p:sldId id="275" r:id="rId28"/>
    <p:sldId id="276" r:id="rId29"/>
    <p:sldId id="277" r:id="rId30"/>
    <p:sldId id="278" r:id="rId31"/>
    <p:sldId id="279" r:id="rId32"/>
    <p:sldId id="280" r:id="rId33"/>
    <p:sldId id="281" r:id="rId34"/>
    <p:sldId id="282" r:id="rId35"/>
    <p:sldId id="299" r:id="rId36"/>
    <p:sldId id="30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8C0"/>
    <a:srgbClr val="2270CE"/>
    <a:srgbClr val="632EC2"/>
    <a:srgbClr val="1C4C2B"/>
    <a:srgbClr val="296D3E"/>
    <a:srgbClr val="09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2" d="100"/>
          <a:sy n="62" d="100"/>
        </p:scale>
        <p:origin x="1448"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B5C59-1373-43DB-A588-15CC310B7533}" type="datetimeFigureOut">
              <a:rPr lang="en-US" smtClean="0"/>
              <a:t>3/9/2023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E4A08-4D2E-452D-A896-A5EFEB4F4F68}" type="slidenum">
              <a:rPr lang="en-US" smtClean="0"/>
              <a:t>‹#›</a:t>
            </a:fld>
            <a:endParaRPr lang="en-US"/>
          </a:p>
        </p:txBody>
      </p:sp>
    </p:spTree>
    <p:extLst>
      <p:ext uri="{BB962C8B-B14F-4D97-AF65-F5344CB8AC3E}">
        <p14:creationId xmlns:p14="http://schemas.microsoft.com/office/powerpoint/2010/main" val="210697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Sau khi các nhóm trao đổi xong, đại diện nhóm trình bày, nhóm khác nhận xét, GV kết luận ghi điểm</a:t>
            </a:r>
          </a:p>
          <a:p>
            <a:pPr eaLnBrk="1" hangingPunct="1"/>
            <a:endParaRPr lang="en-US"/>
          </a:p>
          <a:p>
            <a:pPr eaLnBrk="1" hangingPunct="1"/>
            <a:endParaRPr lang="en-US"/>
          </a:p>
        </p:txBody>
      </p:sp>
      <p:sp>
        <p:nvSpPr>
          <p:cNvPr id="4" name="Slide Number Placeholder 3"/>
          <p:cNvSpPr>
            <a:spLocks noGrp="1"/>
          </p:cNvSpPr>
          <p:nvPr>
            <p:ph type="sldNum" sz="quarter" idx="5"/>
          </p:nvPr>
        </p:nvSpPr>
        <p:spPr/>
        <p:txBody>
          <a:bodyPr/>
          <a:lstStyle/>
          <a:p>
            <a:pPr>
              <a:defRPr/>
            </a:pPr>
            <a:fld id="{FCDFF8E1-2213-46DA-BD60-AA1D84E1C552}" type="slidenum">
              <a:rPr lang="en-US" smtClean="0"/>
              <a:pPr>
                <a:defRPr/>
              </a:pPr>
              <a:t>20</a:t>
            </a:fld>
            <a:endParaRPr lang="en-US"/>
          </a:p>
        </p:txBody>
      </p:sp>
    </p:spTree>
    <p:extLst>
      <p:ext uri="{BB962C8B-B14F-4D97-AF65-F5344CB8AC3E}">
        <p14:creationId xmlns:p14="http://schemas.microsoft.com/office/powerpoint/2010/main" val="158529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GV kết luận: giáo dục ý thức bảo vệ các tài sản vật dụng bằng kim loại, cẩn thận khi làm thí nghiệm b, c</a:t>
            </a:r>
          </a:p>
        </p:txBody>
      </p:sp>
      <p:sp>
        <p:nvSpPr>
          <p:cNvPr id="4" name="Slide Number Placeholder 3"/>
          <p:cNvSpPr>
            <a:spLocks noGrp="1"/>
          </p:cNvSpPr>
          <p:nvPr>
            <p:ph type="sldNum" sz="quarter" idx="5"/>
          </p:nvPr>
        </p:nvSpPr>
        <p:spPr/>
        <p:txBody>
          <a:bodyPr/>
          <a:lstStyle/>
          <a:p>
            <a:pPr>
              <a:defRPr/>
            </a:pPr>
            <a:fld id="{96A12B15-3B22-42F2-8C32-626C6E1EA515}" type="slidenum">
              <a:rPr lang="en-US" smtClean="0"/>
              <a:pPr>
                <a:defRPr/>
              </a:pPr>
              <a:t>21</a:t>
            </a:fld>
            <a:endParaRPr lang="en-US"/>
          </a:p>
        </p:txBody>
      </p:sp>
    </p:spTree>
    <p:extLst>
      <p:ext uri="{BB962C8B-B14F-4D97-AF65-F5344CB8AC3E}">
        <p14:creationId xmlns:p14="http://schemas.microsoft.com/office/powerpoint/2010/main" val="304738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AAB54DF5-2C0E-4CA6-A242-0E97F606EAF6}" type="slidenum">
              <a:rPr lang="en-US" smtClean="0"/>
              <a:pPr>
                <a:defRPr/>
              </a:pPr>
              <a:t>33</a:t>
            </a:fld>
            <a:endParaRPr lang="en-US"/>
          </a:p>
        </p:txBody>
      </p:sp>
    </p:spTree>
    <p:extLst>
      <p:ext uri="{BB962C8B-B14F-4D97-AF65-F5344CB8AC3E}">
        <p14:creationId xmlns:p14="http://schemas.microsoft.com/office/powerpoint/2010/main" val="353968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F7B2F1-6848-4771-BEFD-BE65B14A37A7}"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426513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41906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55844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9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62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860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14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819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8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11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67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70495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77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0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980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323C062-266F-49F8-AA97-9F19B58C6FD2}" type="slidenum">
              <a:rPr lang="en-US" altLang="en-US"/>
              <a:pPr/>
              <a:t>‹#›</a:t>
            </a:fld>
            <a:endParaRPr lang="en-US" altLang="en-US"/>
          </a:p>
        </p:txBody>
      </p:sp>
    </p:spTree>
    <p:extLst>
      <p:ext uri="{BB962C8B-B14F-4D97-AF65-F5344CB8AC3E}">
        <p14:creationId xmlns:p14="http://schemas.microsoft.com/office/powerpoint/2010/main" val="718808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B02CD79-AF71-43CD-8CC8-93F4DBF0730C}" type="slidenum">
              <a:rPr lang="en-US" altLang="en-US"/>
              <a:pPr/>
              <a:t>‹#›</a:t>
            </a:fld>
            <a:endParaRPr lang="en-US" altLang="en-US"/>
          </a:p>
        </p:txBody>
      </p:sp>
    </p:spTree>
    <p:extLst>
      <p:ext uri="{BB962C8B-B14F-4D97-AF65-F5344CB8AC3E}">
        <p14:creationId xmlns:p14="http://schemas.microsoft.com/office/powerpoint/2010/main" val="2039773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F6FD89-EB5D-45B5-97A3-7EB699A47503}" type="slidenum">
              <a:rPr lang="en-US" altLang="en-US"/>
              <a:pPr/>
              <a:t>‹#›</a:t>
            </a:fld>
            <a:endParaRPr lang="en-US" altLang="en-US"/>
          </a:p>
        </p:txBody>
      </p:sp>
    </p:spTree>
    <p:extLst>
      <p:ext uri="{BB962C8B-B14F-4D97-AF65-F5344CB8AC3E}">
        <p14:creationId xmlns:p14="http://schemas.microsoft.com/office/powerpoint/2010/main" val="2760158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DD112AE-DD74-46DE-BCFB-A6FF1FD778DC}" type="slidenum">
              <a:rPr lang="en-US" altLang="en-US"/>
              <a:pPr/>
              <a:t>‹#›</a:t>
            </a:fld>
            <a:endParaRPr lang="en-US" altLang="en-US"/>
          </a:p>
        </p:txBody>
      </p:sp>
    </p:spTree>
    <p:extLst>
      <p:ext uri="{BB962C8B-B14F-4D97-AF65-F5344CB8AC3E}">
        <p14:creationId xmlns:p14="http://schemas.microsoft.com/office/powerpoint/2010/main" val="266780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3316658-46E2-4809-83C4-735DC78468DA}" type="slidenum">
              <a:rPr lang="en-US" altLang="en-US"/>
              <a:pPr/>
              <a:t>‹#›</a:t>
            </a:fld>
            <a:endParaRPr lang="en-US" altLang="en-US"/>
          </a:p>
        </p:txBody>
      </p:sp>
    </p:spTree>
    <p:extLst>
      <p:ext uri="{BB962C8B-B14F-4D97-AF65-F5344CB8AC3E}">
        <p14:creationId xmlns:p14="http://schemas.microsoft.com/office/powerpoint/2010/main" val="1612907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121FC4F-D099-4021-9A82-107F0D08308B}" type="slidenum">
              <a:rPr lang="en-US" altLang="en-US"/>
              <a:pPr/>
              <a:t>‹#›</a:t>
            </a:fld>
            <a:endParaRPr lang="en-US" altLang="en-US"/>
          </a:p>
        </p:txBody>
      </p:sp>
    </p:spTree>
    <p:extLst>
      <p:ext uri="{BB962C8B-B14F-4D97-AF65-F5344CB8AC3E}">
        <p14:creationId xmlns:p14="http://schemas.microsoft.com/office/powerpoint/2010/main" val="1590122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94A55DB-E1DE-4C7F-B017-3548CFE2586B}" type="slidenum">
              <a:rPr lang="en-US" altLang="en-US"/>
              <a:pPr/>
              <a:t>‹#›</a:t>
            </a:fld>
            <a:endParaRPr lang="en-US" altLang="en-US"/>
          </a:p>
        </p:txBody>
      </p:sp>
    </p:spTree>
    <p:extLst>
      <p:ext uri="{BB962C8B-B14F-4D97-AF65-F5344CB8AC3E}">
        <p14:creationId xmlns:p14="http://schemas.microsoft.com/office/powerpoint/2010/main" val="157491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7B2F1-6848-4771-BEFD-BE65B14A37A7}"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861579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8BDE8C5-9AFC-4CC9-A417-338E1B907F3E}" type="slidenum">
              <a:rPr lang="en-US" altLang="en-US"/>
              <a:pPr/>
              <a:t>‹#›</a:t>
            </a:fld>
            <a:endParaRPr lang="en-US" altLang="en-US"/>
          </a:p>
        </p:txBody>
      </p:sp>
    </p:spTree>
    <p:extLst>
      <p:ext uri="{BB962C8B-B14F-4D97-AF65-F5344CB8AC3E}">
        <p14:creationId xmlns:p14="http://schemas.microsoft.com/office/powerpoint/2010/main" val="1810857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0619185-7250-4E41-9C73-3DFF3390AD06}" type="slidenum">
              <a:rPr lang="en-US" altLang="en-US"/>
              <a:pPr/>
              <a:t>‹#›</a:t>
            </a:fld>
            <a:endParaRPr lang="en-US" altLang="en-US"/>
          </a:p>
        </p:txBody>
      </p:sp>
    </p:spTree>
    <p:extLst>
      <p:ext uri="{BB962C8B-B14F-4D97-AF65-F5344CB8AC3E}">
        <p14:creationId xmlns:p14="http://schemas.microsoft.com/office/powerpoint/2010/main" val="420338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CB0B95F-0609-4475-B53C-EB17659190B4}" type="slidenum">
              <a:rPr lang="en-US" altLang="en-US"/>
              <a:pPr/>
              <a:t>‹#›</a:t>
            </a:fld>
            <a:endParaRPr lang="en-US" altLang="en-US"/>
          </a:p>
        </p:txBody>
      </p:sp>
    </p:spTree>
    <p:extLst>
      <p:ext uri="{BB962C8B-B14F-4D97-AF65-F5344CB8AC3E}">
        <p14:creationId xmlns:p14="http://schemas.microsoft.com/office/powerpoint/2010/main" val="2488524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C115CB8-92F5-4FB0-8187-1B58A1448F43}" type="slidenum">
              <a:rPr lang="en-US" altLang="en-US"/>
              <a:pPr/>
              <a:t>‹#›</a:t>
            </a:fld>
            <a:endParaRPr lang="en-US" altLang="en-US"/>
          </a:p>
        </p:txBody>
      </p:sp>
    </p:spTree>
    <p:extLst>
      <p:ext uri="{BB962C8B-B14F-4D97-AF65-F5344CB8AC3E}">
        <p14:creationId xmlns:p14="http://schemas.microsoft.com/office/powerpoint/2010/main" val="2923627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7131FBC-A116-4F85-AB30-9AAF09886868}" type="slidenum">
              <a:rPr lang="en-US" altLang="en-US"/>
              <a:pPr/>
              <a:t>‹#›</a:t>
            </a:fld>
            <a:endParaRPr lang="en-US" altLang="en-US"/>
          </a:p>
        </p:txBody>
      </p:sp>
    </p:spTree>
    <p:extLst>
      <p:ext uri="{BB962C8B-B14F-4D97-AF65-F5344CB8AC3E}">
        <p14:creationId xmlns:p14="http://schemas.microsoft.com/office/powerpoint/2010/main" val="2577138045"/>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9C5CDB1C-81EC-4378-BC22-F20B0E2949B7}"/>
              </a:ext>
            </a:extLst>
          </p:cNvPr>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a:extLst>
              <a:ext uri="{FF2B5EF4-FFF2-40B4-BE49-F238E27FC236}">
                <a16:creationId xmlns:a16="http://schemas.microsoft.com/office/drawing/2014/main" xmlns="" id="{06D3350D-450E-41FD-86F5-924EA6908C87}"/>
              </a:ext>
            </a:extLst>
          </p:cNvPr>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a:extLst>
              <a:ext uri="{FF2B5EF4-FFF2-40B4-BE49-F238E27FC236}">
                <a16:creationId xmlns:a16="http://schemas.microsoft.com/office/drawing/2014/main" xmlns="" id="{C462FCD0-73E7-4A39-A37A-477E95FEE6B3}"/>
              </a:ext>
            </a:extLst>
          </p:cNvPr>
          <p:cNvSpPr>
            <a:spLocks noGrp="1" noChangeArrowheads="1"/>
          </p:cNvSpPr>
          <p:nvPr>
            <p:ph type="sldNum" sz="quarter" idx="12"/>
          </p:nvPr>
        </p:nvSpPr>
        <p:spPr/>
        <p:txBody>
          <a:bodyPr/>
          <a:lstStyle>
            <a:lvl1pPr>
              <a:defRPr/>
            </a:lvl1pPr>
          </a:lstStyle>
          <a:p>
            <a:fld id="{0B1B36EA-E6BF-4BBF-B67C-5BE41C3F4734}" type="slidenum">
              <a:rPr lang="en-US" altLang="en-US"/>
              <a:pPr/>
              <a:t>‹#›</a:t>
            </a:fld>
            <a:endParaRPr lang="en-US" altLang="en-US"/>
          </a:p>
        </p:txBody>
      </p:sp>
    </p:spTree>
    <p:extLst>
      <p:ext uri="{BB962C8B-B14F-4D97-AF65-F5344CB8AC3E}">
        <p14:creationId xmlns:p14="http://schemas.microsoft.com/office/powerpoint/2010/main" val="2002060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1E1A7-BE2A-4821-8BD1-246388A165D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9BA4416-CAFA-4893-A486-5942232A5F6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F49F51B-A2F2-482D-9C06-A092524DF03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CA563D0-A6AD-47AD-BF54-151C9EB591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7BA4C79-2347-4B61-AC85-31D06AB467DA}"/>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072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7F2A3B-F856-46AF-94E2-4D9A62074768}"/>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0190A9B-2595-499B-A0D8-015AEB7AEE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768A7F1-8976-494B-AF2C-A110BC16559F}"/>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53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018C9-42EB-4190-AF3F-B1CA323CBD64}"/>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1ECB7CF-63CF-41EB-8063-D363E1D0BDAC}"/>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21A4C4E-EACE-42A6-8D5F-EE4A117A09B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55A4612-D2C0-4707-8C7A-6377D8974F4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26AA644-A205-4BDE-BEC2-0F0B129B6DA2}"/>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5858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9E7086-50CB-4FDB-8059-6EBDA117B1D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8E87264-D1FA-40C4-8D2F-1E422BD9B79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BE37009-E083-4E6D-8B1F-1D7B5BA48CA2}"/>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F07C21B-6526-4860-A19F-17AC4F5D37B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2F21CA5-3FDC-4143-87D4-D130F08B705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6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F7B2F1-6848-4771-BEFD-BE65B14A37A7}"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060614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EC685-EFF1-498C-9766-A24371084E5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9556CF2-235F-4889-9ACE-A55CCAFE151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9773D81-1446-48F4-BE86-1AB02C72D25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0CC5920-D0CD-4A65-A44B-519785950BDD}"/>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13939DF-0A36-4D0A-9FE2-389AA2C8863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382C1C1-98A9-4164-98F9-5F3CFFBD0C04}"/>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BEA244E-3674-471E-944C-2EA16748B76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6CBB536-390B-4FB0-856D-8C7184548E4E}"/>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693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58A5676-A4BE-45B3-B9B8-61CF14A544D1}"/>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D59EDE9-B984-4C49-B666-5223BBA92CE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F221E185-B971-4F2E-B2D9-C86B0DB0682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27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704910-9590-4BC3-BB88-5C62276CEB10}"/>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59C27E7A-16D0-4841-A2F9-2BC249F37F0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F72985B-4DB1-4323-9E57-FAA7D82E11F5}"/>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27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9D84-29D6-417F-81F2-20BBB5B6BCF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B40E798-AE75-466C-858F-2BE3F524895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4807AA0-5EF6-4F80-AFB0-9DC09B09FCF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A87F80-ECA2-4385-AC5B-BA85DBD61263}"/>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00B74E1-5124-4579-8F9C-6F62519474D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C9EBF02-625D-48A4-9A48-C10170B20BB1}"/>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83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365FCC-6926-4633-A72C-7319DFC70B4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F5A419E-1C5B-4A4C-9806-2540F72440A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4ED372A-0E41-4E8C-9CFF-FA8B0D17A3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9070A92-E8EB-4772-8E24-FA577A6553FC}"/>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DC8457D-0CA3-4938-B534-82A4C887A83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26B34EF-44E3-4BEF-BCBF-BD257F3CEF76}"/>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730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FB7ABC-73FC-4185-9238-2377C477B14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522FF99-8EC3-423D-B8B9-100DD7E6B3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CA971E0-E9CC-44ED-8D84-2EBC525AE3F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649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DA0DD7F-B25C-4A41-AF41-DCBE3153C90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52D5DC-F4B9-491F-B696-ED598291C77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FAE70A-32DE-4FD3-BF12-0372F98449BB}"/>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F44A2A-8EE7-41E5-91CF-1166C5C1967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3A8FD15-11B8-45D1-A628-3957418EC03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70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F7B2F1-6848-4771-BEFD-BE65B14A37A7}"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35658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F7B2F1-6848-4771-BEFD-BE65B14A37A7}"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36439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7B2F1-6848-4771-BEFD-BE65B14A37A7}"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59456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7B2F1-6848-4771-BEFD-BE65B14A37A7}"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87452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7B2F1-6848-4771-BEFD-BE65B14A37A7}"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97359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7B2F1-6848-4771-BEFD-BE65B14A37A7}" type="datetimeFigureOut">
              <a:rPr lang="en-US" smtClean="0"/>
              <a:t>3/9/2023</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B39F6-A59D-4EE4-BF7C-9AC82849DBF2}" type="slidenum">
              <a:rPr lang="en-US" smtClean="0"/>
              <a:t>‹#›</a:t>
            </a:fld>
            <a:endParaRPr lang="en-US"/>
          </a:p>
        </p:txBody>
      </p:sp>
    </p:spTree>
    <p:extLst>
      <p:ext uri="{BB962C8B-B14F-4D97-AF65-F5344CB8AC3E}">
        <p14:creationId xmlns:p14="http://schemas.microsoft.com/office/powerpoint/2010/main" val="282613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9195D-FF80-4222-BC15-3C235C06A9D7}"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111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D7D92FEF-6847-4D9D-B2C5-53777CA2AB29}" type="slidenum">
              <a:rPr lang="en-US" altLang="en-US">
                <a:latin typeface="Arial" pitchFamily="34" charset="0"/>
                <a:cs typeface="Arial" pitchFamily="34" charset="0"/>
              </a:rPr>
              <a:pPr fontAlgn="base">
                <a:spcBef>
                  <a:spcPct val="0"/>
                </a:spcBef>
                <a:spcAft>
                  <a:spcPct val="0"/>
                </a:spcAft>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065639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ABC6C3-2A12-45DD-86FC-47F1E55C387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DE2E244-42DE-4113-A621-C6B64C166A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B5AE31-8DBF-4DF5-A633-62C9050E438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solidFill>
                  <a:prstClr val="black">
                    <a:tint val="75000"/>
                  </a:prstClr>
                </a:solidFill>
              </a:rPr>
              <a:pPr/>
              <a:t>3/9/2023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38DB619-CB95-4139-8402-B1294AA199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C2F0A53-ACCF-488C-AAD4-9DEAB8181E9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7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4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e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jpe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
            <a:extLst>
              <a:ext uri="{FF2B5EF4-FFF2-40B4-BE49-F238E27FC236}">
                <a16:creationId xmlns:a16="http://schemas.microsoft.com/office/drawing/2014/main" xmlns=""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xmlns=""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xmlns=""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xmlns=""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xmlns=""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xmlns="" id="{B25E116A-5954-4D4E-A4B1-349C4D858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xmlns="" id="{31C2AA21-A018-4DCE-9F00-4AC4D8849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
                <a:ext cx="50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xmlns=""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xmlns=""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xmlns=""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xmlns=""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pic>
        <p:nvPicPr>
          <p:cNvPr id="22" name="Picture 2" descr="SJ038">
            <a:extLst>
              <a:ext uri="{FF2B5EF4-FFF2-40B4-BE49-F238E27FC236}">
                <a16:creationId xmlns:a16="http://schemas.microsoft.com/office/drawing/2014/main" xmlns="" id="{BA3BEE20-B348-4794-A186-4117DD1A131B}"/>
              </a:ext>
            </a:extLst>
          </p:cNvPr>
          <p:cNvPicPr>
            <a:picLocks noChangeAspect="1" noChangeArrowheads="1"/>
          </p:cNvPicPr>
          <p:nvPr/>
        </p:nvPicPr>
        <p:blipFill>
          <a:blip r:embed="rId4"/>
          <a:srcRect/>
          <a:stretch>
            <a:fillRect/>
          </a:stretch>
        </p:blipFill>
        <p:spPr bwMode="auto">
          <a:xfrm>
            <a:off x="301349" y="417703"/>
            <a:ext cx="8541301" cy="60382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3" name="Text Box 8">
            <a:extLst>
              <a:ext uri="{FF2B5EF4-FFF2-40B4-BE49-F238E27FC236}">
                <a16:creationId xmlns:a16="http://schemas.microsoft.com/office/drawing/2014/main" xmlns="" id="{F2D837CD-63DA-4B7F-87CA-7D65F0C69A69}"/>
              </a:ext>
            </a:extLst>
          </p:cNvPr>
          <p:cNvSpPr txBox="1">
            <a:spLocks noChangeArrowheads="1"/>
          </p:cNvSpPr>
          <p:nvPr/>
        </p:nvSpPr>
        <p:spPr bwMode="auto">
          <a:xfrm>
            <a:off x="2073037" y="1806328"/>
            <a:ext cx="50260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algn="ctr" eaLnBrk="1" hangingPunct="1">
              <a:spcBef>
                <a:spcPct val="50000"/>
              </a:spcBef>
            </a:pPr>
            <a:r>
              <a:rPr lang="en-US" altLang="en-US" sz="4800" b="1" dirty="0">
                <a:solidFill>
                  <a:srgbClr val="FF0000"/>
                </a:solidFill>
                <a:latin typeface="Times New Roman" pitchFamily="18" charset="0"/>
              </a:rPr>
              <a:t>KHOA HỌC  5</a:t>
            </a:r>
          </a:p>
        </p:txBody>
      </p:sp>
      <p:sp>
        <p:nvSpPr>
          <p:cNvPr id="24" name="Text Box 22">
            <a:extLst>
              <a:ext uri="{FF2B5EF4-FFF2-40B4-BE49-F238E27FC236}">
                <a16:creationId xmlns:a16="http://schemas.microsoft.com/office/drawing/2014/main" xmlns="" id="{E3443C56-B9F5-44F7-BEDC-958F2FDA1925}"/>
              </a:ext>
            </a:extLst>
          </p:cNvPr>
          <p:cNvSpPr txBox="1">
            <a:spLocks noChangeArrowheads="1"/>
          </p:cNvSpPr>
          <p:nvPr/>
        </p:nvSpPr>
        <p:spPr bwMode="auto">
          <a:xfrm>
            <a:off x="445146" y="3310870"/>
            <a:ext cx="7923234"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algn="ctr" eaLnBrk="1" hangingPunct="1">
              <a:spcBef>
                <a:spcPct val="50000"/>
              </a:spcBef>
            </a:pPr>
            <a:r>
              <a:rPr lang="en-US" altLang="en-US" sz="4000" b="1" dirty="0">
                <a:solidFill>
                  <a:srgbClr val="FF0000"/>
                </a:solidFill>
                <a:latin typeface="Times New Roman" pitchFamily="18" charset="0"/>
              </a:rPr>
              <a:t>ÔN TẬP: </a:t>
            </a:r>
          </a:p>
          <a:p>
            <a:pPr algn="ctr" eaLnBrk="1" hangingPunct="1">
              <a:spcBef>
                <a:spcPct val="50000"/>
              </a:spcBef>
            </a:pPr>
            <a:r>
              <a:rPr lang="en-US" altLang="en-US" sz="4000" b="1" dirty="0">
                <a:solidFill>
                  <a:srgbClr val="FF0000"/>
                </a:solidFill>
                <a:latin typeface="Times New Roman" pitchFamily="18" charset="0"/>
              </a:rPr>
              <a:t>    VẬT CHẤT VÀ NĂNG LƯỢNG</a:t>
            </a:r>
          </a:p>
          <a:p>
            <a:pPr algn="ctr" eaLnBrk="1" hangingPunct="1">
              <a:spcBef>
                <a:spcPct val="50000"/>
              </a:spcBef>
            </a:pPr>
            <a:r>
              <a:rPr lang="en-US" altLang="en-US" sz="1800" b="1" dirty="0">
                <a:solidFill>
                  <a:srgbClr val="0000FF"/>
                </a:solidFill>
                <a:latin typeface="Times New Roman" pitchFamily="18" charset="0"/>
              </a:rPr>
              <a:t> </a:t>
            </a:r>
            <a:endParaRPr lang="en-US" altLang="en-US" sz="2800" b="1" dirty="0">
              <a:solidFill>
                <a:srgbClr val="0000FF"/>
              </a:solidFill>
              <a:latin typeface="Times New Roman" pitchFamily="18" charset="0"/>
            </a:endParaRPr>
          </a:p>
        </p:txBody>
      </p:sp>
      <p:pic>
        <p:nvPicPr>
          <p:cNvPr id="31" name="Picture 14" descr="Firewrk8">
            <a:extLst>
              <a:ext uri="{FF2B5EF4-FFF2-40B4-BE49-F238E27FC236}">
                <a16:creationId xmlns:a16="http://schemas.microsoft.com/office/drawing/2014/main" xmlns="" id="{8AB1F53F-57B5-4C97-B19E-77AF5235E906}"/>
              </a:ext>
            </a:extLst>
          </p:cNvPr>
          <p:cNvPicPr>
            <a:picLocks noChangeAspect="1" noChangeArrowheads="1"/>
          </p:cNvPicPr>
          <p:nvPr/>
        </p:nvPicPr>
        <p:blipFill>
          <a:blip r:embed="rId5" cstate="print">
            <a:lum bright="6000" contrast="30000"/>
            <a:extLst>
              <a:ext uri="{28A0092B-C50C-407E-A947-70E740481C1C}">
                <a14:useLocalDpi xmlns:a14="http://schemas.microsoft.com/office/drawing/2010/main" val="0"/>
              </a:ext>
            </a:extLst>
          </a:blip>
          <a:srcRect/>
          <a:stretch>
            <a:fillRect/>
          </a:stretch>
        </p:blipFill>
        <p:spPr bwMode="auto">
          <a:xfrm>
            <a:off x="6642376" y="2077358"/>
            <a:ext cx="1905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Firewrk8">
            <a:extLst>
              <a:ext uri="{FF2B5EF4-FFF2-40B4-BE49-F238E27FC236}">
                <a16:creationId xmlns:a16="http://schemas.microsoft.com/office/drawing/2014/main" xmlns="" id="{9F0C056B-1FAB-48F1-82B3-E148FE492CB0}"/>
              </a:ext>
            </a:extLst>
          </p:cNvPr>
          <p:cNvPicPr>
            <a:picLocks noChangeAspect="1" noChangeArrowheads="1"/>
          </p:cNvPicPr>
          <p:nvPr/>
        </p:nvPicPr>
        <p:blipFill>
          <a:blip r:embed="rId5" cstate="print">
            <a:lum bright="6000" contrast="30000"/>
            <a:extLst>
              <a:ext uri="{28A0092B-C50C-407E-A947-70E740481C1C}">
                <a14:useLocalDpi xmlns:a14="http://schemas.microsoft.com/office/drawing/2010/main" val="0"/>
              </a:ext>
            </a:extLst>
          </a:blip>
          <a:srcRect/>
          <a:stretch>
            <a:fillRect/>
          </a:stretch>
        </p:blipFill>
        <p:spPr bwMode="auto">
          <a:xfrm>
            <a:off x="588348" y="1032105"/>
            <a:ext cx="1905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4603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6111" y="1117181"/>
            <a:ext cx="8867321" cy="1143000"/>
          </a:xfrm>
        </p:spPr>
        <p:txBody>
          <a:bodyPr/>
          <a:lstStyle/>
          <a:p>
            <a:pPr algn="ctr" eaLnBrk="1" hangingPunct="1"/>
            <a:r>
              <a:rPr lang="en-US" altLang="en-US" sz="4800" b="0" dirty="0" err="1">
                <a:solidFill>
                  <a:srgbClr val="CC3300"/>
                </a:solidFill>
                <a:latin typeface="Times New Roman" pitchFamily="18" charset="0"/>
                <a:cs typeface="Times New Roman" pitchFamily="18" charset="0"/>
              </a:rPr>
              <a:t>Ôn</a:t>
            </a:r>
            <a:r>
              <a:rPr lang="en-US" altLang="en-US" sz="4800" b="0" dirty="0">
                <a:solidFill>
                  <a:srgbClr val="CC3300"/>
                </a:solidFill>
                <a:latin typeface="Times New Roman" pitchFamily="18" charset="0"/>
                <a:cs typeface="Times New Roman" pitchFamily="18" charset="0"/>
              </a:rPr>
              <a:t> </a:t>
            </a:r>
            <a:r>
              <a:rPr lang="en-US" altLang="en-US" sz="4800" b="0" dirty="0" err="1">
                <a:solidFill>
                  <a:srgbClr val="CC3300"/>
                </a:solidFill>
                <a:latin typeface="Times New Roman" pitchFamily="18" charset="0"/>
                <a:cs typeface="Times New Roman" pitchFamily="18" charset="0"/>
              </a:rPr>
              <a:t>tập</a:t>
            </a:r>
            <a:r>
              <a:rPr lang="en-US" altLang="en-US" sz="4800" b="0" dirty="0">
                <a:solidFill>
                  <a:srgbClr val="CC3300"/>
                </a:solidFill>
                <a:latin typeface="Times New Roman" pitchFamily="18" charset="0"/>
                <a:cs typeface="Times New Roman" pitchFamily="18" charset="0"/>
              </a:rPr>
              <a:t>: </a:t>
            </a:r>
            <a:r>
              <a:rPr lang="en-US" altLang="en-US" sz="4800" b="0" dirty="0" err="1">
                <a:solidFill>
                  <a:srgbClr val="CC3300"/>
                </a:solidFill>
                <a:latin typeface="Times New Roman" pitchFamily="18" charset="0"/>
                <a:cs typeface="Times New Roman" pitchFamily="18" charset="0"/>
              </a:rPr>
              <a:t>Vật</a:t>
            </a:r>
            <a:r>
              <a:rPr lang="en-US" altLang="en-US" sz="4800" b="0" dirty="0">
                <a:solidFill>
                  <a:srgbClr val="CC3300"/>
                </a:solidFill>
                <a:latin typeface="Times New Roman" pitchFamily="18" charset="0"/>
                <a:cs typeface="Times New Roman" pitchFamily="18" charset="0"/>
              </a:rPr>
              <a:t> </a:t>
            </a:r>
            <a:r>
              <a:rPr lang="en-US" altLang="en-US" sz="4800" b="0" dirty="0" err="1">
                <a:solidFill>
                  <a:srgbClr val="CC3300"/>
                </a:solidFill>
                <a:latin typeface="Times New Roman" pitchFamily="18" charset="0"/>
                <a:cs typeface="Times New Roman" pitchFamily="18" charset="0"/>
              </a:rPr>
              <a:t>chất</a:t>
            </a:r>
            <a:r>
              <a:rPr lang="en-US" altLang="en-US" sz="4800" b="0" dirty="0">
                <a:solidFill>
                  <a:srgbClr val="CC3300"/>
                </a:solidFill>
                <a:latin typeface="Times New Roman" pitchFamily="18" charset="0"/>
                <a:cs typeface="Times New Roman" pitchFamily="18" charset="0"/>
              </a:rPr>
              <a:t> </a:t>
            </a:r>
            <a:r>
              <a:rPr lang="en-US" altLang="en-US" sz="4800" b="0" dirty="0" err="1">
                <a:solidFill>
                  <a:srgbClr val="CC3300"/>
                </a:solidFill>
                <a:latin typeface="Times New Roman" pitchFamily="18" charset="0"/>
                <a:cs typeface="Times New Roman" pitchFamily="18" charset="0"/>
              </a:rPr>
              <a:t>và</a:t>
            </a:r>
            <a:r>
              <a:rPr lang="en-US" altLang="en-US" sz="4800" b="0" dirty="0">
                <a:solidFill>
                  <a:srgbClr val="CC3300"/>
                </a:solidFill>
                <a:latin typeface="Times New Roman" pitchFamily="18" charset="0"/>
                <a:cs typeface="Times New Roman" pitchFamily="18" charset="0"/>
              </a:rPr>
              <a:t> </a:t>
            </a:r>
            <a:r>
              <a:rPr lang="en-US" altLang="en-US" sz="4800" b="0" dirty="0" err="1">
                <a:solidFill>
                  <a:srgbClr val="CC3300"/>
                </a:solidFill>
                <a:latin typeface="Times New Roman" pitchFamily="18" charset="0"/>
                <a:cs typeface="Times New Roman" pitchFamily="18" charset="0"/>
              </a:rPr>
              <a:t>năng</a:t>
            </a:r>
            <a:r>
              <a:rPr lang="en-US" altLang="en-US" sz="4800" b="0" dirty="0">
                <a:solidFill>
                  <a:srgbClr val="CC3300"/>
                </a:solidFill>
                <a:latin typeface="Times New Roman" pitchFamily="18" charset="0"/>
                <a:cs typeface="Times New Roman" pitchFamily="18" charset="0"/>
              </a:rPr>
              <a:t> </a:t>
            </a:r>
            <a:r>
              <a:rPr lang="en-US" altLang="en-US" sz="4800" b="0" dirty="0" err="1">
                <a:solidFill>
                  <a:srgbClr val="CC3300"/>
                </a:solidFill>
                <a:latin typeface="Times New Roman" pitchFamily="18" charset="0"/>
                <a:cs typeface="Times New Roman" pitchFamily="18" charset="0"/>
              </a:rPr>
              <a:t>lượng</a:t>
            </a:r>
            <a:endParaRPr lang="en-US" altLang="en-US" sz="4800" b="0" dirty="0">
              <a:solidFill>
                <a:srgbClr val="CC3300"/>
              </a:solidFill>
              <a:latin typeface="Times New Roman" pitchFamily="18" charset="0"/>
              <a:cs typeface="Times New Roman" pitchFamily="18" charset="0"/>
            </a:endParaRPr>
          </a:p>
        </p:txBody>
      </p:sp>
      <p:sp>
        <p:nvSpPr>
          <p:cNvPr id="28675" name="Rectangle 3"/>
          <p:cNvSpPr>
            <a:spLocks noGrp="1" noChangeArrowheads="1"/>
          </p:cNvSpPr>
          <p:nvPr>
            <p:ph type="body" idx="1"/>
          </p:nvPr>
        </p:nvSpPr>
        <p:spPr>
          <a:xfrm>
            <a:off x="490103" y="2716710"/>
            <a:ext cx="8352547" cy="2772455"/>
          </a:xfrm>
          <a:solidFill>
            <a:srgbClr val="00B050"/>
          </a:solidFill>
        </p:spPr>
        <p:style>
          <a:lnRef idx="3">
            <a:schemeClr val="lt1"/>
          </a:lnRef>
          <a:fillRef idx="1">
            <a:schemeClr val="accent3"/>
          </a:fillRef>
          <a:effectRef idx="1">
            <a:schemeClr val="accent3"/>
          </a:effectRef>
          <a:fontRef idx="minor">
            <a:schemeClr val="lt1"/>
          </a:fontRef>
        </p:style>
        <p:txBody>
          <a:bodyPr/>
          <a:lstStyle/>
          <a:p>
            <a:pPr eaLnBrk="1" hangingPunct="1">
              <a:buFont typeface="Wingdings" pitchFamily="2" charset="2"/>
              <a:buNone/>
            </a:pPr>
            <a:endParaRPr lang="en-US" altLang="en-US" sz="2800" dirty="0">
              <a:solidFill>
                <a:schemeClr val="tx2"/>
              </a:solidFill>
            </a:endParaRPr>
          </a:p>
          <a:p>
            <a:pPr eaLnBrk="1" hangingPunct="1">
              <a:buFont typeface="Wingdings" pitchFamily="2" charset="2"/>
              <a:buNone/>
            </a:pPr>
            <a:r>
              <a:rPr lang="en-US" altLang="en-US" sz="5400" dirty="0" err="1">
                <a:solidFill>
                  <a:srgbClr val="FF0000"/>
                </a:solidFill>
                <a:latin typeface="Times New Roman" pitchFamily="18" charset="0"/>
                <a:cs typeface="Times New Roman" pitchFamily="18" charset="0"/>
              </a:rPr>
              <a:t>Hoạt</a:t>
            </a:r>
            <a:r>
              <a:rPr lang="en-US" altLang="en-US" sz="5400" dirty="0">
                <a:solidFill>
                  <a:srgbClr val="FF0000"/>
                </a:solidFill>
                <a:latin typeface="Times New Roman" pitchFamily="18" charset="0"/>
                <a:cs typeface="Times New Roman" pitchFamily="18" charset="0"/>
              </a:rPr>
              <a:t> động1: </a:t>
            </a:r>
          </a:p>
          <a:p>
            <a:pPr eaLnBrk="1" hangingPunct="1">
              <a:buFont typeface="Wingdings" pitchFamily="2" charset="2"/>
              <a:buNone/>
            </a:pPr>
            <a:r>
              <a:rPr lang="en-US" altLang="en-US" sz="5400" dirty="0">
                <a:solidFill>
                  <a:srgbClr val="FF0000"/>
                </a:solidFill>
                <a:latin typeface="Times New Roman" pitchFamily="18" charset="0"/>
                <a:cs typeface="Times New Roman" pitchFamily="18" charset="0"/>
              </a:rPr>
              <a:t> </a:t>
            </a:r>
            <a:r>
              <a:rPr lang="en-US" altLang="en-US" sz="5400" dirty="0" err="1">
                <a:solidFill>
                  <a:srgbClr val="FF0000"/>
                </a:solidFill>
                <a:latin typeface="Times New Roman" pitchFamily="18" charset="0"/>
                <a:cs typeface="Times New Roman" pitchFamily="18" charset="0"/>
              </a:rPr>
              <a:t>Tính</a:t>
            </a:r>
            <a:r>
              <a:rPr lang="en-US" altLang="en-US" sz="5400" dirty="0">
                <a:solidFill>
                  <a:srgbClr val="FF0000"/>
                </a:solidFill>
                <a:latin typeface="Times New Roman" pitchFamily="18" charset="0"/>
                <a:cs typeface="Times New Roman" pitchFamily="18" charset="0"/>
              </a:rPr>
              <a:t> </a:t>
            </a:r>
            <a:r>
              <a:rPr lang="en-US" altLang="en-US" sz="5400" dirty="0" err="1">
                <a:solidFill>
                  <a:srgbClr val="FF0000"/>
                </a:solidFill>
                <a:latin typeface="Times New Roman" pitchFamily="18" charset="0"/>
                <a:cs typeface="Times New Roman" pitchFamily="18" charset="0"/>
              </a:rPr>
              <a:t>chất</a:t>
            </a:r>
            <a:r>
              <a:rPr lang="en-US" altLang="en-US" sz="5400" dirty="0">
                <a:solidFill>
                  <a:srgbClr val="FF0000"/>
                </a:solidFill>
                <a:latin typeface="Times New Roman" pitchFamily="18" charset="0"/>
                <a:cs typeface="Times New Roman" pitchFamily="18" charset="0"/>
              </a:rPr>
              <a:t> </a:t>
            </a:r>
            <a:r>
              <a:rPr lang="en-US" altLang="en-US" sz="5400" dirty="0" err="1">
                <a:solidFill>
                  <a:srgbClr val="FF0000"/>
                </a:solidFill>
                <a:latin typeface="Times New Roman" pitchFamily="18" charset="0"/>
                <a:cs typeface="Times New Roman" pitchFamily="18" charset="0"/>
              </a:rPr>
              <a:t>của</a:t>
            </a:r>
            <a:r>
              <a:rPr lang="en-US" altLang="en-US" sz="5400" dirty="0">
                <a:solidFill>
                  <a:srgbClr val="FF0000"/>
                </a:solidFill>
                <a:latin typeface="Times New Roman" pitchFamily="18" charset="0"/>
                <a:cs typeface="Times New Roman" pitchFamily="18" charset="0"/>
              </a:rPr>
              <a:t> </a:t>
            </a:r>
            <a:r>
              <a:rPr lang="en-US" altLang="en-US" sz="5400" dirty="0" err="1">
                <a:solidFill>
                  <a:srgbClr val="FF0000"/>
                </a:solidFill>
                <a:latin typeface="Times New Roman" pitchFamily="18" charset="0"/>
                <a:cs typeface="Times New Roman" pitchFamily="18" charset="0"/>
              </a:rPr>
              <a:t>một</a:t>
            </a:r>
            <a:r>
              <a:rPr lang="en-US" altLang="en-US" sz="5400" dirty="0">
                <a:solidFill>
                  <a:srgbClr val="FF0000"/>
                </a:solidFill>
                <a:latin typeface="Times New Roman" pitchFamily="18" charset="0"/>
                <a:cs typeface="Times New Roman" pitchFamily="18" charset="0"/>
              </a:rPr>
              <a:t> </a:t>
            </a:r>
            <a:r>
              <a:rPr lang="en-US" altLang="en-US" sz="5400" dirty="0" err="1">
                <a:solidFill>
                  <a:srgbClr val="FF0000"/>
                </a:solidFill>
                <a:latin typeface="Times New Roman" pitchFamily="18" charset="0"/>
                <a:cs typeface="Times New Roman" pitchFamily="18" charset="0"/>
              </a:rPr>
              <a:t>số</a:t>
            </a:r>
            <a:r>
              <a:rPr lang="en-US" altLang="en-US" sz="5400" dirty="0">
                <a:solidFill>
                  <a:srgbClr val="FF0000"/>
                </a:solidFill>
                <a:latin typeface="Times New Roman" pitchFamily="18" charset="0"/>
                <a:cs typeface="Times New Roman" pitchFamily="18" charset="0"/>
              </a:rPr>
              <a:t> </a:t>
            </a:r>
            <a:r>
              <a:rPr lang="en-US" altLang="en-US" sz="5400" dirty="0" err="1">
                <a:solidFill>
                  <a:srgbClr val="FF0000"/>
                </a:solidFill>
                <a:latin typeface="Times New Roman" pitchFamily="18" charset="0"/>
                <a:cs typeface="Times New Roman" pitchFamily="18" charset="0"/>
              </a:rPr>
              <a:t>vật</a:t>
            </a:r>
            <a:r>
              <a:rPr lang="en-US" altLang="en-US" sz="5400" dirty="0">
                <a:solidFill>
                  <a:srgbClr val="FF0000"/>
                </a:solidFill>
                <a:latin typeface="Times New Roman" pitchFamily="18" charset="0"/>
                <a:cs typeface="Times New Roman" pitchFamily="18" charset="0"/>
              </a:rPr>
              <a:t> </a:t>
            </a:r>
            <a:r>
              <a:rPr lang="en-US" altLang="en-US" sz="5400" dirty="0" err="1">
                <a:solidFill>
                  <a:srgbClr val="FF0000"/>
                </a:solidFill>
                <a:latin typeface="Times New Roman" pitchFamily="18" charset="0"/>
                <a:cs typeface="Times New Roman" pitchFamily="18" charset="0"/>
              </a:rPr>
              <a:t>liệu</a:t>
            </a:r>
            <a:r>
              <a:rPr lang="en-US" altLang="en-US" sz="5400" dirty="0">
                <a:solidFill>
                  <a:srgbClr val="FF0000"/>
                </a:solidFill>
                <a:latin typeface="Times New Roman" pitchFamily="18" charset="0"/>
                <a:cs typeface="Times New Roman" pitchFamily="18" charset="0"/>
              </a:rPr>
              <a:t> </a:t>
            </a:r>
          </a:p>
        </p:txBody>
      </p:sp>
      <p:grpSp>
        <p:nvGrpSpPr>
          <p:cNvPr id="4" name="Group 10">
            <a:extLst>
              <a:ext uri="{FF2B5EF4-FFF2-40B4-BE49-F238E27FC236}">
                <a16:creationId xmlns:a16="http://schemas.microsoft.com/office/drawing/2014/main" xmlns="" id="{FE8FFD7C-0E30-4300-BF2C-FEE085C03ED1}"/>
              </a:ext>
            </a:extLst>
          </p:cNvPr>
          <p:cNvGrpSpPr>
            <a:grpSpLocks/>
          </p:cNvGrpSpPr>
          <p:nvPr/>
        </p:nvGrpSpPr>
        <p:grpSpPr bwMode="auto">
          <a:xfrm>
            <a:off x="-152401" y="-218376"/>
            <a:ext cx="9476929" cy="7076376"/>
            <a:chOff x="48" y="0"/>
            <a:chExt cx="5664" cy="4224"/>
          </a:xfrm>
        </p:grpSpPr>
        <p:sp>
          <p:nvSpPr>
            <p:cNvPr id="5" name="Line 11">
              <a:extLst>
                <a:ext uri="{FF2B5EF4-FFF2-40B4-BE49-F238E27FC236}">
                  <a16:creationId xmlns:a16="http://schemas.microsoft.com/office/drawing/2014/main" xmlns="" id="{AE94F452-9487-4310-9289-A9C1F6B9F578}"/>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2">
              <a:extLst>
                <a:ext uri="{FF2B5EF4-FFF2-40B4-BE49-F238E27FC236}">
                  <a16:creationId xmlns:a16="http://schemas.microsoft.com/office/drawing/2014/main" xmlns="" id="{65E81E6C-AE3E-4608-98A6-B22BF8EF50E8}"/>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3">
              <a:extLst>
                <a:ext uri="{FF2B5EF4-FFF2-40B4-BE49-F238E27FC236}">
                  <a16:creationId xmlns:a16="http://schemas.microsoft.com/office/drawing/2014/main" xmlns="" id="{8615E06E-A20F-45F1-905B-6A8B19B636BD}"/>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4">
              <a:extLst>
                <a:ext uri="{FF2B5EF4-FFF2-40B4-BE49-F238E27FC236}">
                  <a16:creationId xmlns:a16="http://schemas.microsoft.com/office/drawing/2014/main" xmlns="" id="{50ADD81D-45C2-4E13-9675-C85C0653E8F5}"/>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9" name="Group 15">
              <a:extLst>
                <a:ext uri="{FF2B5EF4-FFF2-40B4-BE49-F238E27FC236}">
                  <a16:creationId xmlns:a16="http://schemas.microsoft.com/office/drawing/2014/main" xmlns="" id="{92F3F301-8C11-487E-9723-29F91768191D}"/>
                </a:ext>
              </a:extLst>
            </p:cNvPr>
            <p:cNvGrpSpPr>
              <a:grpSpLocks/>
            </p:cNvGrpSpPr>
            <p:nvPr/>
          </p:nvGrpSpPr>
          <p:grpSpPr bwMode="auto">
            <a:xfrm>
              <a:off x="48" y="0"/>
              <a:ext cx="5664" cy="4224"/>
              <a:chOff x="48" y="0"/>
              <a:chExt cx="5664" cy="4272"/>
            </a:xfrm>
          </p:grpSpPr>
          <p:pic>
            <p:nvPicPr>
              <p:cNvPr id="10" name="Picture 16" descr="BAR01">
                <a:extLst>
                  <a:ext uri="{FF2B5EF4-FFF2-40B4-BE49-F238E27FC236}">
                    <a16:creationId xmlns:a16="http://schemas.microsoft.com/office/drawing/2014/main" xmlns="" id="{835C10FE-8056-4BF4-8392-9BFB720C3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BAR01">
                <a:extLst>
                  <a:ext uri="{FF2B5EF4-FFF2-40B4-BE49-F238E27FC236}">
                    <a16:creationId xmlns:a16="http://schemas.microsoft.com/office/drawing/2014/main" xmlns="" id="{1E581798-2941-49C2-80C5-03E50957F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8">
                <a:extLst>
                  <a:ext uri="{FF2B5EF4-FFF2-40B4-BE49-F238E27FC236}">
                    <a16:creationId xmlns:a16="http://schemas.microsoft.com/office/drawing/2014/main" xmlns="" id="{6AC33EB4-CDA0-4E9A-BB7B-BDE95CFE6518}"/>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3" name="AutoShape 19">
                <a:extLst>
                  <a:ext uri="{FF2B5EF4-FFF2-40B4-BE49-F238E27FC236}">
                    <a16:creationId xmlns:a16="http://schemas.microsoft.com/office/drawing/2014/main" xmlns="" id="{773B9EFC-C677-4CA8-BA61-E90409FB0551}"/>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20">
                <a:extLst>
                  <a:ext uri="{FF2B5EF4-FFF2-40B4-BE49-F238E27FC236}">
                    <a16:creationId xmlns:a16="http://schemas.microsoft.com/office/drawing/2014/main" xmlns="" id="{1E481BA0-571A-418F-AB35-EFDCB23284B8}"/>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1">
                <a:extLst>
                  <a:ext uri="{FF2B5EF4-FFF2-40B4-BE49-F238E27FC236}">
                    <a16:creationId xmlns:a16="http://schemas.microsoft.com/office/drawing/2014/main" xmlns="" id="{BD93A29B-AD5E-4448-8FDB-17DF721E1D80}"/>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
        <p:nvSpPr>
          <p:cNvPr id="16" name="TextBox 2">
            <a:extLst>
              <a:ext uri="{FF2B5EF4-FFF2-40B4-BE49-F238E27FC236}">
                <a16:creationId xmlns:a16="http://schemas.microsoft.com/office/drawing/2014/main" xmlns="" id="{899149F7-D0BC-4447-9464-A3A620E94508}"/>
              </a:ext>
            </a:extLst>
          </p:cNvPr>
          <p:cNvSpPr txBox="1">
            <a:spLocks noChangeArrowheads="1"/>
          </p:cNvSpPr>
          <p:nvPr/>
        </p:nvSpPr>
        <p:spPr bwMode="auto">
          <a:xfrm>
            <a:off x="2609034" y="228381"/>
            <a:ext cx="40847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4000" b="1" u="sng" dirty="0">
                <a:solidFill>
                  <a:srgbClr val="FF0000"/>
                </a:solidFill>
                <a:latin typeface="Times New Roman" pitchFamily="18" charset="0"/>
                <a:cs typeface="Arial" pitchFamily="34" charset="0"/>
              </a:rPr>
              <a:t>KHOA </a:t>
            </a:r>
            <a:r>
              <a:rPr lang="en-US" altLang="en-US" sz="4000" b="1" u="sng" dirty="0" err="1">
                <a:solidFill>
                  <a:srgbClr val="FF0000"/>
                </a:solidFill>
                <a:latin typeface="Times New Roman" pitchFamily="18" charset="0"/>
                <a:cs typeface="Arial" pitchFamily="34" charset="0"/>
              </a:rPr>
              <a:t>HỌC</a:t>
            </a:r>
            <a:r>
              <a:rPr lang="en-US" altLang="en-US" sz="4000" b="1" u="sng" dirty="0" err="1">
                <a:solidFill>
                  <a:srgbClr val="FFFFFF"/>
                </a:solidFill>
                <a:latin typeface="Times New Roman" pitchFamily="18" charset="0"/>
                <a:cs typeface="Arial" pitchFamily="34" charset="0"/>
              </a:rPr>
              <a:t>o</a:t>
            </a:r>
            <a:endParaRPr lang="en-US" altLang="en-US" sz="4000" b="1" u="sng" dirty="0">
              <a:solidFill>
                <a:srgbClr val="FFFFFF"/>
              </a:solidFill>
              <a:latin typeface="Calibri Light" pitchFamily="34" charset="0"/>
              <a:cs typeface="Arial" pitchFamily="34" charset="0"/>
            </a:endParaRPr>
          </a:p>
        </p:txBody>
      </p:sp>
    </p:spTree>
    <p:extLst>
      <p:ext uri="{BB962C8B-B14F-4D97-AF65-F5344CB8AC3E}">
        <p14:creationId xmlns:p14="http://schemas.microsoft.com/office/powerpoint/2010/main" val="2294891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SOA\Khung nen bieu tuong\Khung nen bieu tuong\[Muare.asia]-FramesChildrenVol34\muare.asia - babyvol34 - 4.png">
            <a:extLst>
              <a:ext uri="{FF2B5EF4-FFF2-40B4-BE49-F238E27FC236}">
                <a16:creationId xmlns:a16="http://schemas.microsoft.com/office/drawing/2014/main" xmlns="" id="{020F69AE-F16C-40EE-ACAD-C052673F8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otched Right Arrow 3">
            <a:extLst>
              <a:ext uri="{FF2B5EF4-FFF2-40B4-BE49-F238E27FC236}">
                <a16:creationId xmlns:a16="http://schemas.microsoft.com/office/drawing/2014/main" xmlns="" id="{4C0E65B7-2616-4D90-BA3B-515FF272026C}"/>
              </a:ext>
            </a:extLst>
          </p:cNvPr>
          <p:cNvSpPr/>
          <p:nvPr/>
        </p:nvSpPr>
        <p:spPr>
          <a:xfrm rot="20177815">
            <a:off x="1044575" y="2619375"/>
            <a:ext cx="2517775" cy="1557338"/>
          </a:xfrm>
          <a:prstGeom prst="notch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rgbClr val="FF0000"/>
                </a:solidFill>
                <a:latin typeface="Times New Roman" pitchFamily="18" charset="0"/>
                <a:cs typeface="Times New Roman" pitchFamily="18" charset="0"/>
              </a:rPr>
              <a:t>Trò</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a:t>
            </a:r>
            <a:r>
              <a:rPr lang="vi-VN" sz="3200" dirty="0">
                <a:solidFill>
                  <a:srgbClr val="FF0000"/>
                </a:solidFill>
                <a:latin typeface="Times New Roman" pitchFamily="18" charset="0"/>
                <a:cs typeface="Times New Roman" pitchFamily="18" charset="0"/>
              </a:rPr>
              <a:t>ơi</a:t>
            </a:r>
            <a:endParaRPr lang="en-US" sz="3200" dirty="0">
              <a:solidFill>
                <a:srgbClr val="FF0000"/>
              </a:solidFill>
              <a:latin typeface="Times New Roman" pitchFamily="18" charset="0"/>
              <a:cs typeface="Times New Roman" pitchFamily="18" charset="0"/>
            </a:endParaRPr>
          </a:p>
        </p:txBody>
      </p:sp>
      <p:sp>
        <p:nvSpPr>
          <p:cNvPr id="29700" name="WordArt 7">
            <a:extLst>
              <a:ext uri="{FF2B5EF4-FFF2-40B4-BE49-F238E27FC236}">
                <a16:creationId xmlns:a16="http://schemas.microsoft.com/office/drawing/2014/main" xmlns="" id="{2F9A6AF2-5E34-413E-839D-EA54689559F0}"/>
              </a:ext>
            </a:extLst>
          </p:cNvPr>
          <p:cNvSpPr>
            <a:spLocks noChangeArrowheads="1" noChangeShapeType="1" noTextEdit="1"/>
          </p:cNvSpPr>
          <p:nvPr/>
        </p:nvSpPr>
        <p:spPr bwMode="auto">
          <a:xfrm>
            <a:off x="2895600" y="2111375"/>
            <a:ext cx="5715000" cy="2003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solidFill>
                  <a:srgbClr val="0000FF"/>
                </a:solidFill>
                <a:latin typeface="Times New Roman" panose="02020603050405020304" pitchFamily="18" charset="0"/>
                <a:cs typeface="Times New Roman" panose="02020603050405020304" pitchFamily="18" charset="0"/>
              </a:rPr>
              <a:t>AI NHANH, </a:t>
            </a:r>
          </a:p>
          <a:p>
            <a:pPr algn="ctr"/>
            <a:r>
              <a:rPr lang="en-US" sz="5400" b="1" kern="10">
                <a:solidFill>
                  <a:srgbClr val="0000FF"/>
                </a:solidFill>
                <a:latin typeface="Times New Roman" panose="02020603050405020304" pitchFamily="18" charset="0"/>
                <a:cs typeface="Times New Roman" panose="02020603050405020304" pitchFamily="18" charset="0"/>
              </a:rPr>
              <a:t>AI ĐÚNG</a:t>
            </a:r>
          </a:p>
        </p:txBody>
      </p:sp>
      <p:pic>
        <p:nvPicPr>
          <p:cNvPr id="29701" name="Picture 10" descr="cartoon1%20(1)">
            <a:hlinkClick r:id="" action="ppaction://noaction"/>
            <a:extLst>
              <a:ext uri="{FF2B5EF4-FFF2-40B4-BE49-F238E27FC236}">
                <a16:creationId xmlns:a16="http://schemas.microsoft.com/office/drawing/2014/main" xmlns="" id="{99D3F77E-2FA4-428B-ADDE-5FFE4D178A5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23666">
            <a:off x="3686175" y="4124325"/>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4" descr="CHEERLDR">
            <a:extLst>
              <a:ext uri="{FF2B5EF4-FFF2-40B4-BE49-F238E27FC236}">
                <a16:creationId xmlns:a16="http://schemas.microsoft.com/office/drawing/2014/main" xmlns="" id="{8F2F5A7F-2693-49B4-8031-D5C29E9952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268788"/>
            <a:ext cx="1295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5640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512" y="0"/>
            <a:ext cx="9144000" cy="6858000"/>
          </a:xfrm>
        </p:spPr>
      </p:pic>
      <p:sp>
        <p:nvSpPr>
          <p:cNvPr id="5" name="Rounded Rectangular Callout 4"/>
          <p:cNvSpPr/>
          <p:nvPr/>
        </p:nvSpPr>
        <p:spPr>
          <a:xfrm>
            <a:off x="1195388" y="0"/>
            <a:ext cx="7446962" cy="1071563"/>
          </a:xfrm>
          <a:prstGeom prst="wedgeRoundRectCallout">
            <a:avLst>
              <a:gd name="adj1" fmla="val 38304"/>
              <a:gd name="adj2" fmla="val 175516"/>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gn="ctr">
              <a:defRPr/>
            </a:pPr>
            <a:r>
              <a:rPr lang="en-US" sz="3200" dirty="0">
                <a:latin typeface="Times New Roman" pitchFamily="18" charset="0"/>
                <a:cs typeface="Times New Roman" pitchFamily="18" charset="0"/>
              </a:rPr>
              <a:t>1.Đồng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p>
        </p:txBody>
      </p:sp>
      <p:sp>
        <p:nvSpPr>
          <p:cNvPr id="6" name="Rounded Rectangular Callout 5"/>
          <p:cNvSpPr/>
          <p:nvPr/>
        </p:nvSpPr>
        <p:spPr>
          <a:xfrm>
            <a:off x="-30164" y="2209800"/>
            <a:ext cx="5466259" cy="4611688"/>
          </a:xfrm>
          <a:prstGeom prst="wedgeRoundRectCallout">
            <a:avLst>
              <a:gd name="adj1" fmla="val 57967"/>
              <a:gd name="adj2" fmla="val 545"/>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defRPr/>
            </a:pPr>
            <a:endParaRPr lang="en-US" sz="2700" dirty="0"/>
          </a:p>
          <a:p>
            <a:pPr>
              <a:defRPr/>
            </a:pP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Cứng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vỡ</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a:t>
            </a:r>
            <a:r>
              <a:rPr lang="en-US" sz="2400" dirty="0" err="1">
                <a:latin typeface="Times New Roman" pitchFamily="18" charset="0"/>
                <a:cs typeface="Times New Roman" pitchFamily="18" charset="0"/>
              </a:rPr>
              <a:t>xít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mòn</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a:t>
            </a:r>
          </a:p>
          <a:p>
            <a:pPr>
              <a:defRPr/>
            </a:pPr>
            <a:endParaRPr lang="en-US" sz="2700" dirty="0">
              <a:latin typeface="Times New Roman" pitchFamily="18" charset="0"/>
              <a:cs typeface="Times New Roman" pitchFamily="18" charset="0"/>
            </a:endParaRPr>
          </a:p>
        </p:txBody>
      </p:sp>
      <p:sp>
        <p:nvSpPr>
          <p:cNvPr id="7" name="Oval 6"/>
          <p:cNvSpPr/>
          <p:nvPr/>
        </p:nvSpPr>
        <p:spPr>
          <a:xfrm>
            <a:off x="107504" y="3727827"/>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C</a:t>
            </a:r>
          </a:p>
        </p:txBody>
      </p:sp>
    </p:spTree>
    <p:extLst>
      <p:ext uri="{BB962C8B-B14F-4D97-AF65-F5344CB8AC3E}">
        <p14:creationId xmlns:p14="http://schemas.microsoft.com/office/powerpoint/2010/main" val="28430537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17">
                                          <p:stCondLst>
                                            <p:cond delay="0"/>
                                          </p:stCondLst>
                                        </p:cTn>
                                        <p:tgtEl>
                                          <p:spTgt spid="5"/>
                                        </p:tgtEl>
                                      </p:cBhvr>
                                    </p:animEffect>
                                    <p:anim calcmode="lin" valueType="num">
                                      <p:cBhvr>
                                        <p:cTn id="8"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11" dur="125"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13" dur="10">
                                          <p:stCondLst>
                                            <p:cond delay="244"/>
                                          </p:stCondLst>
                                        </p:cTn>
                                        <p:tgtEl>
                                          <p:spTgt spid="5"/>
                                        </p:tgtEl>
                                      </p:cBhvr>
                                      <p:to x="100000" y="60000"/>
                                    </p:animScale>
                                    <p:animScale>
                                      <p:cBhvr>
                                        <p:cTn id="14" dur="62" decel="50000">
                                          <p:stCondLst>
                                            <p:cond delay="254"/>
                                          </p:stCondLst>
                                        </p:cTn>
                                        <p:tgtEl>
                                          <p:spTgt spid="5"/>
                                        </p:tgtEl>
                                      </p:cBhvr>
                                      <p:to x="100000" y="100000"/>
                                    </p:animScale>
                                    <p:animScale>
                                      <p:cBhvr>
                                        <p:cTn id="15" dur="10">
                                          <p:stCondLst>
                                            <p:cond delay="492"/>
                                          </p:stCondLst>
                                        </p:cTn>
                                        <p:tgtEl>
                                          <p:spTgt spid="5"/>
                                        </p:tgtEl>
                                      </p:cBhvr>
                                      <p:to x="100000" y="80000"/>
                                    </p:animScale>
                                    <p:animScale>
                                      <p:cBhvr>
                                        <p:cTn id="16" dur="62" decel="50000">
                                          <p:stCondLst>
                                            <p:cond delay="502"/>
                                          </p:stCondLst>
                                        </p:cTn>
                                        <p:tgtEl>
                                          <p:spTgt spid="5"/>
                                        </p:tgtEl>
                                      </p:cBhvr>
                                      <p:to x="100000" y="100000"/>
                                    </p:animScale>
                                    <p:animScale>
                                      <p:cBhvr>
                                        <p:cTn id="17" dur="10">
                                          <p:stCondLst>
                                            <p:cond delay="616"/>
                                          </p:stCondLst>
                                        </p:cTn>
                                        <p:tgtEl>
                                          <p:spTgt spid="5"/>
                                        </p:tgtEl>
                                      </p:cBhvr>
                                      <p:to x="100000" y="90000"/>
                                    </p:animScale>
                                    <p:animScale>
                                      <p:cBhvr>
                                        <p:cTn id="18" dur="62" decel="50000">
                                          <p:stCondLst>
                                            <p:cond delay="626"/>
                                          </p:stCondLst>
                                        </p:cTn>
                                        <p:tgtEl>
                                          <p:spTgt spid="5"/>
                                        </p:tgtEl>
                                      </p:cBhvr>
                                      <p:to x="100000" y="100000"/>
                                    </p:animScale>
                                    <p:animScale>
                                      <p:cBhvr>
                                        <p:cTn id="19" dur="10">
                                          <p:stCondLst>
                                            <p:cond delay="678"/>
                                          </p:stCondLst>
                                        </p:cTn>
                                        <p:tgtEl>
                                          <p:spTgt spid="5"/>
                                        </p:tgtEl>
                                      </p:cBhvr>
                                      <p:to x="100000" y="95000"/>
                                    </p:animScale>
                                    <p:animScale>
                                      <p:cBhvr>
                                        <p:cTn id="20" dur="62" decel="50000">
                                          <p:stCondLst>
                                            <p:cond delay="688"/>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00" y="25599"/>
            <a:ext cx="9144000" cy="6858000"/>
          </a:xfrm>
        </p:spPr>
      </p:pic>
      <p:sp>
        <p:nvSpPr>
          <p:cNvPr id="5" name="Rounded Rectangular Callout 4"/>
          <p:cNvSpPr/>
          <p:nvPr/>
        </p:nvSpPr>
        <p:spPr>
          <a:xfrm>
            <a:off x="0" y="0"/>
            <a:ext cx="6650038" cy="928688"/>
          </a:xfrm>
          <a:prstGeom prst="wedgeRoundRectCallout">
            <a:avLst>
              <a:gd name="adj1" fmla="val -8792"/>
              <a:gd name="adj2" fmla="val 91796"/>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gn="ctr">
              <a:defRPr/>
            </a:pPr>
            <a:r>
              <a:rPr lang="en-US" sz="2800" dirty="0">
                <a:latin typeface="Times New Roman" pitchFamily="18" charset="0"/>
                <a:cs typeface="Times New Roman" pitchFamily="18" charset="0"/>
              </a:rPr>
              <a:t>2.Thủy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p:txBody>
      </p:sp>
      <p:sp>
        <p:nvSpPr>
          <p:cNvPr id="6" name="Rounded Rectangular Callout 5"/>
          <p:cNvSpPr/>
          <p:nvPr/>
        </p:nvSpPr>
        <p:spPr>
          <a:xfrm>
            <a:off x="1714500" y="3422650"/>
            <a:ext cx="7404100" cy="3452813"/>
          </a:xfrm>
          <a:prstGeom prst="wedgeRoundRectCallout">
            <a:avLst>
              <a:gd name="adj1" fmla="val -3857"/>
              <a:gd name="adj2" fmla="val -59667"/>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defRPr/>
            </a:pPr>
            <a:r>
              <a:rPr lang="en-US" sz="2700" dirty="0">
                <a:latin typeface="Times New Roman" pitchFamily="18" charset="0"/>
                <a:cs typeface="Times New Roman" pitchFamily="18" charset="0"/>
              </a:rPr>
              <a:t>a)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tính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đàn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hồi</a:t>
            </a:r>
            <a:r>
              <a:rPr lang="en-US" sz="2700" dirty="0">
                <a:latin typeface="Times New Roman" pitchFamily="18" charset="0"/>
                <a:cs typeface="Times New Roman" pitchFamily="18" charset="0"/>
              </a:rPr>
              <a:t>.</a:t>
            </a:r>
          </a:p>
          <a:p>
            <a:pPr>
              <a:defRPr/>
            </a:pPr>
            <a:r>
              <a:rPr lang="en-US" sz="2700" dirty="0">
                <a:latin typeface="Times New Roman" pitchFamily="18" charset="0"/>
                <a:cs typeface="Times New Roman" pitchFamily="18" charset="0"/>
              </a:rPr>
              <a:t>b)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suốt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gỉ</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nhưng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vỡ</a:t>
            </a:r>
            <a:r>
              <a:rPr lang="en-US" sz="2700" dirty="0">
                <a:latin typeface="Times New Roman" pitchFamily="18" charset="0"/>
                <a:cs typeface="Times New Roman" pitchFamily="18" charset="0"/>
              </a:rPr>
              <a:t>.</a:t>
            </a:r>
          </a:p>
          <a:p>
            <a:pPr>
              <a:defRPr/>
            </a:pPr>
            <a:r>
              <a:rPr lang="en-US" sz="2700" dirty="0">
                <a:latin typeface="Times New Roman" pitchFamily="18" charset="0"/>
                <a:cs typeface="Times New Roman" pitchFamily="18" charset="0"/>
              </a:rPr>
              <a:t>c)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nhẹ</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nhiệt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bị</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gỉ</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tuy</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nhiên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bị</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a:t>
            </a:r>
            <a:r>
              <a:rPr lang="en-US" sz="2700" dirty="0">
                <a:latin typeface="Times New Roman" pitchFamily="18" charset="0"/>
                <a:cs typeface="Times New Roman" pitchFamily="18" charset="0"/>
              </a:rPr>
              <a:t> a-</a:t>
            </a:r>
            <a:r>
              <a:rPr lang="en-US" sz="2700" dirty="0" err="1">
                <a:latin typeface="Times New Roman" pitchFamily="18" charset="0"/>
                <a:cs typeface="Times New Roman" pitchFamily="18" charset="0"/>
              </a:rPr>
              <a:t>xít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ăn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mòn</a:t>
            </a:r>
            <a:r>
              <a:rPr lang="en-US" sz="2700" dirty="0">
                <a:latin typeface="Times New Roman" pitchFamily="18" charset="0"/>
                <a:cs typeface="Times New Roman" pitchFamily="18" charset="0"/>
              </a:rPr>
              <a:t>.</a:t>
            </a:r>
          </a:p>
          <a:p>
            <a:pPr>
              <a:defRPr/>
            </a:pPr>
            <a:r>
              <a:rPr lang="en-US" sz="2700" dirty="0">
                <a:latin typeface="Times New Roman" pitchFamily="18" charset="0"/>
                <a:cs typeface="Times New Roman" pitchFamily="18" charset="0"/>
              </a:rPr>
              <a:t>d)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đỏ</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nâu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nhiệt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a:t>
            </a:r>
          </a:p>
        </p:txBody>
      </p:sp>
      <p:sp>
        <p:nvSpPr>
          <p:cNvPr id="7" name="Oval 6"/>
          <p:cNvSpPr/>
          <p:nvPr/>
        </p:nvSpPr>
        <p:spPr>
          <a:xfrm>
            <a:off x="1907704" y="3933462"/>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B</a:t>
            </a:r>
          </a:p>
        </p:txBody>
      </p:sp>
    </p:spTree>
    <p:extLst>
      <p:ext uri="{BB962C8B-B14F-4D97-AF65-F5344CB8AC3E}">
        <p14:creationId xmlns:p14="http://schemas.microsoft.com/office/powerpoint/2010/main" val="12726161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3"/>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938" y="0"/>
            <a:ext cx="9144001" cy="6858000"/>
          </a:xfrm>
        </p:spPr>
      </p:pic>
      <p:sp>
        <p:nvSpPr>
          <p:cNvPr id="5" name="Rounded Rectangular Callout 4"/>
          <p:cNvSpPr/>
          <p:nvPr/>
        </p:nvSpPr>
        <p:spPr>
          <a:xfrm>
            <a:off x="3995936" y="-6350"/>
            <a:ext cx="5140127" cy="1649413"/>
          </a:xfrm>
          <a:prstGeom prst="wedgeRoundRectCallout">
            <a:avLst>
              <a:gd name="adj1" fmla="val -55778"/>
              <a:gd name="adj2" fmla="val -4305"/>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gn="ctr">
              <a:defRPr/>
            </a:pPr>
            <a:r>
              <a:rPr lang="en-US" sz="2800" dirty="0">
                <a:latin typeface="Times New Roman" pitchFamily="18" charset="0"/>
                <a:cs typeface="Times New Roman" pitchFamily="18" charset="0"/>
              </a:rPr>
              <a:t>3.Nhôm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p:txBody>
      </p:sp>
      <p:sp>
        <p:nvSpPr>
          <p:cNvPr id="6" name="Rounded Rectangular Callout 5"/>
          <p:cNvSpPr/>
          <p:nvPr/>
        </p:nvSpPr>
        <p:spPr>
          <a:xfrm>
            <a:off x="0" y="2708920"/>
            <a:ext cx="7380312" cy="4149080"/>
          </a:xfrm>
          <a:prstGeom prst="wedgeRoundRectCallout">
            <a:avLst>
              <a:gd name="adj1" fmla="val 41968"/>
              <a:gd name="adj2" fmla="val -58725"/>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defRPr/>
            </a:pPr>
            <a:r>
              <a:rPr lang="en-US" sz="2700" dirty="0">
                <a:latin typeface="Times New Roman" pitchFamily="18" charset="0"/>
                <a:cs typeface="Times New Roman" pitchFamily="18" charset="0"/>
              </a:rPr>
              <a:t>a)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tính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đàn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hồi</a:t>
            </a:r>
            <a:r>
              <a:rPr lang="en-US" sz="2700" dirty="0">
                <a:latin typeface="Times New Roman" pitchFamily="18" charset="0"/>
                <a:cs typeface="Times New Roman" pitchFamily="18" charset="0"/>
              </a:rPr>
              <a:t>.</a:t>
            </a:r>
          </a:p>
          <a:p>
            <a:pPr>
              <a:defRPr/>
            </a:pPr>
            <a:r>
              <a:rPr lang="en-US" sz="2700" dirty="0">
                <a:latin typeface="Times New Roman" pitchFamily="18" charset="0"/>
                <a:cs typeface="Times New Roman" pitchFamily="18" charset="0"/>
              </a:rPr>
              <a:t>b)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suốt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gỉ</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nhưng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vỡ</a:t>
            </a:r>
            <a:r>
              <a:rPr lang="en-US" sz="2700" dirty="0">
                <a:latin typeface="Times New Roman" pitchFamily="18" charset="0"/>
                <a:cs typeface="Times New Roman" pitchFamily="18" charset="0"/>
              </a:rPr>
              <a:t>.</a:t>
            </a:r>
          </a:p>
          <a:p>
            <a:pPr>
              <a:defRPr/>
            </a:pPr>
            <a:r>
              <a:rPr lang="en-US" sz="2700" dirty="0">
                <a:latin typeface="Times New Roman" pitchFamily="18" charset="0"/>
                <a:cs typeface="Times New Roman" pitchFamily="18" charset="0"/>
              </a:rPr>
              <a:t>c)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nhẹ</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a:t>
            </a:r>
          </a:p>
          <a:p>
            <a:pPr>
              <a:defRPr/>
            </a:pPr>
            <a:r>
              <a:rPr lang="en-US" sz="2700" dirty="0">
                <a:latin typeface="Times New Roman" pitchFamily="18" charset="0"/>
                <a:cs typeface="Times New Roman" pitchFamily="18" charset="0"/>
              </a:rPr>
              <a:t>d)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đỏ</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nâu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nhiệt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a:t>
            </a:r>
          </a:p>
        </p:txBody>
      </p:sp>
      <p:sp>
        <p:nvSpPr>
          <p:cNvPr id="4" name="Oval 3"/>
          <p:cNvSpPr/>
          <p:nvPr/>
        </p:nvSpPr>
        <p:spPr>
          <a:xfrm>
            <a:off x="107504" y="4417211"/>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C</a:t>
            </a:r>
          </a:p>
        </p:txBody>
      </p:sp>
    </p:spTree>
    <p:extLst>
      <p:ext uri="{BB962C8B-B14F-4D97-AF65-F5344CB8AC3E}">
        <p14:creationId xmlns:p14="http://schemas.microsoft.com/office/powerpoint/2010/main" val="969375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362">
                                          <p:stCondLst>
                                            <p:cond delay="0"/>
                                          </p:stCondLst>
                                        </p:cTn>
                                        <p:tgtEl>
                                          <p:spTgt spid="6"/>
                                        </p:tgtEl>
                                      </p:cBhvr>
                                    </p:animEffect>
                                    <p:anim calcmode="lin" valueType="num">
                                      <p:cBhvr>
                                        <p:cTn id="24"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29" dur="16">
                                          <p:stCondLst>
                                            <p:cond delay="406"/>
                                          </p:stCondLst>
                                        </p:cTn>
                                        <p:tgtEl>
                                          <p:spTgt spid="6"/>
                                        </p:tgtEl>
                                      </p:cBhvr>
                                      <p:to x="100000" y="60000"/>
                                    </p:animScale>
                                    <p:animScale>
                                      <p:cBhvr>
                                        <p:cTn id="30" dur="104" decel="50000">
                                          <p:stCondLst>
                                            <p:cond delay="423"/>
                                          </p:stCondLst>
                                        </p:cTn>
                                        <p:tgtEl>
                                          <p:spTgt spid="6"/>
                                        </p:tgtEl>
                                      </p:cBhvr>
                                      <p:to x="100000" y="100000"/>
                                    </p:animScale>
                                    <p:animScale>
                                      <p:cBhvr>
                                        <p:cTn id="31" dur="16">
                                          <p:stCondLst>
                                            <p:cond delay="820"/>
                                          </p:stCondLst>
                                        </p:cTn>
                                        <p:tgtEl>
                                          <p:spTgt spid="6"/>
                                        </p:tgtEl>
                                      </p:cBhvr>
                                      <p:to x="100000" y="80000"/>
                                    </p:animScale>
                                    <p:animScale>
                                      <p:cBhvr>
                                        <p:cTn id="32" dur="104" decel="50000">
                                          <p:stCondLst>
                                            <p:cond delay="836"/>
                                          </p:stCondLst>
                                        </p:cTn>
                                        <p:tgtEl>
                                          <p:spTgt spid="6"/>
                                        </p:tgtEl>
                                      </p:cBhvr>
                                      <p:to x="100000" y="100000"/>
                                    </p:animScale>
                                    <p:animScale>
                                      <p:cBhvr>
                                        <p:cTn id="33" dur="16">
                                          <p:stCondLst>
                                            <p:cond delay="1026"/>
                                          </p:stCondLst>
                                        </p:cTn>
                                        <p:tgtEl>
                                          <p:spTgt spid="6"/>
                                        </p:tgtEl>
                                      </p:cBhvr>
                                      <p:to x="100000" y="90000"/>
                                    </p:animScale>
                                    <p:animScale>
                                      <p:cBhvr>
                                        <p:cTn id="34" dur="104" decel="50000">
                                          <p:stCondLst>
                                            <p:cond delay="1042"/>
                                          </p:stCondLst>
                                        </p:cTn>
                                        <p:tgtEl>
                                          <p:spTgt spid="6"/>
                                        </p:tgtEl>
                                      </p:cBhvr>
                                      <p:to x="100000" y="100000"/>
                                    </p:animScale>
                                    <p:animScale>
                                      <p:cBhvr>
                                        <p:cTn id="35" dur="16">
                                          <p:stCondLst>
                                            <p:cond delay="1130"/>
                                          </p:stCondLst>
                                        </p:cTn>
                                        <p:tgtEl>
                                          <p:spTgt spid="6"/>
                                        </p:tgtEl>
                                      </p:cBhvr>
                                      <p:to x="100000" y="95000"/>
                                    </p:animScale>
                                    <p:animScale>
                                      <p:cBhvr>
                                        <p:cTn id="36" dur="104" decel="50000">
                                          <p:stCondLst>
                                            <p:cond delay="1146"/>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6213" y="0"/>
            <a:ext cx="9350376" cy="7000875"/>
          </a:xfrm>
        </p:spPr>
      </p:pic>
      <p:sp>
        <p:nvSpPr>
          <p:cNvPr id="5" name="Rounded Rectangular Callout 4"/>
          <p:cNvSpPr/>
          <p:nvPr/>
        </p:nvSpPr>
        <p:spPr>
          <a:xfrm>
            <a:off x="-34925" y="1"/>
            <a:ext cx="4606925" cy="1556792"/>
          </a:xfrm>
          <a:prstGeom prst="wedgeRoundRectCallout">
            <a:avLst>
              <a:gd name="adj1" fmla="val 69600"/>
              <a:gd name="adj2" fmla="val 5447"/>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gn="ctr">
              <a:defRPr/>
            </a:pPr>
            <a:r>
              <a:rPr lang="en-US" sz="3700" dirty="0"/>
              <a:t>4.Thép </a:t>
            </a:r>
            <a:r>
              <a:rPr lang="en-US" sz="3700" dirty="0" err="1"/>
              <a:t>được</a:t>
            </a:r>
            <a:r>
              <a:rPr lang="en-US" sz="3700" dirty="0"/>
              <a:t> </a:t>
            </a:r>
            <a:r>
              <a:rPr lang="en-US" sz="3700" dirty="0" err="1"/>
              <a:t>sử</a:t>
            </a:r>
            <a:r>
              <a:rPr lang="en-US" sz="3700" dirty="0"/>
              <a:t> </a:t>
            </a:r>
            <a:r>
              <a:rPr lang="en-US" sz="3700" dirty="0" err="1"/>
              <a:t>dụng</a:t>
            </a:r>
            <a:r>
              <a:rPr lang="en-US" sz="3700" dirty="0"/>
              <a:t> </a:t>
            </a:r>
            <a:r>
              <a:rPr lang="en-US" sz="3700" dirty="0" err="1"/>
              <a:t>để</a:t>
            </a:r>
            <a:r>
              <a:rPr lang="en-US" sz="3700" dirty="0"/>
              <a:t> </a:t>
            </a:r>
            <a:r>
              <a:rPr lang="en-US" sz="3700" dirty="0" err="1"/>
              <a:t>làm</a:t>
            </a:r>
            <a:r>
              <a:rPr lang="en-US" sz="3700" dirty="0"/>
              <a:t> </a:t>
            </a:r>
            <a:r>
              <a:rPr lang="en-US" sz="3700" dirty="0" err="1"/>
              <a:t>gì</a:t>
            </a:r>
            <a:r>
              <a:rPr lang="en-US" sz="3700" dirty="0"/>
              <a:t> ?</a:t>
            </a:r>
          </a:p>
        </p:txBody>
      </p:sp>
      <p:sp>
        <p:nvSpPr>
          <p:cNvPr id="6" name="Rounded Rectangular Callout 5"/>
          <p:cNvSpPr/>
          <p:nvPr/>
        </p:nvSpPr>
        <p:spPr>
          <a:xfrm>
            <a:off x="2915816" y="3645024"/>
            <a:ext cx="6085309" cy="3212976"/>
          </a:xfrm>
          <a:prstGeom prst="wedgeRoundRectCallout">
            <a:avLst>
              <a:gd name="adj1" fmla="val -60588"/>
              <a:gd name="adj2" fmla="val 2985"/>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defRPr/>
            </a:pPr>
            <a:r>
              <a:rPr lang="en-US" sz="3200" dirty="0"/>
              <a:t>a) </a:t>
            </a:r>
            <a:r>
              <a:rPr lang="en-US" sz="3200" dirty="0" err="1"/>
              <a:t>Làm</a:t>
            </a:r>
            <a:r>
              <a:rPr lang="en-US" sz="3200" dirty="0"/>
              <a:t> </a:t>
            </a:r>
            <a:r>
              <a:rPr lang="en-US" sz="3200" dirty="0" err="1"/>
              <a:t>đồ</a:t>
            </a:r>
            <a:r>
              <a:rPr lang="en-US" sz="3200" dirty="0"/>
              <a:t> </a:t>
            </a:r>
            <a:r>
              <a:rPr lang="en-US" sz="3200" dirty="0" err="1"/>
              <a:t>điện</a:t>
            </a:r>
            <a:r>
              <a:rPr lang="en-US" sz="3200" dirty="0"/>
              <a:t>, </a:t>
            </a:r>
            <a:r>
              <a:rPr lang="en-US" sz="3200" dirty="0" err="1"/>
              <a:t>dây</a:t>
            </a:r>
            <a:r>
              <a:rPr lang="en-US" sz="3200" dirty="0"/>
              <a:t> </a:t>
            </a:r>
            <a:r>
              <a:rPr lang="en-US" sz="3200" dirty="0" err="1"/>
              <a:t>điện</a:t>
            </a:r>
            <a:r>
              <a:rPr lang="en-US" sz="3200" dirty="0"/>
              <a:t>.</a:t>
            </a:r>
          </a:p>
          <a:p>
            <a:pPr>
              <a:defRPr/>
            </a:pPr>
            <a:r>
              <a:rPr lang="en-US" sz="3200" dirty="0"/>
              <a:t>b) </a:t>
            </a:r>
            <a:r>
              <a:rPr lang="en-US" sz="3200" dirty="0" err="1"/>
              <a:t>Dùng</a:t>
            </a:r>
            <a:r>
              <a:rPr lang="en-US" sz="3200" dirty="0"/>
              <a:t> </a:t>
            </a:r>
            <a:r>
              <a:rPr lang="en-US" sz="3200" dirty="0" err="1"/>
              <a:t>trong</a:t>
            </a:r>
            <a:r>
              <a:rPr lang="en-US" sz="3200" dirty="0"/>
              <a:t> </a:t>
            </a:r>
            <a:r>
              <a:rPr lang="en-US" sz="3200" dirty="0" err="1"/>
              <a:t>xây</a:t>
            </a:r>
            <a:r>
              <a:rPr lang="en-US" sz="3200" dirty="0"/>
              <a:t> </a:t>
            </a:r>
            <a:r>
              <a:rPr lang="en-US" sz="3200" dirty="0" err="1"/>
              <a:t>dựng</a:t>
            </a:r>
            <a:r>
              <a:rPr lang="en-US" sz="3200" dirty="0"/>
              <a:t> </a:t>
            </a:r>
            <a:r>
              <a:rPr lang="en-US" sz="3200" dirty="0" err="1"/>
              <a:t>nhà</a:t>
            </a:r>
            <a:r>
              <a:rPr lang="en-US" sz="3200" dirty="0"/>
              <a:t> </a:t>
            </a:r>
            <a:r>
              <a:rPr lang="en-US" sz="3200" dirty="0" err="1"/>
              <a:t>cửa</a:t>
            </a:r>
            <a:r>
              <a:rPr lang="en-US" sz="3200" dirty="0"/>
              <a:t>, </a:t>
            </a:r>
            <a:r>
              <a:rPr lang="en-US" sz="3200" dirty="0" err="1"/>
              <a:t>bắc</a:t>
            </a:r>
            <a:r>
              <a:rPr lang="en-US" sz="3200" dirty="0"/>
              <a:t> </a:t>
            </a:r>
            <a:r>
              <a:rPr lang="en-US" sz="3200" dirty="0" err="1"/>
              <a:t>cầu</a:t>
            </a:r>
            <a:r>
              <a:rPr lang="en-US" sz="3200" dirty="0"/>
              <a:t> qua </a:t>
            </a:r>
            <a:r>
              <a:rPr lang="en-US" sz="3200" dirty="0" err="1"/>
              <a:t>sông</a:t>
            </a:r>
            <a:r>
              <a:rPr lang="en-US" sz="3200" dirty="0"/>
              <a:t>, </a:t>
            </a:r>
            <a:r>
              <a:rPr lang="en-US" sz="3200" dirty="0" err="1"/>
              <a:t>đường</a:t>
            </a:r>
            <a:r>
              <a:rPr lang="en-US" sz="3200" dirty="0"/>
              <a:t> ray </a:t>
            </a:r>
            <a:r>
              <a:rPr lang="en-US" sz="3200" dirty="0" err="1"/>
              <a:t>tàu</a:t>
            </a:r>
            <a:r>
              <a:rPr lang="en-US" sz="3200" dirty="0"/>
              <a:t> </a:t>
            </a:r>
            <a:r>
              <a:rPr lang="en-US" sz="3200" dirty="0" err="1"/>
              <a:t>hỏa</a:t>
            </a:r>
            <a:r>
              <a:rPr lang="en-US" sz="3200" dirty="0"/>
              <a:t>, </a:t>
            </a:r>
            <a:r>
              <a:rPr lang="en-US" sz="3200" dirty="0" err="1"/>
              <a:t>máy</a:t>
            </a:r>
            <a:r>
              <a:rPr lang="en-US" sz="3200" dirty="0"/>
              <a:t> </a:t>
            </a:r>
            <a:r>
              <a:rPr lang="en-US" sz="3200" dirty="0" err="1"/>
              <a:t>móc</a:t>
            </a:r>
            <a:r>
              <a:rPr lang="en-US" sz="3200" dirty="0"/>
              <a:t>,…</a:t>
            </a:r>
          </a:p>
        </p:txBody>
      </p:sp>
      <p:sp>
        <p:nvSpPr>
          <p:cNvPr id="7" name="Oval 6"/>
          <p:cNvSpPr/>
          <p:nvPr/>
        </p:nvSpPr>
        <p:spPr>
          <a:xfrm>
            <a:off x="3059832" y="4791923"/>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B</a:t>
            </a:r>
          </a:p>
        </p:txBody>
      </p:sp>
    </p:spTree>
    <p:extLst>
      <p:ext uri="{BB962C8B-B14F-4D97-AF65-F5344CB8AC3E}">
        <p14:creationId xmlns:p14="http://schemas.microsoft.com/office/powerpoint/2010/main" val="7817284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3"/>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par>
                                <p:cTn id="21" presetID="6" presetClass="entr" presetSubtype="16" fill="hold" nodeType="withEffect">
                                  <p:stCondLst>
                                    <p:cond delay="0"/>
                                  </p:stCondLst>
                                  <p:childTnLst>
                                    <p:set>
                                      <p:cBhvr>
                                        <p:cTn id="22" dur="1" fill="hold">
                                          <p:stCondLst>
                                            <p:cond delay="0"/>
                                          </p:stCondLst>
                                        </p:cTn>
                                        <p:tgtEl>
                                          <p:spTgt spid="9219"/>
                                        </p:tgtEl>
                                        <p:attrNameLst>
                                          <p:attrName>style.visibility</p:attrName>
                                        </p:attrNameLst>
                                      </p:cBhvr>
                                      <p:to>
                                        <p:strVal val="visible"/>
                                      </p:to>
                                    </p:set>
                                    <p:animEffect transition="in" filter="circle(in)">
                                      <p:cBhvr>
                                        <p:cTn id="23" dur="1250"/>
                                        <p:tgtEl>
                                          <p:spTgt spid="921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125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Rounded Rectangular Callout 4"/>
          <p:cNvSpPr/>
          <p:nvPr/>
        </p:nvSpPr>
        <p:spPr>
          <a:xfrm>
            <a:off x="2663280" y="-38994"/>
            <a:ext cx="6480720" cy="1022127"/>
          </a:xfrm>
          <a:prstGeom prst="wedgeRoundRectCallout">
            <a:avLst>
              <a:gd name="adj1" fmla="val 694"/>
              <a:gd name="adj2" fmla="val 89897"/>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gn="ctr">
              <a:defRPr/>
            </a:pPr>
            <a:r>
              <a:rPr lang="en-US" sz="2800" dirty="0">
                <a:latin typeface="Times New Roman" pitchFamily="18" charset="0"/>
                <a:cs typeface="Times New Roman" pitchFamily="18" charset="0"/>
              </a:rPr>
              <a:t> 5.Sự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p:txBody>
      </p:sp>
      <p:sp>
        <p:nvSpPr>
          <p:cNvPr id="6" name="Rounded Rectangular Callout 5"/>
          <p:cNvSpPr/>
          <p:nvPr/>
        </p:nvSpPr>
        <p:spPr>
          <a:xfrm>
            <a:off x="-108520" y="4221088"/>
            <a:ext cx="5400600" cy="2675906"/>
          </a:xfrm>
          <a:prstGeom prst="wedgeRoundRectCallout">
            <a:avLst>
              <a:gd name="adj1" fmla="val 69030"/>
              <a:gd name="adj2" fmla="val 2432"/>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defRPr/>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lỏng</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a:t>
            </a:r>
          </a:p>
          <a:p>
            <a:pPr>
              <a:defRPr/>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a:t>
            </a:r>
          </a:p>
        </p:txBody>
      </p:sp>
      <p:sp>
        <p:nvSpPr>
          <p:cNvPr id="7" name="Oval 6"/>
          <p:cNvSpPr/>
          <p:nvPr/>
        </p:nvSpPr>
        <p:spPr>
          <a:xfrm>
            <a:off x="-46856" y="5638726"/>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B</a:t>
            </a:r>
          </a:p>
        </p:txBody>
      </p:sp>
    </p:spTree>
    <p:extLst>
      <p:ext uri="{BB962C8B-B14F-4D97-AF65-F5344CB8AC3E}">
        <p14:creationId xmlns:p14="http://schemas.microsoft.com/office/powerpoint/2010/main" val="1360011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3"/>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Rounded Rectangular Callout 4"/>
          <p:cNvSpPr/>
          <p:nvPr/>
        </p:nvSpPr>
        <p:spPr>
          <a:xfrm>
            <a:off x="1115616" y="260648"/>
            <a:ext cx="7776864" cy="1224136"/>
          </a:xfrm>
          <a:prstGeom prst="wedgeRoundRectCallout">
            <a:avLst>
              <a:gd name="adj1" fmla="val -4015"/>
              <a:gd name="adj2" fmla="val -63183"/>
              <a:gd name="adj3" fmla="val 16667"/>
            </a:avLst>
          </a:prstGeom>
          <a:ln/>
        </p:spPr>
        <p:style>
          <a:lnRef idx="2">
            <a:schemeClr val="dk1"/>
          </a:lnRef>
          <a:fillRef idx="1">
            <a:schemeClr val="lt1"/>
          </a:fillRef>
          <a:effectRef idx="0">
            <a:schemeClr val="dk1"/>
          </a:effectRef>
          <a:fontRef idx="minor">
            <a:schemeClr val="dk1"/>
          </a:fontRef>
        </p:style>
        <p:txBody>
          <a:bodyPr lIns="121213" tIns="60606" rIns="121213" bIns="60606" anchor="ctr"/>
          <a:lstStyle/>
          <a:p>
            <a:pPr algn="ctr">
              <a:defRPr/>
            </a:pPr>
            <a:r>
              <a:rPr lang="en-US" sz="2800" dirty="0">
                <a:latin typeface="Times New Roman" pitchFamily="18" charset="0"/>
                <a:cs typeface="Times New Roman" pitchFamily="18" charset="0"/>
              </a:rPr>
              <a:t>6.Hỗn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p>
        </p:txBody>
      </p:sp>
      <p:sp>
        <p:nvSpPr>
          <p:cNvPr id="6" name="Rounded Rectangular Callout 5"/>
          <p:cNvSpPr/>
          <p:nvPr/>
        </p:nvSpPr>
        <p:spPr>
          <a:xfrm>
            <a:off x="107504" y="3630194"/>
            <a:ext cx="7704856" cy="2623890"/>
          </a:xfrm>
          <a:prstGeom prst="wedgeRoundRectCallout">
            <a:avLst>
              <a:gd name="adj1" fmla="val 1663"/>
              <a:gd name="adj2" fmla="val 64440"/>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defRPr/>
            </a:pPr>
            <a:r>
              <a:rPr lang="en-US" sz="2700" dirty="0">
                <a:latin typeface="Times New Roman" pitchFamily="18" charset="0"/>
                <a:cs typeface="Times New Roman" pitchFamily="18" charset="0"/>
              </a:rPr>
              <a:t>a)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đường</a:t>
            </a:r>
            <a:r>
              <a:rPr lang="en-US" sz="2700" dirty="0">
                <a:latin typeface="Times New Roman" pitchFamily="18" charset="0"/>
                <a:cs typeface="Times New Roman" pitchFamily="18" charset="0"/>
              </a:rPr>
              <a:t>.</a:t>
            </a:r>
          </a:p>
          <a:p>
            <a:pPr>
              <a:defRPr/>
            </a:pPr>
            <a:r>
              <a:rPr lang="en-US" sz="2700" dirty="0">
                <a:latin typeface="Times New Roman" pitchFamily="18" charset="0"/>
                <a:cs typeface="Times New Roman" pitchFamily="18" charset="0"/>
              </a:rPr>
              <a:t>b)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chanh</a:t>
            </a:r>
            <a:r>
              <a:rPr lang="en-US" sz="2700" dirty="0">
                <a:latin typeface="Times New Roman" pitchFamily="18" charset="0"/>
                <a:cs typeface="Times New Roman" pitchFamily="18" charset="0"/>
              </a:rPr>
              <a:t> ( </a:t>
            </a:r>
            <a:r>
              <a:rPr lang="en-US" sz="2700" dirty="0" err="1">
                <a:latin typeface="Times New Roman" pitchFamily="18" charset="0"/>
                <a:cs typeface="Times New Roman" pitchFamily="18" charset="0"/>
              </a:rPr>
              <a:t>đã</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lọc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hết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tép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chanh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hạt</a:t>
            </a:r>
            <a:r>
              <a:rPr lang="en-US" sz="2700" dirty="0">
                <a:latin typeface="Times New Roman" pitchFamily="18" charset="0"/>
                <a:cs typeface="Times New Roman" pitchFamily="18" charset="0"/>
              </a:rPr>
              <a:t> ) </a:t>
            </a:r>
            <a:r>
              <a:rPr lang="en-US" sz="2700" dirty="0" err="1">
                <a:latin typeface="Times New Roman" pitchFamily="18" charset="0"/>
                <a:cs typeface="Times New Roman" pitchFamily="18" charset="0"/>
              </a:rPr>
              <a:t>pha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với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đường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sôi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nguội</a:t>
            </a:r>
            <a:r>
              <a:rPr lang="en-US" sz="2700" dirty="0">
                <a:latin typeface="Times New Roman" pitchFamily="18" charset="0"/>
                <a:cs typeface="Times New Roman" pitchFamily="18" charset="0"/>
              </a:rPr>
              <a:t>.</a:t>
            </a:r>
          </a:p>
          <a:p>
            <a:pPr>
              <a:defRPr/>
            </a:pPr>
            <a:r>
              <a:rPr lang="en-US" sz="2700" dirty="0">
                <a:latin typeface="Times New Roman" pitchFamily="18" charset="0"/>
                <a:cs typeface="Times New Roman" pitchFamily="18" charset="0"/>
              </a:rPr>
              <a:t>c)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sắn</a:t>
            </a:r>
            <a:r>
              <a:rPr lang="en-US" sz="2700" dirty="0">
                <a:latin typeface="Times New Roman" pitchFamily="18" charset="0"/>
                <a:cs typeface="Times New Roman" pitchFamily="18" charset="0"/>
              </a:rPr>
              <a:t> ( </a:t>
            </a:r>
            <a:r>
              <a:rPr lang="en-US" sz="2700" dirty="0" err="1">
                <a:latin typeface="Times New Roman" pitchFamily="18" charset="0"/>
                <a:cs typeface="Times New Roman" pitchFamily="18" charset="0"/>
              </a:rPr>
              <a:t>pha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sống</a:t>
            </a:r>
            <a:r>
              <a:rPr lang="en-US" sz="2700" dirty="0">
                <a:latin typeface="Times New Roman" pitchFamily="18" charset="0"/>
                <a:cs typeface="Times New Roman" pitchFamily="18" charset="0"/>
              </a:rPr>
              <a:t> )</a:t>
            </a:r>
          </a:p>
        </p:txBody>
      </p:sp>
      <p:sp>
        <p:nvSpPr>
          <p:cNvPr id="15" name="Oval 14"/>
          <p:cNvSpPr/>
          <p:nvPr/>
        </p:nvSpPr>
        <p:spPr>
          <a:xfrm>
            <a:off x="205779" y="5416798"/>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C</a:t>
            </a:r>
          </a:p>
        </p:txBody>
      </p:sp>
    </p:spTree>
    <p:extLst>
      <p:ext uri="{BB962C8B-B14F-4D97-AF65-F5344CB8AC3E}">
        <p14:creationId xmlns:p14="http://schemas.microsoft.com/office/powerpoint/2010/main" val="19892934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2425" y="806590"/>
            <a:ext cx="8229600" cy="1143000"/>
          </a:xfrm>
        </p:spPr>
        <p:txBody>
          <a:bodyPr/>
          <a:lstStyle/>
          <a:p>
            <a:pPr algn="ctr" eaLnBrk="1" hangingPunct="1"/>
            <a:r>
              <a:rPr lang="en-US" altLang="en-US" sz="4100" b="0" dirty="0" err="1">
                <a:solidFill>
                  <a:srgbClr val="CC3300"/>
                </a:solidFill>
                <a:latin typeface="Times New Roman" pitchFamily="18" charset="0"/>
                <a:cs typeface="Times New Roman" pitchFamily="18" charset="0"/>
              </a:rPr>
              <a:t>Ôn</a:t>
            </a:r>
            <a:r>
              <a:rPr lang="en-US" altLang="en-US" sz="4100" b="0" dirty="0">
                <a:solidFill>
                  <a:srgbClr val="CC3300"/>
                </a:solidFill>
                <a:latin typeface="Times New Roman" pitchFamily="18" charset="0"/>
                <a:cs typeface="Times New Roman" pitchFamily="18" charset="0"/>
              </a:rPr>
              <a:t> </a:t>
            </a:r>
            <a:r>
              <a:rPr lang="en-US" altLang="en-US" sz="4100" b="0" dirty="0" err="1">
                <a:solidFill>
                  <a:srgbClr val="CC3300"/>
                </a:solidFill>
                <a:latin typeface="Times New Roman" pitchFamily="18" charset="0"/>
                <a:cs typeface="Times New Roman" pitchFamily="18" charset="0"/>
              </a:rPr>
              <a:t>tập</a:t>
            </a:r>
            <a:r>
              <a:rPr lang="en-US" altLang="en-US" sz="4100" b="0" dirty="0">
                <a:solidFill>
                  <a:srgbClr val="CC3300"/>
                </a:solidFill>
                <a:latin typeface="Times New Roman" pitchFamily="18" charset="0"/>
                <a:cs typeface="Times New Roman" pitchFamily="18" charset="0"/>
              </a:rPr>
              <a:t>: </a:t>
            </a:r>
            <a:r>
              <a:rPr lang="en-US" altLang="en-US" sz="4100" b="0" dirty="0" err="1">
                <a:solidFill>
                  <a:srgbClr val="CC3300"/>
                </a:solidFill>
                <a:latin typeface="Times New Roman" pitchFamily="18" charset="0"/>
                <a:cs typeface="Times New Roman" pitchFamily="18" charset="0"/>
              </a:rPr>
              <a:t>Vật</a:t>
            </a:r>
            <a:r>
              <a:rPr lang="en-US" altLang="en-US" sz="4100" b="0" dirty="0">
                <a:solidFill>
                  <a:srgbClr val="CC3300"/>
                </a:solidFill>
                <a:latin typeface="Times New Roman" pitchFamily="18" charset="0"/>
                <a:cs typeface="Times New Roman" pitchFamily="18" charset="0"/>
              </a:rPr>
              <a:t> </a:t>
            </a:r>
            <a:r>
              <a:rPr lang="en-US" altLang="en-US" sz="4100" b="0" dirty="0" err="1">
                <a:solidFill>
                  <a:srgbClr val="CC3300"/>
                </a:solidFill>
                <a:latin typeface="Times New Roman" pitchFamily="18" charset="0"/>
                <a:cs typeface="Times New Roman" pitchFamily="18" charset="0"/>
              </a:rPr>
              <a:t>chất</a:t>
            </a:r>
            <a:r>
              <a:rPr lang="en-US" altLang="en-US" sz="4100" b="0" dirty="0">
                <a:solidFill>
                  <a:srgbClr val="CC3300"/>
                </a:solidFill>
                <a:latin typeface="Times New Roman" pitchFamily="18" charset="0"/>
                <a:cs typeface="Times New Roman" pitchFamily="18" charset="0"/>
              </a:rPr>
              <a:t> </a:t>
            </a:r>
            <a:r>
              <a:rPr lang="en-US" altLang="en-US" sz="4100" b="0" dirty="0" err="1">
                <a:solidFill>
                  <a:srgbClr val="CC3300"/>
                </a:solidFill>
                <a:latin typeface="Times New Roman" pitchFamily="18" charset="0"/>
                <a:cs typeface="Times New Roman" pitchFamily="18" charset="0"/>
              </a:rPr>
              <a:t>và</a:t>
            </a:r>
            <a:r>
              <a:rPr lang="en-US" altLang="en-US" sz="4100" b="0" dirty="0">
                <a:solidFill>
                  <a:srgbClr val="CC3300"/>
                </a:solidFill>
                <a:latin typeface="Times New Roman" pitchFamily="18" charset="0"/>
                <a:cs typeface="Times New Roman" pitchFamily="18" charset="0"/>
              </a:rPr>
              <a:t> </a:t>
            </a:r>
            <a:r>
              <a:rPr lang="en-US" altLang="en-US" sz="4100" b="0" dirty="0" err="1">
                <a:solidFill>
                  <a:srgbClr val="CC3300"/>
                </a:solidFill>
                <a:latin typeface="Times New Roman" pitchFamily="18" charset="0"/>
                <a:cs typeface="Times New Roman" pitchFamily="18" charset="0"/>
              </a:rPr>
              <a:t>năng</a:t>
            </a:r>
            <a:r>
              <a:rPr lang="en-US" altLang="en-US" sz="4100" b="0" dirty="0">
                <a:solidFill>
                  <a:srgbClr val="CC3300"/>
                </a:solidFill>
                <a:latin typeface="Times New Roman" pitchFamily="18" charset="0"/>
                <a:cs typeface="Times New Roman" pitchFamily="18" charset="0"/>
              </a:rPr>
              <a:t> </a:t>
            </a:r>
            <a:r>
              <a:rPr lang="en-US" altLang="en-US" sz="4100" b="0" dirty="0" err="1">
                <a:solidFill>
                  <a:srgbClr val="CC3300"/>
                </a:solidFill>
                <a:latin typeface="Times New Roman" pitchFamily="18" charset="0"/>
                <a:cs typeface="Times New Roman" pitchFamily="18" charset="0"/>
              </a:rPr>
              <a:t>lượng</a:t>
            </a:r>
            <a:endParaRPr lang="en-US" altLang="en-US" sz="4100" b="0" dirty="0">
              <a:solidFill>
                <a:srgbClr val="CC3300"/>
              </a:solidFill>
              <a:latin typeface="Times New Roman" pitchFamily="18" charset="0"/>
              <a:cs typeface="Times New Roman" pitchFamily="18" charset="0"/>
            </a:endParaRPr>
          </a:p>
        </p:txBody>
      </p:sp>
      <p:sp>
        <p:nvSpPr>
          <p:cNvPr id="28675" name="Rectangle 3"/>
          <p:cNvSpPr>
            <a:spLocks noGrp="1" noChangeArrowheads="1"/>
          </p:cNvSpPr>
          <p:nvPr>
            <p:ph type="body" idx="1"/>
          </p:nvPr>
        </p:nvSpPr>
        <p:spPr>
          <a:xfrm>
            <a:off x="452425" y="1944864"/>
            <a:ext cx="8068974" cy="665593"/>
          </a:xfrm>
          <a:solidFill>
            <a:srgbClr val="00B050"/>
          </a:solidFill>
        </p:spPr>
        <p:style>
          <a:lnRef idx="3">
            <a:schemeClr val="lt1"/>
          </a:lnRef>
          <a:fillRef idx="1">
            <a:schemeClr val="accent3"/>
          </a:fillRef>
          <a:effectRef idx="1">
            <a:schemeClr val="accent3"/>
          </a:effectRef>
          <a:fontRef idx="minor">
            <a:schemeClr val="lt1"/>
          </a:fontRef>
        </p:style>
        <p:txBody>
          <a:bodyPr/>
          <a:lstStyle/>
          <a:p>
            <a:pPr eaLnBrk="1" hangingPunct="1">
              <a:buFont typeface="Wingdings" pitchFamily="2" charset="2"/>
              <a:buNone/>
            </a:pPr>
            <a:r>
              <a:rPr lang="en-US" altLang="en-US" sz="3600" dirty="0" err="1">
                <a:solidFill>
                  <a:srgbClr val="FF0000"/>
                </a:solidFill>
                <a:latin typeface="Times New Roman" pitchFamily="18" charset="0"/>
                <a:cs typeface="Times New Roman" pitchFamily="18" charset="0"/>
              </a:rPr>
              <a:t>Hoạt</a:t>
            </a:r>
            <a:r>
              <a:rPr lang="en-US" altLang="en-US" sz="3600" dirty="0">
                <a:solidFill>
                  <a:srgbClr val="FF0000"/>
                </a:solidFill>
                <a:latin typeface="Times New Roman" pitchFamily="18" charset="0"/>
                <a:cs typeface="Times New Roman" pitchFamily="18" charset="0"/>
              </a:rPr>
              <a:t> động1:  </a:t>
            </a:r>
            <a:r>
              <a:rPr lang="en-US" altLang="en-US" sz="3600" dirty="0" err="1">
                <a:solidFill>
                  <a:srgbClr val="FF0000"/>
                </a:solidFill>
                <a:latin typeface="Times New Roman" pitchFamily="18" charset="0"/>
                <a:cs typeface="Times New Roman" pitchFamily="18" charset="0"/>
              </a:rPr>
              <a:t>Tính</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chất</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của</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một</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số</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vật</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liệu</a:t>
            </a:r>
            <a:r>
              <a:rPr lang="en-US" altLang="en-US" sz="3600" dirty="0">
                <a:solidFill>
                  <a:srgbClr val="FF0000"/>
                </a:solidFill>
                <a:latin typeface="Times New Roman" pitchFamily="18" charset="0"/>
                <a:cs typeface="Times New Roman" pitchFamily="18" charset="0"/>
              </a:rPr>
              <a:t> </a:t>
            </a:r>
          </a:p>
        </p:txBody>
      </p:sp>
      <p:sp>
        <p:nvSpPr>
          <p:cNvPr id="2" name="Rectangle 1"/>
          <p:cNvSpPr/>
          <p:nvPr/>
        </p:nvSpPr>
        <p:spPr>
          <a:xfrm>
            <a:off x="639750" y="2841157"/>
            <a:ext cx="7488832" cy="1754326"/>
          </a:xfrm>
          <a:prstGeom prst="rect">
            <a:avLst/>
          </a:prstGeom>
        </p:spPr>
        <p:txBody>
          <a:bodyPr wrap="square">
            <a:spAutoFit/>
          </a:bodyPr>
          <a:lstStyle/>
          <a:p>
            <a:r>
              <a:rPr lang="en-US" sz="3600" dirty="0">
                <a:solidFill>
                  <a:srgbClr val="7030A0"/>
                </a:solidFill>
              </a:rPr>
              <a:t>- </a:t>
            </a:r>
            <a:r>
              <a:rPr lang="en-US" sz="3600" dirty="0" err="1">
                <a:solidFill>
                  <a:srgbClr val="7030A0"/>
                </a:solidFill>
              </a:rPr>
              <a:t>Đồng</a:t>
            </a:r>
            <a:r>
              <a:rPr lang="en-US" sz="3600" dirty="0">
                <a:solidFill>
                  <a:srgbClr val="7030A0"/>
                </a:solidFill>
              </a:rPr>
              <a:t>: có </a:t>
            </a:r>
            <a:r>
              <a:rPr lang="en-US" sz="3600" dirty="0" err="1">
                <a:solidFill>
                  <a:srgbClr val="7030A0"/>
                </a:solidFill>
              </a:rPr>
              <a:t>màu</a:t>
            </a:r>
            <a:r>
              <a:rPr lang="en-US" sz="3600" dirty="0">
                <a:solidFill>
                  <a:srgbClr val="7030A0"/>
                </a:solidFill>
              </a:rPr>
              <a:t> </a:t>
            </a:r>
            <a:r>
              <a:rPr lang="en-US" sz="3600" dirty="0" err="1">
                <a:solidFill>
                  <a:srgbClr val="7030A0"/>
                </a:solidFill>
              </a:rPr>
              <a:t>đỏ</a:t>
            </a:r>
            <a:r>
              <a:rPr lang="en-US" sz="3600" dirty="0">
                <a:solidFill>
                  <a:srgbClr val="7030A0"/>
                </a:solidFill>
              </a:rPr>
              <a:t> </a:t>
            </a:r>
            <a:r>
              <a:rPr lang="en-US" sz="3600" dirty="0" err="1">
                <a:solidFill>
                  <a:srgbClr val="7030A0"/>
                </a:solidFill>
              </a:rPr>
              <a:t>nâu</a:t>
            </a:r>
            <a:r>
              <a:rPr lang="en-US" sz="3600" dirty="0">
                <a:solidFill>
                  <a:srgbClr val="7030A0"/>
                </a:solidFill>
              </a:rPr>
              <a:t>, có </a:t>
            </a:r>
            <a:r>
              <a:rPr lang="en-US" sz="3600" dirty="0" err="1">
                <a:solidFill>
                  <a:srgbClr val="7030A0"/>
                </a:solidFill>
              </a:rPr>
              <a:t>ánh</a:t>
            </a:r>
            <a:r>
              <a:rPr lang="en-US" sz="3600" dirty="0">
                <a:solidFill>
                  <a:srgbClr val="7030A0"/>
                </a:solidFill>
              </a:rPr>
              <a:t> </a:t>
            </a:r>
            <a:r>
              <a:rPr lang="en-US" sz="3600" dirty="0" err="1">
                <a:solidFill>
                  <a:srgbClr val="7030A0"/>
                </a:solidFill>
              </a:rPr>
              <a:t>kim</a:t>
            </a:r>
            <a:r>
              <a:rPr lang="en-US" sz="3600" dirty="0">
                <a:solidFill>
                  <a:srgbClr val="7030A0"/>
                </a:solidFill>
              </a:rPr>
              <a:t>, </a:t>
            </a:r>
            <a:r>
              <a:rPr lang="en-US" sz="3600" dirty="0" err="1">
                <a:solidFill>
                  <a:srgbClr val="7030A0"/>
                </a:solidFill>
              </a:rPr>
              <a:t>dễ</a:t>
            </a:r>
            <a:r>
              <a:rPr lang="en-US" sz="3600" dirty="0">
                <a:solidFill>
                  <a:srgbClr val="7030A0"/>
                </a:solidFill>
              </a:rPr>
              <a:t> </a:t>
            </a:r>
            <a:r>
              <a:rPr lang="en-US" sz="3600" dirty="0" err="1">
                <a:solidFill>
                  <a:srgbClr val="7030A0"/>
                </a:solidFill>
              </a:rPr>
              <a:t>dát</a:t>
            </a:r>
            <a:r>
              <a:rPr lang="en-US" sz="3600" dirty="0">
                <a:solidFill>
                  <a:srgbClr val="7030A0"/>
                </a:solidFill>
              </a:rPr>
              <a:t> </a:t>
            </a:r>
            <a:r>
              <a:rPr lang="en-US" sz="3600" dirty="0" err="1">
                <a:solidFill>
                  <a:srgbClr val="7030A0"/>
                </a:solidFill>
              </a:rPr>
              <a:t>mỏng</a:t>
            </a:r>
            <a:r>
              <a:rPr lang="en-US" sz="3600" dirty="0">
                <a:solidFill>
                  <a:srgbClr val="7030A0"/>
                </a:solidFill>
              </a:rPr>
              <a:t> </a:t>
            </a:r>
            <a:r>
              <a:rPr lang="en-US" sz="3600" dirty="0" err="1">
                <a:solidFill>
                  <a:srgbClr val="7030A0"/>
                </a:solidFill>
              </a:rPr>
              <a:t>và</a:t>
            </a:r>
            <a:r>
              <a:rPr lang="en-US" sz="3600" dirty="0">
                <a:solidFill>
                  <a:srgbClr val="7030A0"/>
                </a:solidFill>
              </a:rPr>
              <a:t> </a:t>
            </a:r>
            <a:r>
              <a:rPr lang="en-US" sz="3600" dirty="0" err="1">
                <a:solidFill>
                  <a:srgbClr val="7030A0"/>
                </a:solidFill>
              </a:rPr>
              <a:t>kéo</a:t>
            </a:r>
            <a:r>
              <a:rPr lang="en-US" sz="3600" dirty="0">
                <a:solidFill>
                  <a:srgbClr val="7030A0"/>
                </a:solidFill>
              </a:rPr>
              <a:t> </a:t>
            </a:r>
            <a:r>
              <a:rPr lang="en-US" sz="3600" dirty="0" err="1">
                <a:solidFill>
                  <a:srgbClr val="7030A0"/>
                </a:solidFill>
              </a:rPr>
              <a:t>thành</a:t>
            </a:r>
            <a:r>
              <a:rPr lang="en-US" sz="3600" dirty="0">
                <a:solidFill>
                  <a:srgbClr val="7030A0"/>
                </a:solidFill>
              </a:rPr>
              <a:t> </a:t>
            </a:r>
            <a:r>
              <a:rPr lang="en-US" sz="3600" dirty="0" err="1">
                <a:solidFill>
                  <a:srgbClr val="7030A0"/>
                </a:solidFill>
              </a:rPr>
              <a:t>sợi</a:t>
            </a:r>
            <a:r>
              <a:rPr lang="en-US" sz="3600" dirty="0">
                <a:solidFill>
                  <a:srgbClr val="7030A0"/>
                </a:solidFill>
              </a:rPr>
              <a:t>, </a:t>
            </a:r>
            <a:r>
              <a:rPr lang="en-US" sz="3600" dirty="0" err="1">
                <a:solidFill>
                  <a:srgbClr val="7030A0"/>
                </a:solidFill>
              </a:rPr>
              <a:t>dẫn</a:t>
            </a:r>
            <a:r>
              <a:rPr lang="en-US" sz="3600" dirty="0">
                <a:solidFill>
                  <a:srgbClr val="7030A0"/>
                </a:solidFill>
              </a:rPr>
              <a:t> </a:t>
            </a:r>
            <a:r>
              <a:rPr lang="en-US" sz="3600" dirty="0" err="1">
                <a:solidFill>
                  <a:srgbClr val="7030A0"/>
                </a:solidFill>
              </a:rPr>
              <a:t>nhiệt</a:t>
            </a:r>
            <a:r>
              <a:rPr lang="en-US" sz="3600" dirty="0">
                <a:solidFill>
                  <a:srgbClr val="7030A0"/>
                </a:solidFill>
              </a:rPr>
              <a:t> </a:t>
            </a:r>
            <a:r>
              <a:rPr lang="en-US" sz="3600" dirty="0" err="1">
                <a:solidFill>
                  <a:srgbClr val="7030A0"/>
                </a:solidFill>
              </a:rPr>
              <a:t>và</a:t>
            </a:r>
            <a:r>
              <a:rPr lang="en-US" sz="3600" dirty="0">
                <a:solidFill>
                  <a:srgbClr val="7030A0"/>
                </a:solidFill>
              </a:rPr>
              <a:t> </a:t>
            </a:r>
            <a:r>
              <a:rPr lang="en-US" sz="3600" dirty="0" err="1">
                <a:solidFill>
                  <a:srgbClr val="7030A0"/>
                </a:solidFill>
              </a:rPr>
              <a:t>dẫn</a:t>
            </a:r>
            <a:r>
              <a:rPr lang="en-US" sz="3600" dirty="0">
                <a:solidFill>
                  <a:srgbClr val="7030A0"/>
                </a:solidFill>
              </a:rPr>
              <a:t> </a:t>
            </a:r>
            <a:r>
              <a:rPr lang="en-US" sz="3600" dirty="0" err="1">
                <a:solidFill>
                  <a:srgbClr val="7030A0"/>
                </a:solidFill>
              </a:rPr>
              <a:t>điện</a:t>
            </a:r>
            <a:r>
              <a:rPr lang="en-US" sz="3600" dirty="0">
                <a:solidFill>
                  <a:srgbClr val="7030A0"/>
                </a:solidFill>
              </a:rPr>
              <a:t> </a:t>
            </a:r>
            <a:r>
              <a:rPr lang="en-US" sz="3600" dirty="0" err="1">
                <a:solidFill>
                  <a:srgbClr val="7030A0"/>
                </a:solidFill>
              </a:rPr>
              <a:t>tốt</a:t>
            </a:r>
            <a:r>
              <a:rPr lang="en-US" sz="3600" dirty="0">
                <a:solidFill>
                  <a:srgbClr val="7030A0"/>
                </a:solidFill>
              </a:rPr>
              <a:t>.</a:t>
            </a:r>
          </a:p>
        </p:txBody>
      </p:sp>
      <p:sp>
        <p:nvSpPr>
          <p:cNvPr id="3" name="Rectangle 2"/>
          <p:cNvSpPr/>
          <p:nvPr/>
        </p:nvSpPr>
        <p:spPr>
          <a:xfrm>
            <a:off x="620531" y="4774270"/>
            <a:ext cx="8141806" cy="1754326"/>
          </a:xfrm>
          <a:prstGeom prst="rect">
            <a:avLst/>
          </a:prstGeom>
        </p:spPr>
        <p:txBody>
          <a:bodyPr wrap="square">
            <a:spAutoFit/>
          </a:bodyPr>
          <a:lstStyle/>
          <a:p>
            <a:pPr>
              <a:defRPr/>
            </a:pPr>
            <a:r>
              <a:rPr lang="en-US" sz="3600" dirty="0">
                <a:solidFill>
                  <a:srgbClr val="7030A0"/>
                </a:solidFill>
                <a:latin typeface="Times New Roman" panose="02020603050405020304" pitchFamily="18" charset="0"/>
                <a:cs typeface="Times New Roman" panose="02020603050405020304" pitchFamily="18" charset="0"/>
              </a:rPr>
              <a:t>-</a:t>
            </a:r>
            <a:r>
              <a:rPr lang="en-US" sz="3600" dirty="0" err="1">
                <a:solidFill>
                  <a:srgbClr val="7030A0"/>
                </a:solidFill>
                <a:latin typeface="Times New Roman" panose="02020603050405020304" pitchFamily="18" charset="0"/>
                <a:cs typeface="Times New Roman" panose="02020603050405020304" pitchFamily="18" charset="0"/>
              </a:rPr>
              <a:t>Nhôm</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màu</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trắng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bạc</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có</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ánh</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kim</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có</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thể</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kéo</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thành</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sợi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và</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dát</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mỏng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nhẹ</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dẫn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điện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dẫn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điện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tốt</a:t>
            </a:r>
            <a:r>
              <a:rPr lang="en-US" sz="3600" dirty="0">
                <a:solidFill>
                  <a:srgbClr val="7030A0"/>
                </a:solidFill>
                <a:latin typeface="Times New Roman" panose="02020603050405020304" pitchFamily="18" charset="0"/>
                <a:cs typeface="Times New Roman" panose="02020603050405020304" pitchFamily="18" charset="0"/>
              </a:rPr>
              <a:t>.</a:t>
            </a:r>
          </a:p>
        </p:txBody>
      </p:sp>
      <p:grpSp>
        <p:nvGrpSpPr>
          <p:cNvPr id="6" name="Group 10">
            <a:extLst>
              <a:ext uri="{FF2B5EF4-FFF2-40B4-BE49-F238E27FC236}">
                <a16:creationId xmlns:a16="http://schemas.microsoft.com/office/drawing/2014/main" xmlns="" id="{BB7CD01A-2542-4B95-B6B1-F59A8B2DBD81}"/>
              </a:ext>
            </a:extLst>
          </p:cNvPr>
          <p:cNvGrpSpPr>
            <a:grpSpLocks/>
          </p:cNvGrpSpPr>
          <p:nvPr/>
        </p:nvGrpSpPr>
        <p:grpSpPr bwMode="auto">
          <a:xfrm>
            <a:off x="-152401" y="-218376"/>
            <a:ext cx="9476929" cy="7076376"/>
            <a:chOff x="48" y="0"/>
            <a:chExt cx="5664" cy="4224"/>
          </a:xfrm>
        </p:grpSpPr>
        <p:sp>
          <p:nvSpPr>
            <p:cNvPr id="7" name="Line 11">
              <a:extLst>
                <a:ext uri="{FF2B5EF4-FFF2-40B4-BE49-F238E27FC236}">
                  <a16:creationId xmlns:a16="http://schemas.microsoft.com/office/drawing/2014/main" xmlns="" id="{304D6E31-A137-4CFC-90A1-F817A1CB3C72}"/>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2">
              <a:extLst>
                <a:ext uri="{FF2B5EF4-FFF2-40B4-BE49-F238E27FC236}">
                  <a16:creationId xmlns:a16="http://schemas.microsoft.com/office/drawing/2014/main" xmlns="" id="{C76565F4-F571-4E83-8F45-84CBF8984D42}"/>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3">
              <a:extLst>
                <a:ext uri="{FF2B5EF4-FFF2-40B4-BE49-F238E27FC236}">
                  <a16:creationId xmlns:a16="http://schemas.microsoft.com/office/drawing/2014/main" xmlns="" id="{C22D78BB-DEE8-40B1-9D4F-60ABC5071E6A}"/>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4">
              <a:extLst>
                <a:ext uri="{FF2B5EF4-FFF2-40B4-BE49-F238E27FC236}">
                  <a16:creationId xmlns:a16="http://schemas.microsoft.com/office/drawing/2014/main" xmlns="" id="{9BEB19C4-DE3E-4496-BBBF-E8D090ED5718}"/>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15">
              <a:extLst>
                <a:ext uri="{FF2B5EF4-FFF2-40B4-BE49-F238E27FC236}">
                  <a16:creationId xmlns:a16="http://schemas.microsoft.com/office/drawing/2014/main" xmlns="" id="{C63B64EC-2641-4F27-8565-19F1968E7800}"/>
                </a:ext>
              </a:extLst>
            </p:cNvPr>
            <p:cNvGrpSpPr>
              <a:grpSpLocks/>
            </p:cNvGrpSpPr>
            <p:nvPr/>
          </p:nvGrpSpPr>
          <p:grpSpPr bwMode="auto">
            <a:xfrm>
              <a:off x="48" y="0"/>
              <a:ext cx="5664" cy="4224"/>
              <a:chOff x="48" y="0"/>
              <a:chExt cx="5664" cy="4272"/>
            </a:xfrm>
          </p:grpSpPr>
          <p:pic>
            <p:nvPicPr>
              <p:cNvPr id="12" name="Picture 16" descr="BAR01">
                <a:extLst>
                  <a:ext uri="{FF2B5EF4-FFF2-40B4-BE49-F238E27FC236}">
                    <a16:creationId xmlns:a16="http://schemas.microsoft.com/office/drawing/2014/main" xmlns="" id="{5F3BD80E-1D1A-40C4-BFCD-095865D20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BAR01">
                <a:extLst>
                  <a:ext uri="{FF2B5EF4-FFF2-40B4-BE49-F238E27FC236}">
                    <a16:creationId xmlns:a16="http://schemas.microsoft.com/office/drawing/2014/main" xmlns="" id="{CA3CDCBE-54FD-4B82-921B-CF8E27321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18">
                <a:extLst>
                  <a:ext uri="{FF2B5EF4-FFF2-40B4-BE49-F238E27FC236}">
                    <a16:creationId xmlns:a16="http://schemas.microsoft.com/office/drawing/2014/main" xmlns="" id="{5B632F20-DCD7-4D61-9A1D-1DFE9EAFCB83}"/>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19">
                <a:extLst>
                  <a:ext uri="{FF2B5EF4-FFF2-40B4-BE49-F238E27FC236}">
                    <a16:creationId xmlns:a16="http://schemas.microsoft.com/office/drawing/2014/main" xmlns="" id="{AFE03CFC-BEA2-4C23-A1F2-6B3E43B073C7}"/>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0">
                <a:extLst>
                  <a:ext uri="{FF2B5EF4-FFF2-40B4-BE49-F238E27FC236}">
                    <a16:creationId xmlns:a16="http://schemas.microsoft.com/office/drawing/2014/main" xmlns="" id="{A6472A13-8D2E-4980-A1BB-0F3030CDC1EF}"/>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7" name="AutoShape 21">
                <a:extLst>
                  <a:ext uri="{FF2B5EF4-FFF2-40B4-BE49-F238E27FC236}">
                    <a16:creationId xmlns:a16="http://schemas.microsoft.com/office/drawing/2014/main" xmlns="" id="{4F3DD795-DCD0-489A-9673-D02338F1D141}"/>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
        <p:nvSpPr>
          <p:cNvPr id="18" name="TextBox 2">
            <a:extLst>
              <a:ext uri="{FF2B5EF4-FFF2-40B4-BE49-F238E27FC236}">
                <a16:creationId xmlns:a16="http://schemas.microsoft.com/office/drawing/2014/main" xmlns="" id="{B4F16E52-EE0F-4793-813B-0235506EBAFC}"/>
              </a:ext>
            </a:extLst>
          </p:cNvPr>
          <p:cNvSpPr txBox="1">
            <a:spLocks noChangeArrowheads="1"/>
          </p:cNvSpPr>
          <p:nvPr/>
        </p:nvSpPr>
        <p:spPr bwMode="auto">
          <a:xfrm>
            <a:off x="2609034" y="228381"/>
            <a:ext cx="40847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4000" b="1" u="sng" dirty="0">
                <a:solidFill>
                  <a:srgbClr val="FF0000"/>
                </a:solidFill>
                <a:latin typeface="Times New Roman" pitchFamily="18" charset="0"/>
                <a:cs typeface="Arial" pitchFamily="34" charset="0"/>
              </a:rPr>
              <a:t>KHOA </a:t>
            </a:r>
            <a:r>
              <a:rPr lang="en-US" altLang="en-US" sz="4000" b="1" u="sng" dirty="0" err="1">
                <a:solidFill>
                  <a:srgbClr val="FF0000"/>
                </a:solidFill>
                <a:latin typeface="Times New Roman" pitchFamily="18" charset="0"/>
                <a:cs typeface="Arial" pitchFamily="34" charset="0"/>
              </a:rPr>
              <a:t>HỌC</a:t>
            </a:r>
            <a:r>
              <a:rPr lang="en-US" altLang="en-US" sz="4000" b="1" u="sng" dirty="0" err="1">
                <a:solidFill>
                  <a:srgbClr val="FFFFFF"/>
                </a:solidFill>
                <a:latin typeface="Times New Roman" pitchFamily="18" charset="0"/>
                <a:cs typeface="Arial" pitchFamily="34" charset="0"/>
              </a:rPr>
              <a:t>o</a:t>
            </a:r>
            <a:endParaRPr lang="en-US" altLang="en-US" sz="4000" b="1" u="sng" dirty="0">
              <a:solidFill>
                <a:srgbClr val="FFFFFF"/>
              </a:solidFill>
              <a:latin typeface="Calibri Light" pitchFamily="34" charset="0"/>
              <a:cs typeface="Arial" pitchFamily="34" charset="0"/>
            </a:endParaRPr>
          </a:p>
        </p:txBody>
      </p:sp>
    </p:spTree>
    <p:extLst>
      <p:ext uri="{BB962C8B-B14F-4D97-AF65-F5344CB8AC3E}">
        <p14:creationId xmlns:p14="http://schemas.microsoft.com/office/powerpoint/2010/main" val="1704765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23689" y="55074"/>
            <a:ext cx="8750607" cy="646331"/>
          </a:xfrm>
          <a:prstGeom prst="rect">
            <a:avLst/>
          </a:prstGeom>
          <a:noFill/>
        </p:spPr>
        <p:txBody>
          <a:bodyPr wrap="square" rtlCol="0">
            <a:spAutoFit/>
          </a:bodyPr>
          <a:lstStyle/>
          <a:p>
            <a:pPr algn="ctr"/>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động</a:t>
            </a:r>
            <a:r>
              <a:rPr lang="en-US" sz="3600" dirty="0">
                <a:solidFill>
                  <a:srgbClr val="FF0000"/>
                </a:solidFill>
                <a:latin typeface="Times New Roman" pitchFamily="18" charset="0"/>
                <a:cs typeface="Times New Roman" pitchFamily="18" charset="0"/>
              </a:rPr>
              <a:t> 2:S</a:t>
            </a:r>
            <a:r>
              <a:rPr lang="en-US" altLang="en-US" sz="3600" dirty="0">
                <a:solidFill>
                  <a:srgbClr val="FF0000"/>
                </a:solidFill>
                <a:latin typeface="Times New Roman" pitchFamily="18" charset="0"/>
                <a:cs typeface="Times New Roman" pitchFamily="18" charset="0"/>
              </a:rPr>
              <a:t>ự </a:t>
            </a:r>
            <a:r>
              <a:rPr lang="en-US" altLang="en-US" sz="3600" dirty="0" err="1">
                <a:solidFill>
                  <a:srgbClr val="FF0000"/>
                </a:solidFill>
                <a:latin typeface="Times New Roman" pitchFamily="18" charset="0"/>
                <a:cs typeface="Times New Roman" pitchFamily="18" charset="0"/>
              </a:rPr>
              <a:t>biến</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đổi</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hóa</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học</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của</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các</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chất</a:t>
            </a:r>
            <a:r>
              <a:rPr lang="en-US" altLang="en-US" sz="3600" dirty="0">
                <a:solidFill>
                  <a:srgbClr val="FF0000"/>
                </a:solidFill>
                <a:latin typeface="Times New Roman" pitchFamily="18" charset="0"/>
                <a:cs typeface="Times New Roman" pitchFamily="18" charset="0"/>
              </a:rPr>
              <a:t>.</a:t>
            </a:r>
          </a:p>
        </p:txBody>
      </p:sp>
      <p:sp>
        <p:nvSpPr>
          <p:cNvPr id="6" name="TextBox 5"/>
          <p:cNvSpPr txBox="1"/>
          <p:nvPr/>
        </p:nvSpPr>
        <p:spPr>
          <a:xfrm>
            <a:off x="400383" y="665300"/>
            <a:ext cx="8463408" cy="10772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n-US" sz="2400" dirty="0">
                <a:latin typeface="Times New Roman" pitchFamily="18" charset="0"/>
                <a:cs typeface="Times New Roman" pitchFamily="18" charset="0"/>
                <a:sym typeface="Wingdings"/>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p>
        </p:txBody>
      </p:sp>
      <p:pic>
        <p:nvPicPr>
          <p:cNvPr id="7" name="Picture 3" descr="Su_bien_doi_hoa_h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90" y="1628800"/>
            <a:ext cx="8404733" cy="5122339"/>
          </a:xfrm>
          <a:prstGeom prst="rect">
            <a:avLst/>
          </a:prstGeom>
          <a:solidFill>
            <a:srgbClr val="FFFF00"/>
          </a:solidFill>
          <a:ln w="9525">
            <a:solidFill>
              <a:srgbClr val="000000"/>
            </a:solidFill>
            <a:miter lim="800000"/>
            <a:headEnd/>
            <a:tailEnd/>
          </a:ln>
        </p:spPr>
      </p:pic>
      <p:grpSp>
        <p:nvGrpSpPr>
          <p:cNvPr id="8" name="Group 10">
            <a:extLst>
              <a:ext uri="{FF2B5EF4-FFF2-40B4-BE49-F238E27FC236}">
                <a16:creationId xmlns:a16="http://schemas.microsoft.com/office/drawing/2014/main" xmlns="" id="{2559504B-1F92-4467-B233-BDAE5AD4368A}"/>
              </a:ext>
            </a:extLst>
          </p:cNvPr>
          <p:cNvGrpSpPr>
            <a:grpSpLocks/>
          </p:cNvGrpSpPr>
          <p:nvPr/>
        </p:nvGrpSpPr>
        <p:grpSpPr bwMode="auto">
          <a:xfrm>
            <a:off x="-152401" y="-218376"/>
            <a:ext cx="9476929" cy="7076376"/>
            <a:chOff x="48" y="0"/>
            <a:chExt cx="5664" cy="4224"/>
          </a:xfrm>
        </p:grpSpPr>
        <p:sp>
          <p:nvSpPr>
            <p:cNvPr id="9" name="Line 11">
              <a:extLst>
                <a:ext uri="{FF2B5EF4-FFF2-40B4-BE49-F238E27FC236}">
                  <a16:creationId xmlns:a16="http://schemas.microsoft.com/office/drawing/2014/main" xmlns="" id="{F6C738EA-CC55-465F-8C86-278BFFF7E023}"/>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2">
              <a:extLst>
                <a:ext uri="{FF2B5EF4-FFF2-40B4-BE49-F238E27FC236}">
                  <a16:creationId xmlns:a16="http://schemas.microsoft.com/office/drawing/2014/main" xmlns="" id="{3AC9D537-745D-46B6-9BC0-1E3CD03BA25D}"/>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3">
              <a:extLst>
                <a:ext uri="{FF2B5EF4-FFF2-40B4-BE49-F238E27FC236}">
                  <a16:creationId xmlns:a16="http://schemas.microsoft.com/office/drawing/2014/main" xmlns="" id="{1EE28CF6-C33C-4E3D-9993-AECE81194832}"/>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a:extLst>
                <a:ext uri="{FF2B5EF4-FFF2-40B4-BE49-F238E27FC236}">
                  <a16:creationId xmlns:a16="http://schemas.microsoft.com/office/drawing/2014/main" xmlns="" id="{D38019E6-E4DB-4C65-95CE-FFA663D63FE5}"/>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 name="Group 15">
              <a:extLst>
                <a:ext uri="{FF2B5EF4-FFF2-40B4-BE49-F238E27FC236}">
                  <a16:creationId xmlns:a16="http://schemas.microsoft.com/office/drawing/2014/main" xmlns="" id="{9B0AE621-5112-43E1-B2F4-7BDD93CCC6F0}"/>
                </a:ext>
              </a:extLst>
            </p:cNvPr>
            <p:cNvGrpSpPr>
              <a:grpSpLocks/>
            </p:cNvGrpSpPr>
            <p:nvPr/>
          </p:nvGrpSpPr>
          <p:grpSpPr bwMode="auto">
            <a:xfrm>
              <a:off x="48" y="0"/>
              <a:ext cx="5664" cy="4224"/>
              <a:chOff x="48" y="0"/>
              <a:chExt cx="5664" cy="4272"/>
            </a:xfrm>
          </p:grpSpPr>
          <p:pic>
            <p:nvPicPr>
              <p:cNvPr id="14" name="Picture 16" descr="BAR01">
                <a:extLst>
                  <a:ext uri="{FF2B5EF4-FFF2-40B4-BE49-F238E27FC236}">
                    <a16:creationId xmlns:a16="http://schemas.microsoft.com/office/drawing/2014/main" xmlns="" id="{7CBD018B-DBB1-4559-844E-62290D85B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BAR01">
                <a:extLst>
                  <a:ext uri="{FF2B5EF4-FFF2-40B4-BE49-F238E27FC236}">
                    <a16:creationId xmlns:a16="http://schemas.microsoft.com/office/drawing/2014/main" xmlns="" id="{483240C6-F5C0-4C27-9DB4-B04B91C98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18">
                <a:extLst>
                  <a:ext uri="{FF2B5EF4-FFF2-40B4-BE49-F238E27FC236}">
                    <a16:creationId xmlns:a16="http://schemas.microsoft.com/office/drawing/2014/main" xmlns="" id="{CFB98A8A-89F4-4496-BA5D-972FDDBC5B86}"/>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7" name="AutoShape 19">
                <a:extLst>
                  <a:ext uri="{FF2B5EF4-FFF2-40B4-BE49-F238E27FC236}">
                    <a16:creationId xmlns:a16="http://schemas.microsoft.com/office/drawing/2014/main" xmlns="" id="{8FCA4C18-04AB-403A-B684-5FE8447CE99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8" name="AutoShape 20">
                <a:extLst>
                  <a:ext uri="{FF2B5EF4-FFF2-40B4-BE49-F238E27FC236}">
                    <a16:creationId xmlns:a16="http://schemas.microsoft.com/office/drawing/2014/main" xmlns="" id="{E3F1A90F-35E6-4BE6-9076-DFFC472F005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21">
                <a:extLst>
                  <a:ext uri="{FF2B5EF4-FFF2-40B4-BE49-F238E27FC236}">
                    <a16:creationId xmlns:a16="http://schemas.microsoft.com/office/drawing/2014/main" xmlns="" id="{8EDADDFE-4AC5-4552-99DA-E0F7D5BA6EDE}"/>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2370745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p>
        </p:txBody>
      </p:sp>
      <p:sp>
        <p:nvSpPr>
          <p:cNvPr id="3075" name="Rectangle 3"/>
          <p:cNvSpPr>
            <a:spLocks noChangeArrowheads="1"/>
          </p:cNvSpPr>
          <p:nvPr/>
        </p:nvSpPr>
        <p:spPr bwMode="auto">
          <a:xfrm>
            <a:off x="-152400" y="358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p>
        </p:txBody>
      </p:sp>
      <p:pic>
        <p:nvPicPr>
          <p:cNvPr id="3076" name="Picture 4"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7" y="3174"/>
            <a:ext cx="71723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p:cNvSpPr>
            <a:spLocks noChangeArrowheads="1" noChangeShapeType="1" noTextEdit="1"/>
          </p:cNvSpPr>
          <p:nvPr/>
        </p:nvSpPr>
        <p:spPr bwMode="auto">
          <a:xfrm>
            <a:off x="2100263" y="642938"/>
            <a:ext cx="4724400" cy="293687"/>
          </a:xfrm>
          <a:prstGeom prst="rect">
            <a:avLst/>
          </a:prstGeom>
        </p:spPr>
        <p:txBody>
          <a:bodyPr wrap="none" fromWordArt="1">
            <a:prstTxWarp prst="textPlain">
              <a:avLst>
                <a:gd name="adj" fmla="val 50000"/>
              </a:avLst>
            </a:prstTxWarp>
          </a:bodyPr>
          <a:lstStyle/>
          <a:p>
            <a:pPr algn="ctr"/>
            <a:endParaRPr lang="en-US" sz="3600" kern="10">
              <a:ln w="12700">
                <a:pattFill prst="divot">
                  <a:fgClr>
                    <a:srgbClr val="FF0000"/>
                  </a:fgClr>
                  <a:bgClr>
                    <a:srgbClr val="0000CC"/>
                  </a:bgClr>
                </a:pattFill>
                <a:round/>
                <a:headEnd/>
                <a:tailEnd/>
              </a:ln>
              <a:gradFill rotWithShape="1">
                <a:gsLst>
                  <a:gs pos="0">
                    <a:srgbClr val="0000CC"/>
                  </a:gs>
                  <a:gs pos="100000">
                    <a:srgbClr val="FF0000"/>
                  </a:gs>
                </a:gsLst>
                <a:lin ang="5400000" scaled="1"/>
              </a:gradFill>
              <a:effectLst>
                <a:outerShdw dist="35921" dir="2700000" sy="50000" kx="2115830" algn="bl" rotWithShape="0">
                  <a:srgbClr val="C0C0C0">
                    <a:alpha val="79999"/>
                  </a:srgbClr>
                </a:outerShdw>
              </a:effectLst>
              <a:latin typeface="Times New Roman"/>
              <a:cs typeface="Times New Roman"/>
            </a:endParaRPr>
          </a:p>
        </p:txBody>
      </p:sp>
      <p:sp>
        <p:nvSpPr>
          <p:cNvPr id="3080" name="Text Box 9"/>
          <p:cNvSpPr txBox="1">
            <a:spLocks noChangeArrowheads="1"/>
          </p:cNvSpPr>
          <p:nvPr/>
        </p:nvSpPr>
        <p:spPr bwMode="auto">
          <a:xfrm>
            <a:off x="1509713" y="6003925"/>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45720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lvl="1" algn="ctr" eaLnBrk="1" hangingPunct="1">
              <a:spcBef>
                <a:spcPct val="50000"/>
              </a:spcBef>
            </a:pPr>
            <a:endParaRPr lang="en-US" altLang="en-US" sz="2800" b="1">
              <a:solidFill>
                <a:srgbClr val="FF0000"/>
              </a:solidFill>
              <a:latin typeface="Times New Roman" pitchFamily="18" charset="0"/>
            </a:endParaRPr>
          </a:p>
        </p:txBody>
      </p:sp>
      <p:sp>
        <p:nvSpPr>
          <p:cNvPr id="21" name="Text Box 8">
            <a:extLst>
              <a:ext uri="{FF2B5EF4-FFF2-40B4-BE49-F238E27FC236}">
                <a16:creationId xmlns:a16="http://schemas.microsoft.com/office/drawing/2014/main" xmlns="" id="{253374FE-FD07-4F4D-AA01-ABE59657EFBC}"/>
              </a:ext>
            </a:extLst>
          </p:cNvPr>
          <p:cNvSpPr txBox="1">
            <a:spLocks noChangeArrowheads="1"/>
          </p:cNvSpPr>
          <p:nvPr/>
        </p:nvSpPr>
        <p:spPr bwMode="auto">
          <a:xfrm>
            <a:off x="2699792" y="3140968"/>
            <a:ext cx="6038082"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algn="ctr" eaLnBrk="1" hangingPunct="1">
              <a:spcBef>
                <a:spcPct val="50000"/>
              </a:spcBef>
            </a:pPr>
            <a:r>
              <a:rPr lang="en-US" altLang="en-US" sz="7200" b="1" dirty="0">
                <a:solidFill>
                  <a:srgbClr val="FF0000"/>
                </a:solidFill>
                <a:effectLst>
                  <a:outerShdw blurRad="38100" dist="38100" dir="2700000" algn="tl">
                    <a:srgbClr val="000000">
                      <a:alpha val="43137"/>
                    </a:srgbClr>
                  </a:outerShdw>
                </a:effectLst>
                <a:latin typeface="Times New Roman" pitchFamily="18" charset="0"/>
              </a:rPr>
              <a:t>KHỞI ĐỘNG</a:t>
            </a:r>
          </a:p>
        </p:txBody>
      </p:sp>
    </p:spTree>
    <p:extLst>
      <p:ext uri="{BB962C8B-B14F-4D97-AF65-F5344CB8AC3E}">
        <p14:creationId xmlns:p14="http://schemas.microsoft.com/office/powerpoint/2010/main" val="34523855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5305717" y="1009376"/>
            <a:ext cx="3492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a:t>Thanh </a:t>
            </a:r>
            <a:r>
              <a:rPr lang="en-US" sz="3200" dirty="0" err="1"/>
              <a:t>sắt</a:t>
            </a:r>
            <a:r>
              <a:rPr lang="en-US" sz="3200" dirty="0"/>
              <a:t> </a:t>
            </a:r>
            <a:r>
              <a:rPr lang="en-US" sz="3200" dirty="0" err="1"/>
              <a:t>để</a:t>
            </a:r>
            <a:r>
              <a:rPr lang="en-US" sz="3200" dirty="0"/>
              <a:t> </a:t>
            </a:r>
            <a:r>
              <a:rPr lang="en-US" sz="3200" dirty="0" err="1"/>
              <a:t>lâu</a:t>
            </a:r>
            <a:r>
              <a:rPr lang="en-US" sz="3200" dirty="0"/>
              <a:t> </a:t>
            </a:r>
            <a:r>
              <a:rPr lang="en-US" sz="3200" dirty="0" err="1"/>
              <a:t>ngày</a:t>
            </a:r>
            <a:r>
              <a:rPr lang="en-US" sz="3200" dirty="0"/>
              <a:t> </a:t>
            </a:r>
            <a:r>
              <a:rPr lang="en-US" sz="3200" dirty="0" err="1"/>
              <a:t>đã</a:t>
            </a:r>
            <a:r>
              <a:rPr lang="en-US" sz="3200" dirty="0"/>
              <a:t> </a:t>
            </a:r>
            <a:r>
              <a:rPr lang="en-US" sz="3200" dirty="0" err="1"/>
              <a:t>hút</a:t>
            </a:r>
            <a:r>
              <a:rPr lang="en-US" sz="3200" dirty="0"/>
              <a:t> </a:t>
            </a:r>
            <a:r>
              <a:rPr lang="en-US" sz="3200" dirty="0" err="1"/>
              <a:t>không</a:t>
            </a:r>
            <a:r>
              <a:rPr lang="en-US" sz="3200" dirty="0"/>
              <a:t> </a:t>
            </a:r>
            <a:r>
              <a:rPr lang="en-US" sz="3200" dirty="0" err="1"/>
              <a:t>khí</a:t>
            </a:r>
            <a:r>
              <a:rPr lang="en-US" sz="3200" dirty="0"/>
              <a:t> </a:t>
            </a:r>
            <a:r>
              <a:rPr lang="en-US" sz="3200" dirty="0" err="1"/>
              <a:t>ẩm</a:t>
            </a:r>
            <a:r>
              <a:rPr lang="en-US" sz="3200" dirty="0"/>
              <a:t> </a:t>
            </a:r>
            <a:r>
              <a:rPr lang="en-US" sz="3200" dirty="0" err="1"/>
              <a:t>nên</a:t>
            </a:r>
            <a:r>
              <a:rPr lang="en-US" sz="3200" dirty="0"/>
              <a:t> </a:t>
            </a:r>
            <a:r>
              <a:rPr lang="en-US" sz="3200" dirty="0" err="1"/>
              <a:t>trên</a:t>
            </a:r>
            <a:r>
              <a:rPr lang="en-US" sz="3200" dirty="0"/>
              <a:t> </a:t>
            </a:r>
            <a:r>
              <a:rPr lang="en-US" sz="3200" dirty="0" err="1"/>
              <a:t>mặt</a:t>
            </a:r>
            <a:r>
              <a:rPr lang="en-US" sz="3200" dirty="0"/>
              <a:t> </a:t>
            </a:r>
            <a:r>
              <a:rPr lang="en-US" sz="3200" dirty="0" err="1"/>
              <a:t>thanh</a:t>
            </a:r>
            <a:r>
              <a:rPr lang="en-US" sz="3200" dirty="0"/>
              <a:t> </a:t>
            </a:r>
            <a:r>
              <a:rPr lang="en-US" sz="3200" dirty="0" err="1"/>
              <a:t>sắt</a:t>
            </a:r>
            <a:r>
              <a:rPr lang="en-US" sz="3200" dirty="0"/>
              <a:t> </a:t>
            </a:r>
            <a:r>
              <a:rPr lang="en-US" sz="3200" dirty="0" err="1"/>
              <a:t>có</a:t>
            </a:r>
            <a:r>
              <a:rPr lang="en-US" sz="3200" dirty="0"/>
              <a:t> </a:t>
            </a:r>
            <a:r>
              <a:rPr lang="en-US" sz="3200" dirty="0" err="1"/>
              <a:t>một</a:t>
            </a:r>
            <a:r>
              <a:rPr lang="en-US" sz="3200" dirty="0"/>
              <a:t> </a:t>
            </a:r>
            <a:r>
              <a:rPr lang="en-US" sz="3200" dirty="0" err="1"/>
              <a:t>lớp</a:t>
            </a:r>
            <a:r>
              <a:rPr lang="en-US" sz="3200" dirty="0"/>
              <a:t> </a:t>
            </a:r>
            <a:r>
              <a:rPr lang="en-US" sz="3200" dirty="0" err="1"/>
              <a:t>gỉ</a:t>
            </a:r>
            <a:r>
              <a:rPr lang="en-US" sz="3200" dirty="0"/>
              <a:t>, </a:t>
            </a:r>
            <a:r>
              <a:rPr lang="en-US" sz="3200" dirty="0" err="1"/>
              <a:t>màu</a:t>
            </a:r>
            <a:r>
              <a:rPr lang="en-US" sz="3200" dirty="0"/>
              <a:t> </a:t>
            </a:r>
            <a:r>
              <a:rPr lang="en-US" sz="3200" dirty="0" err="1"/>
              <a:t>nâu</a:t>
            </a:r>
            <a:r>
              <a:rPr lang="en-US" sz="3200" dirty="0"/>
              <a:t>. </a:t>
            </a:r>
          </a:p>
        </p:txBody>
      </p:sp>
      <p:cxnSp>
        <p:nvCxnSpPr>
          <p:cNvPr id="17" name="Straight Connector 16"/>
          <p:cNvCxnSpPr/>
          <p:nvPr/>
        </p:nvCxnSpPr>
        <p:spPr>
          <a:xfrm flipH="1">
            <a:off x="5078413" y="2754313"/>
            <a:ext cx="0" cy="41036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pic>
        <p:nvPicPr>
          <p:cNvPr id="10" name="Picture 9" descr="IMG_5526.JPG"/>
          <p:cNvPicPr>
            <a:picLocks noChangeAspect="1"/>
          </p:cNvPicPr>
          <p:nvPr/>
        </p:nvPicPr>
        <p:blipFill>
          <a:blip r:embed="rId3" cstate="print">
            <a:lum bright="20000"/>
          </a:blip>
          <a:stretch>
            <a:fillRect/>
          </a:stretch>
        </p:blipFill>
        <p:spPr>
          <a:xfrm>
            <a:off x="305864" y="125056"/>
            <a:ext cx="4800600" cy="6670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52" name="Text Box 8"/>
          <p:cNvSpPr txBox="1">
            <a:spLocks noChangeArrowheads="1"/>
          </p:cNvSpPr>
          <p:nvPr/>
        </p:nvSpPr>
        <p:spPr bwMode="auto">
          <a:xfrm>
            <a:off x="5349086" y="449032"/>
            <a:ext cx="34925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a:t>Cho </a:t>
            </a:r>
            <a:r>
              <a:rPr lang="en-US" sz="3200" dirty="0" err="1"/>
              <a:t>đường</a:t>
            </a:r>
            <a:r>
              <a:rPr lang="en-US" sz="3200" dirty="0"/>
              <a:t> </a:t>
            </a:r>
            <a:r>
              <a:rPr lang="en-US" sz="3200" dirty="0" err="1"/>
              <a:t>vào</a:t>
            </a:r>
            <a:r>
              <a:rPr lang="en-US" sz="3200" dirty="0"/>
              <a:t> </a:t>
            </a:r>
            <a:r>
              <a:rPr lang="en-US" sz="3200" dirty="0" err="1"/>
              <a:t>trong</a:t>
            </a:r>
            <a:r>
              <a:rPr lang="en-US" sz="3200" dirty="0"/>
              <a:t> </a:t>
            </a:r>
            <a:r>
              <a:rPr lang="en-US" sz="3200" dirty="0" err="1"/>
              <a:t>ống</a:t>
            </a:r>
            <a:r>
              <a:rPr lang="en-US" sz="3200" dirty="0"/>
              <a:t> </a:t>
            </a:r>
            <a:r>
              <a:rPr lang="en-US" sz="3200" dirty="0" err="1"/>
              <a:t>nghiệm</a:t>
            </a:r>
            <a:r>
              <a:rPr lang="en-US" sz="3200" dirty="0"/>
              <a:t>, </a:t>
            </a:r>
            <a:r>
              <a:rPr lang="en-US" sz="3200" dirty="0" err="1"/>
              <a:t>đun</a:t>
            </a:r>
            <a:r>
              <a:rPr lang="en-US" sz="3200" dirty="0"/>
              <a:t> </a:t>
            </a:r>
            <a:r>
              <a:rPr lang="en-US" sz="3200" dirty="0" err="1"/>
              <a:t>dưới</a:t>
            </a:r>
            <a:r>
              <a:rPr lang="en-US" sz="3200" dirty="0"/>
              <a:t> </a:t>
            </a:r>
            <a:r>
              <a:rPr lang="en-US" sz="3200" dirty="0" err="1"/>
              <a:t>ngọn</a:t>
            </a:r>
            <a:r>
              <a:rPr lang="en-US" sz="3200" dirty="0"/>
              <a:t> </a:t>
            </a:r>
            <a:r>
              <a:rPr lang="en-US" sz="3200" dirty="0" err="1"/>
              <a:t>lửa</a:t>
            </a:r>
            <a:r>
              <a:rPr lang="en-US" sz="3200" dirty="0"/>
              <a:t>. </a:t>
            </a:r>
            <a:r>
              <a:rPr lang="en-US" sz="3200" dirty="0" err="1"/>
              <a:t>Trên</a:t>
            </a:r>
            <a:r>
              <a:rPr lang="en-US" sz="3200" dirty="0"/>
              <a:t> </a:t>
            </a:r>
            <a:r>
              <a:rPr lang="en-US" sz="3200" dirty="0" err="1"/>
              <a:t>thành</a:t>
            </a:r>
            <a:r>
              <a:rPr lang="en-US" sz="3200" dirty="0"/>
              <a:t> </a:t>
            </a:r>
            <a:r>
              <a:rPr lang="en-US" sz="3200" dirty="0" err="1"/>
              <a:t>ống</a:t>
            </a:r>
            <a:r>
              <a:rPr lang="en-US" sz="3200" dirty="0"/>
              <a:t> </a:t>
            </a:r>
            <a:r>
              <a:rPr lang="en-US" sz="3200" dirty="0" err="1"/>
              <a:t>nghiệm</a:t>
            </a:r>
            <a:r>
              <a:rPr lang="en-US" sz="3200" dirty="0"/>
              <a:t> </a:t>
            </a:r>
            <a:r>
              <a:rPr lang="en-US" sz="3200" dirty="0" err="1"/>
              <a:t>sẽ</a:t>
            </a:r>
            <a:r>
              <a:rPr lang="en-US" sz="3200" dirty="0"/>
              <a:t> </a:t>
            </a:r>
            <a:r>
              <a:rPr lang="en-US" sz="3200" dirty="0" err="1"/>
              <a:t>đọng</a:t>
            </a:r>
            <a:r>
              <a:rPr lang="en-US" sz="3200" dirty="0"/>
              <a:t> </a:t>
            </a:r>
            <a:r>
              <a:rPr lang="en-US" sz="3200" dirty="0" err="1"/>
              <a:t>những</a:t>
            </a:r>
            <a:r>
              <a:rPr lang="en-US" sz="3200" dirty="0"/>
              <a:t> </a:t>
            </a:r>
            <a:r>
              <a:rPr lang="en-US" sz="3200" dirty="0" err="1"/>
              <a:t>giọt</a:t>
            </a:r>
            <a:r>
              <a:rPr lang="en-US" sz="3200" dirty="0"/>
              <a:t> </a:t>
            </a:r>
            <a:r>
              <a:rPr lang="en-US" sz="3200" dirty="0" err="1"/>
              <a:t>nước</a:t>
            </a:r>
            <a:r>
              <a:rPr lang="en-US" sz="3200" dirty="0"/>
              <a:t> </a:t>
            </a:r>
            <a:r>
              <a:rPr lang="en-US" sz="3200" dirty="0" err="1"/>
              <a:t>còn</a:t>
            </a:r>
            <a:r>
              <a:rPr lang="en-US" sz="3200" dirty="0"/>
              <a:t> </a:t>
            </a:r>
            <a:r>
              <a:rPr lang="en-US" sz="3200" dirty="0" err="1"/>
              <a:t>đường</a:t>
            </a:r>
            <a:r>
              <a:rPr lang="en-US" sz="3200" dirty="0"/>
              <a:t> </a:t>
            </a:r>
            <a:r>
              <a:rPr lang="en-US" sz="3200" dirty="0" err="1"/>
              <a:t>thì</a:t>
            </a:r>
            <a:r>
              <a:rPr lang="en-US" sz="3200" dirty="0"/>
              <a:t> </a:t>
            </a:r>
            <a:r>
              <a:rPr lang="en-US" sz="3200" dirty="0" err="1"/>
              <a:t>biến</a:t>
            </a:r>
            <a:r>
              <a:rPr lang="en-US" sz="3200" dirty="0"/>
              <a:t> </a:t>
            </a:r>
            <a:r>
              <a:rPr lang="en-US" sz="3200" dirty="0" err="1"/>
              <a:t>thành</a:t>
            </a:r>
            <a:r>
              <a:rPr lang="en-US" sz="3200" dirty="0"/>
              <a:t> than.</a:t>
            </a:r>
          </a:p>
        </p:txBody>
      </p:sp>
      <p:sp>
        <p:nvSpPr>
          <p:cNvPr id="6153" name="Text Box 9"/>
          <p:cNvSpPr txBox="1">
            <a:spLocks noChangeArrowheads="1"/>
          </p:cNvSpPr>
          <p:nvPr/>
        </p:nvSpPr>
        <p:spPr bwMode="auto">
          <a:xfrm>
            <a:off x="5316713" y="949223"/>
            <a:ext cx="34925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err="1"/>
              <a:t>Thả</a:t>
            </a:r>
            <a:r>
              <a:rPr lang="en-US" sz="3200" dirty="0"/>
              <a:t> </a:t>
            </a:r>
            <a:r>
              <a:rPr lang="en-US" sz="3200" dirty="0" err="1"/>
              <a:t>vôi</a:t>
            </a:r>
            <a:r>
              <a:rPr lang="en-US" sz="3200" dirty="0"/>
              <a:t> </a:t>
            </a:r>
            <a:r>
              <a:rPr lang="en-US" sz="3200" dirty="0" err="1"/>
              <a:t>sống</a:t>
            </a:r>
            <a:r>
              <a:rPr lang="en-US" sz="3200" dirty="0"/>
              <a:t> </a:t>
            </a:r>
            <a:r>
              <a:rPr lang="en-US" sz="3200" dirty="0" err="1"/>
              <a:t>vào</a:t>
            </a:r>
            <a:r>
              <a:rPr lang="en-US" sz="3200" dirty="0"/>
              <a:t> </a:t>
            </a:r>
            <a:r>
              <a:rPr lang="en-US" sz="3200" dirty="0" err="1"/>
              <a:t>nước</a:t>
            </a:r>
            <a:r>
              <a:rPr lang="en-US" sz="3200" dirty="0"/>
              <a:t>. </a:t>
            </a:r>
            <a:r>
              <a:rPr lang="en-US" sz="3200" dirty="0" err="1"/>
              <a:t>Vôi</a:t>
            </a:r>
            <a:r>
              <a:rPr lang="en-US" sz="3200" dirty="0"/>
              <a:t> </a:t>
            </a:r>
            <a:r>
              <a:rPr lang="en-US" sz="3200" dirty="0" err="1"/>
              <a:t>sống</a:t>
            </a:r>
            <a:r>
              <a:rPr lang="en-US" sz="3200" dirty="0"/>
              <a:t> </a:t>
            </a:r>
            <a:r>
              <a:rPr lang="en-US" sz="3200" dirty="0" err="1"/>
              <a:t>biến</a:t>
            </a:r>
            <a:r>
              <a:rPr lang="en-US" sz="3200" dirty="0"/>
              <a:t> </a:t>
            </a:r>
            <a:r>
              <a:rPr lang="en-US" sz="3200" dirty="0" err="1"/>
              <a:t>thành</a:t>
            </a:r>
            <a:r>
              <a:rPr lang="en-US" sz="3200" dirty="0"/>
              <a:t> </a:t>
            </a:r>
            <a:r>
              <a:rPr lang="en-US" sz="3200" dirty="0" err="1"/>
              <a:t>vôi</a:t>
            </a:r>
            <a:r>
              <a:rPr lang="en-US" sz="3200" dirty="0"/>
              <a:t> </a:t>
            </a:r>
            <a:r>
              <a:rPr lang="en-US" sz="3200" dirty="0" err="1"/>
              <a:t>tôi</a:t>
            </a:r>
            <a:r>
              <a:rPr lang="en-US" sz="3200" dirty="0"/>
              <a:t>(</a:t>
            </a:r>
            <a:r>
              <a:rPr lang="en-US" sz="3200" dirty="0" err="1"/>
              <a:t>vôi</a:t>
            </a:r>
            <a:r>
              <a:rPr lang="en-US" sz="3200" dirty="0"/>
              <a:t> </a:t>
            </a:r>
            <a:r>
              <a:rPr lang="en-US" sz="3200" dirty="0" err="1"/>
              <a:t>chín</a:t>
            </a:r>
            <a:r>
              <a:rPr lang="en-US" sz="3200" dirty="0"/>
              <a:t>) </a:t>
            </a:r>
            <a:r>
              <a:rPr lang="en-US" sz="3200" dirty="0" err="1"/>
              <a:t>và</a:t>
            </a:r>
            <a:r>
              <a:rPr lang="en-US" sz="3200" dirty="0"/>
              <a:t> </a:t>
            </a:r>
            <a:r>
              <a:rPr lang="en-US" sz="3200" dirty="0" err="1"/>
              <a:t>tỏa</a:t>
            </a:r>
            <a:r>
              <a:rPr lang="en-US" sz="3200" dirty="0"/>
              <a:t> </a:t>
            </a:r>
            <a:r>
              <a:rPr lang="en-US" sz="3200" dirty="0" err="1"/>
              <a:t>nhiệt</a:t>
            </a:r>
            <a:r>
              <a:rPr lang="en-US" sz="3200" dirty="0"/>
              <a:t>.</a:t>
            </a:r>
          </a:p>
        </p:txBody>
      </p:sp>
      <p:pic>
        <p:nvPicPr>
          <p:cNvPr id="6146" name="Picture 2" descr="Copy (3) of Su_bien_doi_hoa_hoc"/>
          <p:cNvPicPr>
            <a:picLocks noChangeAspect="1" noChangeArrowheads="1"/>
          </p:cNvPicPr>
          <p:nvPr/>
        </p:nvPicPr>
        <p:blipFill>
          <a:blip r:embed="rId4" cstate="print"/>
          <a:srcRect/>
          <a:stretch>
            <a:fillRect/>
          </a:stretch>
        </p:blipFill>
        <p:spPr bwMode="auto">
          <a:xfrm>
            <a:off x="107229" y="193125"/>
            <a:ext cx="4811096" cy="653427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13" descr="IMG_5527.JPG"/>
          <p:cNvPicPr>
            <a:picLocks noChangeAspect="1"/>
          </p:cNvPicPr>
          <p:nvPr/>
        </p:nvPicPr>
        <p:blipFill>
          <a:blip r:embed="rId5" cstate="print">
            <a:lum bright="20000"/>
          </a:blip>
          <a:stretch>
            <a:fillRect/>
          </a:stretch>
        </p:blipFill>
        <p:spPr>
          <a:xfrm>
            <a:off x="217288" y="153422"/>
            <a:ext cx="4800600" cy="63245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2" descr="Copy (4) of Su_bien_doi_hoa_hoc"/>
          <p:cNvPicPr>
            <a:picLocks noChangeAspect="1" noChangeArrowheads="1"/>
          </p:cNvPicPr>
          <p:nvPr/>
        </p:nvPicPr>
        <p:blipFill>
          <a:blip r:embed="rId6" cstate="print"/>
          <a:srcRect/>
          <a:stretch>
            <a:fillRect/>
          </a:stretch>
        </p:blipFill>
        <p:spPr bwMode="auto">
          <a:xfrm>
            <a:off x="209373" y="66948"/>
            <a:ext cx="4800600" cy="6512767"/>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155" name="Text Box 11"/>
          <p:cNvSpPr txBox="1">
            <a:spLocks noChangeArrowheads="1"/>
          </p:cNvSpPr>
          <p:nvPr/>
        </p:nvSpPr>
        <p:spPr bwMode="auto">
          <a:xfrm>
            <a:off x="5369464" y="912549"/>
            <a:ext cx="34925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err="1"/>
              <a:t>Vắt</a:t>
            </a:r>
            <a:r>
              <a:rPr lang="en-US" sz="3200" dirty="0"/>
              <a:t> </a:t>
            </a:r>
            <a:r>
              <a:rPr lang="en-US" sz="3200" dirty="0" err="1"/>
              <a:t>chanh</a:t>
            </a:r>
            <a:r>
              <a:rPr lang="en-US" sz="3200" dirty="0"/>
              <a:t> </a:t>
            </a:r>
            <a:r>
              <a:rPr lang="en-US" sz="3200" dirty="0" err="1"/>
              <a:t>lên</a:t>
            </a:r>
            <a:r>
              <a:rPr lang="en-US" sz="3200" dirty="0"/>
              <a:t> </a:t>
            </a:r>
            <a:r>
              <a:rPr lang="en-US" sz="3200" dirty="0" err="1"/>
              <a:t>mâm</a:t>
            </a:r>
            <a:r>
              <a:rPr lang="en-US" sz="3200" dirty="0"/>
              <a:t> </a:t>
            </a:r>
            <a:r>
              <a:rPr lang="en-US" sz="3200" dirty="0" err="1"/>
              <a:t>đồng</a:t>
            </a:r>
            <a:r>
              <a:rPr lang="en-US" sz="3200" dirty="0"/>
              <a:t> ta </a:t>
            </a:r>
            <a:r>
              <a:rPr lang="en-US" sz="3200" dirty="0" err="1"/>
              <a:t>thấy</a:t>
            </a:r>
            <a:r>
              <a:rPr lang="en-US" sz="3200" dirty="0"/>
              <a:t> </a:t>
            </a:r>
            <a:r>
              <a:rPr lang="en-US" sz="3200" dirty="0" err="1"/>
              <a:t>xuất</a:t>
            </a:r>
            <a:r>
              <a:rPr lang="en-US" sz="3200" dirty="0"/>
              <a:t> </a:t>
            </a:r>
            <a:r>
              <a:rPr lang="en-US" sz="3200" dirty="0" err="1"/>
              <a:t>hiện</a:t>
            </a:r>
            <a:r>
              <a:rPr lang="en-US" sz="3200" dirty="0"/>
              <a:t> </a:t>
            </a:r>
            <a:r>
              <a:rPr lang="en-US" sz="3200" dirty="0" err="1"/>
              <a:t>lớp</a:t>
            </a:r>
            <a:r>
              <a:rPr lang="en-US" sz="3200" dirty="0"/>
              <a:t> </a:t>
            </a:r>
            <a:r>
              <a:rPr lang="en-US" sz="3200" dirty="0" err="1"/>
              <a:t>gỉ</a:t>
            </a:r>
            <a:r>
              <a:rPr lang="en-US" sz="3200" dirty="0"/>
              <a:t> </a:t>
            </a:r>
            <a:r>
              <a:rPr lang="en-US" sz="3200" dirty="0" err="1"/>
              <a:t>đồng</a:t>
            </a:r>
            <a:r>
              <a:rPr lang="en-US" sz="3200" dirty="0"/>
              <a:t> </a:t>
            </a:r>
            <a:r>
              <a:rPr lang="en-US" sz="3200" dirty="0" err="1"/>
              <a:t>màu</a:t>
            </a:r>
            <a:r>
              <a:rPr lang="en-US" sz="3200" dirty="0"/>
              <a:t> </a:t>
            </a:r>
            <a:r>
              <a:rPr lang="en-US" sz="3200" dirty="0" err="1"/>
              <a:t>xanh</a:t>
            </a:r>
            <a:endParaRPr lang="en-US" sz="3200" dirty="0"/>
          </a:p>
        </p:txBody>
      </p:sp>
      <p:sp>
        <p:nvSpPr>
          <p:cNvPr id="7" name="Rectangle 14"/>
          <p:cNvSpPr/>
          <p:nvPr/>
        </p:nvSpPr>
        <p:spPr>
          <a:xfrm>
            <a:off x="5134514" y="4614620"/>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0000CC"/>
                </a:solidFill>
                <a:effectLst>
                  <a:outerShdw blurRad="50800" dist="39000" dir="5460000" algn="tl">
                    <a:srgbClr val="000000">
                      <a:alpha val="38000"/>
                    </a:srgbClr>
                  </a:outerShdw>
                </a:effectLst>
              </a:rPr>
              <a:t>Nhiệt</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độ</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bình</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thường</a:t>
            </a:r>
            <a:endParaRPr lang="en-US" sz="3000" b="1" dirty="0">
              <a:ln w="11430"/>
              <a:solidFill>
                <a:srgbClr val="0000CC"/>
              </a:solidFill>
              <a:effectLst>
                <a:outerShdw blurRad="50800" dist="39000" dir="5460000" algn="tl">
                  <a:srgbClr val="000000">
                    <a:alpha val="38000"/>
                  </a:srgbClr>
                </a:outerShdw>
              </a:effectLst>
              <a:latin typeface="Comic Sans MS" pitchFamily="66" charset="0"/>
              <a:cs typeface="+mn-cs"/>
            </a:endParaRPr>
          </a:p>
        </p:txBody>
      </p:sp>
      <p:sp>
        <p:nvSpPr>
          <p:cNvPr id="25" name="Rectangle 14"/>
          <p:cNvSpPr/>
          <p:nvPr/>
        </p:nvSpPr>
        <p:spPr>
          <a:xfrm>
            <a:off x="5031470" y="4579020"/>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FF0000"/>
                </a:solidFill>
                <a:effectLst>
                  <a:outerShdw blurRad="50800" dist="39000" dir="5460000" algn="tl">
                    <a:srgbClr val="000000">
                      <a:alpha val="38000"/>
                    </a:srgbClr>
                  </a:outerShdw>
                </a:effectLst>
              </a:rPr>
              <a:t>Nhiệt</a:t>
            </a:r>
            <a:r>
              <a:rPr lang="en-US" sz="3000" b="1" dirty="0">
                <a:ln w="11430"/>
                <a:solidFill>
                  <a:srgbClr val="FF0000"/>
                </a:solidFill>
                <a:effectLst>
                  <a:outerShdw blurRad="50800" dist="39000" dir="5460000" algn="tl">
                    <a:srgbClr val="000000">
                      <a:alpha val="38000"/>
                    </a:srgbClr>
                  </a:outerShdw>
                </a:effectLst>
              </a:rPr>
              <a:t> </a:t>
            </a:r>
            <a:r>
              <a:rPr lang="en-US" sz="3000" b="1" dirty="0" err="1">
                <a:ln w="11430"/>
                <a:solidFill>
                  <a:srgbClr val="FF0000"/>
                </a:solidFill>
                <a:effectLst>
                  <a:outerShdw blurRad="50800" dist="39000" dir="5460000" algn="tl">
                    <a:srgbClr val="000000">
                      <a:alpha val="38000"/>
                    </a:srgbClr>
                  </a:outerShdw>
                </a:effectLst>
              </a:rPr>
              <a:t>độ</a:t>
            </a:r>
            <a:r>
              <a:rPr lang="en-US" sz="3000" b="1" dirty="0">
                <a:ln w="11430"/>
                <a:solidFill>
                  <a:srgbClr val="FF0000"/>
                </a:solidFill>
                <a:effectLst>
                  <a:outerShdw blurRad="50800" dist="39000" dir="5460000" algn="tl">
                    <a:srgbClr val="000000">
                      <a:alpha val="38000"/>
                    </a:srgbClr>
                  </a:outerShdw>
                </a:effectLst>
              </a:rPr>
              <a:t> </a:t>
            </a:r>
            <a:r>
              <a:rPr lang="en-US" sz="3000" b="1" dirty="0" err="1">
                <a:ln w="11430"/>
                <a:solidFill>
                  <a:srgbClr val="FF0000"/>
                </a:solidFill>
                <a:effectLst>
                  <a:outerShdw blurRad="50800" dist="39000" dir="5460000" algn="tl">
                    <a:srgbClr val="000000">
                      <a:alpha val="38000"/>
                    </a:srgbClr>
                  </a:outerShdw>
                </a:effectLst>
              </a:rPr>
              <a:t>cao</a:t>
            </a:r>
            <a:endParaRPr lang="en-US" sz="3000" b="1" dirty="0">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26" name="Rectangle 14"/>
          <p:cNvSpPr/>
          <p:nvPr/>
        </p:nvSpPr>
        <p:spPr>
          <a:xfrm>
            <a:off x="5181600" y="4613919"/>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0000CC"/>
                </a:solidFill>
                <a:effectLst>
                  <a:outerShdw blurRad="50800" dist="39000" dir="5460000" algn="tl">
                    <a:srgbClr val="000000">
                      <a:alpha val="38000"/>
                    </a:srgbClr>
                  </a:outerShdw>
                </a:effectLst>
              </a:rPr>
              <a:t>Nhiệt</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độ</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bình</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thường</a:t>
            </a:r>
            <a:endParaRPr lang="en-US" sz="3000" b="1" dirty="0">
              <a:ln w="11430"/>
              <a:solidFill>
                <a:srgbClr val="0000CC"/>
              </a:solidFill>
              <a:effectLst>
                <a:outerShdw blurRad="50800" dist="39000" dir="5460000" algn="tl">
                  <a:srgbClr val="000000">
                    <a:alpha val="38000"/>
                  </a:srgbClr>
                </a:outerShdw>
              </a:effectLst>
              <a:latin typeface="Comic Sans MS" pitchFamily="66" charset="0"/>
              <a:cs typeface="+mn-cs"/>
            </a:endParaRPr>
          </a:p>
        </p:txBody>
      </p:sp>
      <p:sp>
        <p:nvSpPr>
          <p:cNvPr id="27" name="Rectangle 14"/>
          <p:cNvSpPr/>
          <p:nvPr/>
        </p:nvSpPr>
        <p:spPr>
          <a:xfrm>
            <a:off x="5091241" y="4596820"/>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0000CC"/>
                </a:solidFill>
                <a:effectLst>
                  <a:outerShdw blurRad="50800" dist="39000" dir="5460000" algn="tl">
                    <a:srgbClr val="000000">
                      <a:alpha val="38000"/>
                    </a:srgbClr>
                  </a:outerShdw>
                </a:effectLst>
              </a:rPr>
              <a:t>Nhiệt</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độ</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bình</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thường</a:t>
            </a:r>
            <a:endParaRPr lang="en-US" sz="3000" b="1" dirty="0">
              <a:ln w="11430"/>
              <a:solidFill>
                <a:srgbClr val="0000CC"/>
              </a:solidFill>
              <a:effectLst>
                <a:outerShdw blurRad="50800" dist="39000" dir="5460000" algn="tl">
                  <a:srgbClr val="000000">
                    <a:alpha val="38000"/>
                  </a:srgbClr>
                </a:outerShdw>
              </a:effectLst>
              <a:latin typeface="Comic Sans MS" pitchFamily="66" charset="0"/>
              <a:cs typeface="+mn-cs"/>
            </a:endParaRPr>
          </a:p>
        </p:txBody>
      </p:sp>
      <p:grpSp>
        <p:nvGrpSpPr>
          <p:cNvPr id="15" name="Group 10">
            <a:extLst>
              <a:ext uri="{FF2B5EF4-FFF2-40B4-BE49-F238E27FC236}">
                <a16:creationId xmlns:a16="http://schemas.microsoft.com/office/drawing/2014/main" xmlns="" id="{5C48586A-6580-48EE-974E-6532900C3EF5}"/>
              </a:ext>
            </a:extLst>
          </p:cNvPr>
          <p:cNvGrpSpPr>
            <a:grpSpLocks/>
          </p:cNvGrpSpPr>
          <p:nvPr/>
        </p:nvGrpSpPr>
        <p:grpSpPr bwMode="auto">
          <a:xfrm>
            <a:off x="-152401" y="-218376"/>
            <a:ext cx="9476929" cy="7076376"/>
            <a:chOff x="48" y="0"/>
            <a:chExt cx="5664" cy="4224"/>
          </a:xfrm>
        </p:grpSpPr>
        <p:sp>
          <p:nvSpPr>
            <p:cNvPr id="16" name="Line 11">
              <a:extLst>
                <a:ext uri="{FF2B5EF4-FFF2-40B4-BE49-F238E27FC236}">
                  <a16:creationId xmlns:a16="http://schemas.microsoft.com/office/drawing/2014/main" xmlns="" id="{6E4DA37E-46DC-4F6D-A425-A3012633C11C}"/>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2">
              <a:extLst>
                <a:ext uri="{FF2B5EF4-FFF2-40B4-BE49-F238E27FC236}">
                  <a16:creationId xmlns:a16="http://schemas.microsoft.com/office/drawing/2014/main" xmlns="" id="{7233F5ED-D884-4FF1-B082-AE1E1FE7D52F}"/>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3">
              <a:extLst>
                <a:ext uri="{FF2B5EF4-FFF2-40B4-BE49-F238E27FC236}">
                  <a16:creationId xmlns:a16="http://schemas.microsoft.com/office/drawing/2014/main" xmlns="" id="{BBEC98A4-B2C9-461D-B9E3-72C9320D9923}"/>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4">
              <a:extLst>
                <a:ext uri="{FF2B5EF4-FFF2-40B4-BE49-F238E27FC236}">
                  <a16:creationId xmlns:a16="http://schemas.microsoft.com/office/drawing/2014/main" xmlns="" id="{EC857039-6CD3-404F-8467-56C385B0DC15}"/>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1" name="Group 15">
              <a:extLst>
                <a:ext uri="{FF2B5EF4-FFF2-40B4-BE49-F238E27FC236}">
                  <a16:creationId xmlns:a16="http://schemas.microsoft.com/office/drawing/2014/main" xmlns="" id="{C4AD667E-2172-4EB4-8C4B-F7AD711B76B6}"/>
                </a:ext>
              </a:extLst>
            </p:cNvPr>
            <p:cNvGrpSpPr>
              <a:grpSpLocks/>
            </p:cNvGrpSpPr>
            <p:nvPr/>
          </p:nvGrpSpPr>
          <p:grpSpPr bwMode="auto">
            <a:xfrm>
              <a:off x="48" y="0"/>
              <a:ext cx="5664" cy="4224"/>
              <a:chOff x="48" y="0"/>
              <a:chExt cx="5664" cy="4272"/>
            </a:xfrm>
          </p:grpSpPr>
          <p:pic>
            <p:nvPicPr>
              <p:cNvPr id="22" name="Picture 16" descr="BAR01">
                <a:extLst>
                  <a:ext uri="{FF2B5EF4-FFF2-40B4-BE49-F238E27FC236}">
                    <a16:creationId xmlns:a16="http://schemas.microsoft.com/office/drawing/2014/main" xmlns="" id="{60C3EAAB-7334-4541-84B8-40A71A0E63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BAR01">
                <a:extLst>
                  <a:ext uri="{FF2B5EF4-FFF2-40B4-BE49-F238E27FC236}">
                    <a16:creationId xmlns:a16="http://schemas.microsoft.com/office/drawing/2014/main" xmlns="" id="{2FC725B6-9E27-4E72-9F0F-9B6758377F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18">
                <a:extLst>
                  <a:ext uri="{FF2B5EF4-FFF2-40B4-BE49-F238E27FC236}">
                    <a16:creationId xmlns:a16="http://schemas.microsoft.com/office/drawing/2014/main" xmlns="" id="{288EF2F5-3AD6-41F8-9AD8-088881178CBD}"/>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8" name="AutoShape 19">
                <a:extLst>
                  <a:ext uri="{FF2B5EF4-FFF2-40B4-BE49-F238E27FC236}">
                    <a16:creationId xmlns:a16="http://schemas.microsoft.com/office/drawing/2014/main" xmlns="" id="{16261E8F-7B6C-4831-9F49-5FD59CB501F5}"/>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9" name="AutoShape 20">
                <a:extLst>
                  <a:ext uri="{FF2B5EF4-FFF2-40B4-BE49-F238E27FC236}">
                    <a16:creationId xmlns:a16="http://schemas.microsoft.com/office/drawing/2014/main" xmlns="" id="{A2B0724E-1CAD-4AB7-A39D-39264ACE94D6}"/>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30" name="AutoShape 21">
                <a:extLst>
                  <a:ext uri="{FF2B5EF4-FFF2-40B4-BE49-F238E27FC236}">
                    <a16:creationId xmlns:a16="http://schemas.microsoft.com/office/drawing/2014/main" xmlns="" id="{B36607AE-E944-431C-89A3-AE35C37A6D54}"/>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401630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4"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149"/>
                                        </p:tgtEl>
                                        <p:attrNameLst>
                                          <p:attrName>style.visibility</p:attrName>
                                        </p:attrNameLst>
                                      </p:cBhvr>
                                      <p:to>
                                        <p:strVal val="visible"/>
                                      </p:to>
                                    </p:set>
                                    <p:anim calcmode="discrete" valueType="clr">
                                      <p:cBhvr override="childStyle">
                                        <p:cTn id="17" dur="80"/>
                                        <p:tgtEl>
                                          <p:spTgt spid="614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149"/>
                                        </p:tgtEl>
                                        <p:attrNameLst>
                                          <p:attrName>fillcolor</p:attrName>
                                        </p:attrNameLst>
                                      </p:cBhvr>
                                      <p:tavLst>
                                        <p:tav tm="0">
                                          <p:val>
                                            <p:clrVal>
                                              <a:schemeClr val="accent2"/>
                                            </p:clrVal>
                                          </p:val>
                                        </p:tav>
                                        <p:tav tm="50000">
                                          <p:val>
                                            <p:clrVal>
                                              <a:schemeClr val="hlink"/>
                                            </p:clrVal>
                                          </p:val>
                                        </p:tav>
                                      </p:tavLst>
                                    </p:anim>
                                    <p:set>
                                      <p:cBhvr>
                                        <p:cTn id="19" dur="80"/>
                                        <p:tgtEl>
                                          <p:spTgt spid="6149"/>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Bottom)">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nodeType="clickEffect">
                                  <p:stCondLst>
                                    <p:cond delay="0"/>
                                  </p:stCondLst>
                                  <p:childTnLst>
                                    <p:animEffect transition="out" filter="box(in)">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3" presetClass="exit" presetSubtype="10" fill="hold" grpId="1" nodeType="withEffect">
                                  <p:stCondLst>
                                    <p:cond delay="0"/>
                                  </p:stCondLst>
                                  <p:iterate type="lt">
                                    <p:tmPct val="0"/>
                                  </p:iterate>
                                  <p:childTnLst>
                                    <p:animEffect transition="out" filter="blinds(horizontal)">
                                      <p:cBhvr>
                                        <p:cTn id="31" dur="500"/>
                                        <p:tgtEl>
                                          <p:spTgt spid="6149"/>
                                        </p:tgtEl>
                                      </p:cBhvr>
                                    </p:animEffect>
                                    <p:set>
                                      <p:cBhvr>
                                        <p:cTn id="32" dur="1" fill="hold">
                                          <p:stCondLst>
                                            <p:cond delay="499"/>
                                          </p:stCondLst>
                                        </p:cTn>
                                        <p:tgtEl>
                                          <p:spTgt spid="6149"/>
                                        </p:tgtEl>
                                        <p:attrNameLst>
                                          <p:attrName>style.visibility</p:attrName>
                                        </p:attrNameLst>
                                      </p:cBhvr>
                                      <p:to>
                                        <p:strVal val="hidden"/>
                                      </p:to>
                                    </p:set>
                                  </p:childTnLst>
                                </p:cTn>
                              </p:par>
                              <p:par>
                                <p:cTn id="33" presetID="2" presetClass="exit" presetSubtype="2" fill="hold" nodeType="with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1+ppt_w/2"/>
                                          </p:val>
                                        </p:tav>
                                      </p:tavLst>
                                    </p:anim>
                                    <p:anim calcmode="lin" valueType="num">
                                      <p:cBhvr additive="base">
                                        <p:cTn id="35" dur="500"/>
                                        <p:tgtEl>
                                          <p:spTgt spid="7"/>
                                        </p:tgtEl>
                                        <p:attrNameLst>
                                          <p:attrName>ppt_y</p:attrName>
                                        </p:attrNameLst>
                                      </p:cBhvr>
                                      <p:tavLst>
                                        <p:tav tm="0">
                                          <p:val>
                                            <p:strVal val="ppt_y"/>
                                          </p:val>
                                        </p:tav>
                                        <p:tav tm="100000">
                                          <p:val>
                                            <p:strVal val="ppt_y"/>
                                          </p:val>
                                        </p:tav>
                                      </p:tavLst>
                                    </p:anim>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lide(fromLeft)">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6152"/>
                                        </p:tgtEl>
                                        <p:attrNameLst>
                                          <p:attrName>style.visibility</p:attrName>
                                        </p:attrNameLst>
                                      </p:cBhvr>
                                      <p:to>
                                        <p:strVal val="visible"/>
                                      </p:to>
                                    </p:set>
                                    <p:animEffect transition="in" filter="slide(fromLeft)">
                                      <p:cBhvr>
                                        <p:cTn id="46" dur="500"/>
                                        <p:tgtEl>
                                          <p:spTgt spid="615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slide(fromBottom)">
                                      <p:cBhvr>
                                        <p:cTn id="51" dur="500"/>
                                        <p:tgtEl>
                                          <p:spTgt spid="2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2" fill="hold" nodeType="clickEffect">
                                  <p:stCondLst>
                                    <p:cond delay="0"/>
                                  </p:stCondLst>
                                  <p:childTnLst>
                                    <p:anim calcmode="lin" valueType="num">
                                      <p:cBhvr additive="base">
                                        <p:cTn id="55" dur="500"/>
                                        <p:tgtEl>
                                          <p:spTgt spid="25"/>
                                        </p:tgtEl>
                                        <p:attrNameLst>
                                          <p:attrName>ppt_x</p:attrName>
                                        </p:attrNameLst>
                                      </p:cBhvr>
                                      <p:tavLst>
                                        <p:tav tm="0">
                                          <p:val>
                                            <p:strVal val="ppt_x"/>
                                          </p:val>
                                        </p:tav>
                                        <p:tav tm="100000">
                                          <p:val>
                                            <p:strVal val="1+ppt_w/2"/>
                                          </p:val>
                                        </p:tav>
                                      </p:tavLst>
                                    </p:anim>
                                    <p:anim calcmode="lin" valueType="num">
                                      <p:cBhvr additive="base">
                                        <p:cTn id="56" dur="500"/>
                                        <p:tgtEl>
                                          <p:spTgt spid="25"/>
                                        </p:tgtEl>
                                        <p:attrNameLst>
                                          <p:attrName>ppt_y</p:attrName>
                                        </p:attrNameLst>
                                      </p:cBhvr>
                                      <p:tavLst>
                                        <p:tav tm="0">
                                          <p:val>
                                            <p:strVal val="ppt_y"/>
                                          </p:val>
                                        </p:tav>
                                        <p:tav tm="100000">
                                          <p:val>
                                            <p:strVal val="ppt_y"/>
                                          </p:val>
                                        </p:tav>
                                      </p:tavLst>
                                    </p:anim>
                                    <p:set>
                                      <p:cBhvr>
                                        <p:cTn id="57" dur="1" fill="hold">
                                          <p:stCondLst>
                                            <p:cond delay="499"/>
                                          </p:stCondLst>
                                        </p:cTn>
                                        <p:tgtEl>
                                          <p:spTgt spid="25"/>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6152"/>
                                        </p:tgtEl>
                                      </p:cBhvr>
                                    </p:animEffect>
                                    <p:set>
                                      <p:cBhvr>
                                        <p:cTn id="60" dur="1" fill="hold">
                                          <p:stCondLst>
                                            <p:cond delay="499"/>
                                          </p:stCondLst>
                                        </p:cTn>
                                        <p:tgtEl>
                                          <p:spTgt spid="6152"/>
                                        </p:tgtEl>
                                        <p:attrNameLst>
                                          <p:attrName>style.visibility</p:attrName>
                                        </p:attrNameLst>
                                      </p:cBhvr>
                                      <p:to>
                                        <p:strVal val="hidden"/>
                                      </p:to>
                                    </p:set>
                                  </p:childTnLst>
                                </p:cTn>
                              </p:par>
                              <p:par>
                                <p:cTn id="61" presetID="2" presetClass="exit" presetSubtype="2" fill="hold" nodeType="withEffect">
                                  <p:stCondLst>
                                    <p:cond delay="0"/>
                                  </p:stCondLst>
                                  <p:childTnLst>
                                    <p:anim calcmode="lin" valueType="num">
                                      <p:cBhvr additive="base">
                                        <p:cTn id="62" dur="500"/>
                                        <p:tgtEl>
                                          <p:spTgt spid="3"/>
                                        </p:tgtEl>
                                        <p:attrNameLst>
                                          <p:attrName>ppt_x</p:attrName>
                                        </p:attrNameLst>
                                      </p:cBhvr>
                                      <p:tavLst>
                                        <p:tav tm="0">
                                          <p:val>
                                            <p:strVal val="ppt_x"/>
                                          </p:val>
                                        </p:tav>
                                        <p:tav tm="100000">
                                          <p:val>
                                            <p:strVal val="1+ppt_w/2"/>
                                          </p:val>
                                        </p:tav>
                                      </p:tavLst>
                                    </p:anim>
                                    <p:anim calcmode="lin" valueType="num">
                                      <p:cBhvr additive="base">
                                        <p:cTn id="63" dur="500"/>
                                        <p:tgtEl>
                                          <p:spTgt spid="3"/>
                                        </p:tgtEl>
                                        <p:attrNameLst>
                                          <p:attrName>ppt_y</p:attrName>
                                        </p:attrNameLst>
                                      </p:cBhvr>
                                      <p:tavLst>
                                        <p:tav tm="0">
                                          <p:val>
                                            <p:strVal val="ppt_y"/>
                                          </p:val>
                                        </p:tav>
                                        <p:tav tm="100000">
                                          <p:val>
                                            <p:strVal val="ppt_y"/>
                                          </p:val>
                                        </p:tav>
                                      </p:tavLst>
                                    </p:anim>
                                    <p:set>
                                      <p:cBhvr>
                                        <p:cTn id="64" dur="1" fill="hold">
                                          <p:stCondLst>
                                            <p:cond delay="499"/>
                                          </p:stCondLst>
                                        </p:cTn>
                                        <p:tgtEl>
                                          <p:spTgt spid="3"/>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8" fill="hold" nodeType="clickEffect">
                                  <p:stCondLst>
                                    <p:cond delay="0"/>
                                  </p:stCondLst>
                                  <p:childTnLst>
                                    <p:set>
                                      <p:cBhvr>
                                        <p:cTn id="68" dur="1" fill="hold">
                                          <p:stCondLst>
                                            <p:cond delay="0"/>
                                          </p:stCondLst>
                                        </p:cTn>
                                        <p:tgtEl>
                                          <p:spTgt spid="6146"/>
                                        </p:tgtEl>
                                        <p:attrNameLst>
                                          <p:attrName>style.visibility</p:attrName>
                                        </p:attrNameLst>
                                      </p:cBhvr>
                                      <p:to>
                                        <p:strVal val="visible"/>
                                      </p:to>
                                    </p:set>
                                    <p:animEffect transition="in" filter="slide(fromLeft)">
                                      <p:cBhvr>
                                        <p:cTn id="69" dur="500"/>
                                        <p:tgtEl>
                                          <p:spTgt spid="614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6153"/>
                                        </p:tgtEl>
                                        <p:attrNameLst>
                                          <p:attrName>style.visibility</p:attrName>
                                        </p:attrNameLst>
                                      </p:cBhvr>
                                      <p:to>
                                        <p:strVal val="visible"/>
                                      </p:to>
                                    </p:set>
                                    <p:animEffect transition="in" filter="slide(fromLeft)">
                                      <p:cBhvr>
                                        <p:cTn id="74" dur="500"/>
                                        <p:tgtEl>
                                          <p:spTgt spid="615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4"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slide(fromBottom)">
                                      <p:cBhvr>
                                        <p:cTn id="79" dur="500"/>
                                        <p:tgtEl>
                                          <p:spTgt spid="2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2" fill="hold" nodeType="clickEffect">
                                  <p:stCondLst>
                                    <p:cond delay="0"/>
                                  </p:stCondLst>
                                  <p:childTnLst>
                                    <p:anim calcmode="lin" valueType="num">
                                      <p:cBhvr additive="base">
                                        <p:cTn id="83" dur="500"/>
                                        <p:tgtEl>
                                          <p:spTgt spid="26"/>
                                        </p:tgtEl>
                                        <p:attrNameLst>
                                          <p:attrName>ppt_x</p:attrName>
                                        </p:attrNameLst>
                                      </p:cBhvr>
                                      <p:tavLst>
                                        <p:tav tm="0">
                                          <p:val>
                                            <p:strVal val="ppt_x"/>
                                          </p:val>
                                        </p:tav>
                                        <p:tav tm="100000">
                                          <p:val>
                                            <p:strVal val="1+ppt_w/2"/>
                                          </p:val>
                                        </p:tav>
                                      </p:tavLst>
                                    </p:anim>
                                    <p:anim calcmode="lin" valueType="num">
                                      <p:cBhvr additive="base">
                                        <p:cTn id="84" dur="500"/>
                                        <p:tgtEl>
                                          <p:spTgt spid="26"/>
                                        </p:tgtEl>
                                        <p:attrNameLst>
                                          <p:attrName>ppt_y</p:attrName>
                                        </p:attrNameLst>
                                      </p:cBhvr>
                                      <p:tavLst>
                                        <p:tav tm="0">
                                          <p:val>
                                            <p:strVal val="ppt_y"/>
                                          </p:val>
                                        </p:tav>
                                        <p:tav tm="100000">
                                          <p:val>
                                            <p:strVal val="ppt_y"/>
                                          </p:val>
                                        </p:tav>
                                      </p:tavLst>
                                    </p:anim>
                                    <p:set>
                                      <p:cBhvr>
                                        <p:cTn id="85" dur="1" fill="hold">
                                          <p:stCondLst>
                                            <p:cond delay="499"/>
                                          </p:stCondLst>
                                        </p:cTn>
                                        <p:tgtEl>
                                          <p:spTgt spid="26"/>
                                        </p:tgtEl>
                                        <p:attrNameLst>
                                          <p:attrName>style.visibility</p:attrName>
                                        </p:attrNameLst>
                                      </p:cBhvr>
                                      <p:to>
                                        <p:strVal val="hidden"/>
                                      </p:to>
                                    </p:set>
                                  </p:childTnLst>
                                </p:cTn>
                              </p:par>
                              <p:par>
                                <p:cTn id="86" presetID="2" presetClass="exit" presetSubtype="2" fill="hold" grpId="1" nodeType="withEffect">
                                  <p:stCondLst>
                                    <p:cond delay="0"/>
                                  </p:stCondLst>
                                  <p:childTnLst>
                                    <p:anim calcmode="lin" valueType="num">
                                      <p:cBhvr additive="base">
                                        <p:cTn id="87" dur="500"/>
                                        <p:tgtEl>
                                          <p:spTgt spid="6153"/>
                                        </p:tgtEl>
                                        <p:attrNameLst>
                                          <p:attrName>ppt_x</p:attrName>
                                        </p:attrNameLst>
                                      </p:cBhvr>
                                      <p:tavLst>
                                        <p:tav tm="0">
                                          <p:val>
                                            <p:strVal val="ppt_x"/>
                                          </p:val>
                                        </p:tav>
                                        <p:tav tm="100000">
                                          <p:val>
                                            <p:strVal val="1+ppt_w/2"/>
                                          </p:val>
                                        </p:tav>
                                      </p:tavLst>
                                    </p:anim>
                                    <p:anim calcmode="lin" valueType="num">
                                      <p:cBhvr additive="base">
                                        <p:cTn id="88" dur="500"/>
                                        <p:tgtEl>
                                          <p:spTgt spid="6153"/>
                                        </p:tgtEl>
                                        <p:attrNameLst>
                                          <p:attrName>ppt_y</p:attrName>
                                        </p:attrNameLst>
                                      </p:cBhvr>
                                      <p:tavLst>
                                        <p:tav tm="0">
                                          <p:val>
                                            <p:strVal val="ppt_y"/>
                                          </p:val>
                                        </p:tav>
                                        <p:tav tm="100000">
                                          <p:val>
                                            <p:strVal val="ppt_y"/>
                                          </p:val>
                                        </p:tav>
                                      </p:tavLst>
                                    </p:anim>
                                    <p:set>
                                      <p:cBhvr>
                                        <p:cTn id="89" dur="1" fill="hold">
                                          <p:stCondLst>
                                            <p:cond delay="499"/>
                                          </p:stCondLst>
                                        </p:cTn>
                                        <p:tgtEl>
                                          <p:spTgt spid="6153"/>
                                        </p:tgtEl>
                                        <p:attrNameLst>
                                          <p:attrName>style.visibility</p:attrName>
                                        </p:attrNameLst>
                                      </p:cBhvr>
                                      <p:to>
                                        <p:strVal val="hidden"/>
                                      </p:to>
                                    </p:set>
                                  </p:childTnLst>
                                </p:cTn>
                              </p:par>
                              <p:par>
                                <p:cTn id="90" presetID="2" presetClass="exit" presetSubtype="2" fill="hold" nodeType="withEffect">
                                  <p:stCondLst>
                                    <p:cond delay="0"/>
                                  </p:stCondLst>
                                  <p:childTnLst>
                                    <p:anim calcmode="lin" valueType="num">
                                      <p:cBhvr additive="base">
                                        <p:cTn id="91" dur="500"/>
                                        <p:tgtEl>
                                          <p:spTgt spid="6146"/>
                                        </p:tgtEl>
                                        <p:attrNameLst>
                                          <p:attrName>ppt_x</p:attrName>
                                        </p:attrNameLst>
                                      </p:cBhvr>
                                      <p:tavLst>
                                        <p:tav tm="0">
                                          <p:val>
                                            <p:strVal val="ppt_x"/>
                                          </p:val>
                                        </p:tav>
                                        <p:tav tm="100000">
                                          <p:val>
                                            <p:strVal val="1+ppt_w/2"/>
                                          </p:val>
                                        </p:tav>
                                      </p:tavLst>
                                    </p:anim>
                                    <p:anim calcmode="lin" valueType="num">
                                      <p:cBhvr additive="base">
                                        <p:cTn id="92" dur="500"/>
                                        <p:tgtEl>
                                          <p:spTgt spid="6146"/>
                                        </p:tgtEl>
                                        <p:attrNameLst>
                                          <p:attrName>ppt_y</p:attrName>
                                        </p:attrNameLst>
                                      </p:cBhvr>
                                      <p:tavLst>
                                        <p:tav tm="0">
                                          <p:val>
                                            <p:strVal val="ppt_y"/>
                                          </p:val>
                                        </p:tav>
                                        <p:tav tm="100000">
                                          <p:val>
                                            <p:strVal val="ppt_y"/>
                                          </p:val>
                                        </p:tav>
                                      </p:tavLst>
                                    </p:anim>
                                    <p:set>
                                      <p:cBhvr>
                                        <p:cTn id="93" dur="1" fill="hold">
                                          <p:stCondLst>
                                            <p:cond delay="499"/>
                                          </p:stCondLst>
                                        </p:cTn>
                                        <p:tgtEl>
                                          <p:spTgt spid="6146"/>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2" presetClass="entr" presetSubtype="8" fill="hold"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slide(fromLeft)">
                                      <p:cBhvr>
                                        <p:cTn id="98" dur="500"/>
                                        <p:tgtEl>
                                          <p:spTgt spid="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2" presetClass="entr" presetSubtype="8" fill="hold" grpId="0" nodeType="clickEffect">
                                  <p:stCondLst>
                                    <p:cond delay="0"/>
                                  </p:stCondLst>
                                  <p:childTnLst>
                                    <p:set>
                                      <p:cBhvr>
                                        <p:cTn id="102" dur="1" fill="hold">
                                          <p:stCondLst>
                                            <p:cond delay="0"/>
                                          </p:stCondLst>
                                        </p:cTn>
                                        <p:tgtEl>
                                          <p:spTgt spid="6155"/>
                                        </p:tgtEl>
                                        <p:attrNameLst>
                                          <p:attrName>style.visibility</p:attrName>
                                        </p:attrNameLst>
                                      </p:cBhvr>
                                      <p:to>
                                        <p:strVal val="visible"/>
                                      </p:to>
                                    </p:set>
                                    <p:animEffect transition="in" filter="slide(fromLeft)">
                                      <p:cBhvr>
                                        <p:cTn id="103" dur="500"/>
                                        <p:tgtEl>
                                          <p:spTgt spid="6155"/>
                                        </p:tgtEl>
                                      </p:cBhvr>
                                    </p:animEffect>
                                  </p:childTnLst>
                                </p:cTn>
                              </p:par>
                              <p:par>
                                <p:cTn id="104" presetID="12" presetClass="entr" presetSubtype="4"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slide(fromBottom)">
                                      <p:cBhvr>
                                        <p:cTn id="106" dur="500"/>
                                        <p:tgtEl>
                                          <p:spTgt spid="2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xit" presetSubtype="2" fill="hold" grpId="1" nodeType="clickEffect">
                                  <p:stCondLst>
                                    <p:cond delay="0"/>
                                  </p:stCondLst>
                                  <p:childTnLst>
                                    <p:anim calcmode="lin" valueType="num">
                                      <p:cBhvr additive="base">
                                        <p:cTn id="110" dur="500"/>
                                        <p:tgtEl>
                                          <p:spTgt spid="6155"/>
                                        </p:tgtEl>
                                        <p:attrNameLst>
                                          <p:attrName>ppt_x</p:attrName>
                                        </p:attrNameLst>
                                      </p:cBhvr>
                                      <p:tavLst>
                                        <p:tav tm="0">
                                          <p:val>
                                            <p:strVal val="ppt_x"/>
                                          </p:val>
                                        </p:tav>
                                        <p:tav tm="100000">
                                          <p:val>
                                            <p:strVal val="1+ppt_w/2"/>
                                          </p:val>
                                        </p:tav>
                                      </p:tavLst>
                                    </p:anim>
                                    <p:anim calcmode="lin" valueType="num">
                                      <p:cBhvr additive="base">
                                        <p:cTn id="111" dur="500"/>
                                        <p:tgtEl>
                                          <p:spTgt spid="6155"/>
                                        </p:tgtEl>
                                        <p:attrNameLst>
                                          <p:attrName>ppt_y</p:attrName>
                                        </p:attrNameLst>
                                      </p:cBhvr>
                                      <p:tavLst>
                                        <p:tav tm="0">
                                          <p:val>
                                            <p:strVal val="ppt_y"/>
                                          </p:val>
                                        </p:tav>
                                        <p:tav tm="100000">
                                          <p:val>
                                            <p:strVal val="ppt_y"/>
                                          </p:val>
                                        </p:tav>
                                      </p:tavLst>
                                    </p:anim>
                                    <p:set>
                                      <p:cBhvr>
                                        <p:cTn id="112" dur="1" fill="hold">
                                          <p:stCondLst>
                                            <p:cond delay="499"/>
                                          </p:stCondLst>
                                        </p:cTn>
                                        <p:tgtEl>
                                          <p:spTgt spid="6155"/>
                                        </p:tgtEl>
                                        <p:attrNameLst>
                                          <p:attrName>style.visibility</p:attrName>
                                        </p:attrNameLst>
                                      </p:cBhvr>
                                      <p:to>
                                        <p:strVal val="hidden"/>
                                      </p:to>
                                    </p:set>
                                  </p:childTnLst>
                                </p:cTn>
                              </p:par>
                              <p:par>
                                <p:cTn id="113" presetID="2" presetClass="exit" presetSubtype="2" fill="hold" nodeType="withEffect">
                                  <p:stCondLst>
                                    <p:cond delay="0"/>
                                  </p:stCondLst>
                                  <p:childTnLst>
                                    <p:anim calcmode="lin" valueType="num">
                                      <p:cBhvr additive="base">
                                        <p:cTn id="114" dur="500"/>
                                        <p:tgtEl>
                                          <p:spTgt spid="9"/>
                                        </p:tgtEl>
                                        <p:attrNameLst>
                                          <p:attrName>ppt_x</p:attrName>
                                        </p:attrNameLst>
                                      </p:cBhvr>
                                      <p:tavLst>
                                        <p:tav tm="0">
                                          <p:val>
                                            <p:strVal val="ppt_x"/>
                                          </p:val>
                                        </p:tav>
                                        <p:tav tm="100000">
                                          <p:val>
                                            <p:strVal val="1+ppt_w/2"/>
                                          </p:val>
                                        </p:tav>
                                      </p:tavLst>
                                    </p:anim>
                                    <p:anim calcmode="lin" valueType="num">
                                      <p:cBhvr additive="base">
                                        <p:cTn id="115" dur="500"/>
                                        <p:tgtEl>
                                          <p:spTgt spid="9"/>
                                        </p:tgtEl>
                                        <p:attrNameLst>
                                          <p:attrName>ppt_y</p:attrName>
                                        </p:attrNameLst>
                                      </p:cBhvr>
                                      <p:tavLst>
                                        <p:tav tm="0">
                                          <p:val>
                                            <p:strVal val="ppt_y"/>
                                          </p:val>
                                        </p:tav>
                                        <p:tav tm="100000">
                                          <p:val>
                                            <p:strVal val="ppt_y"/>
                                          </p:val>
                                        </p:tav>
                                      </p:tavLst>
                                    </p:anim>
                                    <p:set>
                                      <p:cBhvr>
                                        <p:cTn id="116" dur="1" fill="hold">
                                          <p:stCondLst>
                                            <p:cond delay="499"/>
                                          </p:stCondLst>
                                        </p:cTn>
                                        <p:tgtEl>
                                          <p:spTgt spid="9"/>
                                        </p:tgtEl>
                                        <p:attrNameLst>
                                          <p:attrName>style.visibility</p:attrName>
                                        </p:attrNameLst>
                                      </p:cBhvr>
                                      <p:to>
                                        <p:strVal val="hidden"/>
                                      </p:to>
                                    </p:set>
                                  </p:childTnLst>
                                </p:cTn>
                              </p:par>
                              <p:par>
                                <p:cTn id="117" presetID="2" presetClass="exit" presetSubtype="2" fill="hold" nodeType="withEffect">
                                  <p:stCondLst>
                                    <p:cond delay="0"/>
                                  </p:stCondLst>
                                  <p:childTnLst>
                                    <p:anim calcmode="lin" valueType="num">
                                      <p:cBhvr additive="base">
                                        <p:cTn id="118" dur="500"/>
                                        <p:tgtEl>
                                          <p:spTgt spid="27"/>
                                        </p:tgtEl>
                                        <p:attrNameLst>
                                          <p:attrName>ppt_x</p:attrName>
                                        </p:attrNameLst>
                                      </p:cBhvr>
                                      <p:tavLst>
                                        <p:tav tm="0">
                                          <p:val>
                                            <p:strVal val="ppt_x"/>
                                          </p:val>
                                        </p:tav>
                                        <p:tav tm="100000">
                                          <p:val>
                                            <p:strVal val="1+ppt_w/2"/>
                                          </p:val>
                                        </p:tav>
                                      </p:tavLst>
                                    </p:anim>
                                    <p:anim calcmode="lin" valueType="num">
                                      <p:cBhvr additive="base">
                                        <p:cTn id="119" dur="500"/>
                                        <p:tgtEl>
                                          <p:spTgt spid="27"/>
                                        </p:tgtEl>
                                        <p:attrNameLst>
                                          <p:attrName>ppt_y</p:attrName>
                                        </p:attrNameLst>
                                      </p:cBhvr>
                                      <p:tavLst>
                                        <p:tav tm="0">
                                          <p:val>
                                            <p:strVal val="ppt_y"/>
                                          </p:val>
                                        </p:tav>
                                        <p:tav tm="100000">
                                          <p:val>
                                            <p:strVal val="ppt_y"/>
                                          </p:val>
                                        </p:tav>
                                      </p:tavLst>
                                    </p:anim>
                                    <p:set>
                                      <p:cBhvr>
                                        <p:cTn id="120"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49" grpId="1"/>
      <p:bldP spid="6152" grpId="0"/>
      <p:bldP spid="6152" grpId="1"/>
      <p:bldP spid="6153" grpId="0"/>
      <p:bldP spid="6153" grpId="1"/>
      <p:bldP spid="6155" grpId="0"/>
      <p:bldP spid="615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Su_bien_doi_hoa_h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99714"/>
            <a:ext cx="8610600" cy="655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p:cNvSpPr/>
          <p:nvPr/>
        </p:nvSpPr>
        <p:spPr>
          <a:xfrm>
            <a:off x="5974596" y="3568482"/>
            <a:ext cx="25146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cao</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7" name="Rectangle 14"/>
          <p:cNvSpPr/>
          <p:nvPr/>
        </p:nvSpPr>
        <p:spPr>
          <a:xfrm>
            <a:off x="1919208" y="3520698"/>
            <a:ext cx="25908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bình</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thường</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8" name="Rectangle 14"/>
          <p:cNvSpPr/>
          <p:nvPr/>
        </p:nvSpPr>
        <p:spPr>
          <a:xfrm>
            <a:off x="1747440" y="6358176"/>
            <a:ext cx="33528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bình</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thường</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9" name="Rectangle 14"/>
          <p:cNvSpPr/>
          <p:nvPr/>
        </p:nvSpPr>
        <p:spPr>
          <a:xfrm>
            <a:off x="6137316" y="6334343"/>
            <a:ext cx="33528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bình</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thường</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grpSp>
        <p:nvGrpSpPr>
          <p:cNvPr id="10" name="Group 10">
            <a:extLst>
              <a:ext uri="{FF2B5EF4-FFF2-40B4-BE49-F238E27FC236}">
                <a16:creationId xmlns:a16="http://schemas.microsoft.com/office/drawing/2014/main" xmlns="" id="{5F866466-55B8-433F-9D04-4D95C1C6E487}"/>
              </a:ext>
            </a:extLst>
          </p:cNvPr>
          <p:cNvGrpSpPr>
            <a:grpSpLocks/>
          </p:cNvGrpSpPr>
          <p:nvPr/>
        </p:nvGrpSpPr>
        <p:grpSpPr bwMode="auto">
          <a:xfrm>
            <a:off x="-152401" y="-218376"/>
            <a:ext cx="9476929" cy="7076376"/>
            <a:chOff x="48" y="0"/>
            <a:chExt cx="5664" cy="4224"/>
          </a:xfrm>
        </p:grpSpPr>
        <p:sp>
          <p:nvSpPr>
            <p:cNvPr id="11" name="Line 11">
              <a:extLst>
                <a:ext uri="{FF2B5EF4-FFF2-40B4-BE49-F238E27FC236}">
                  <a16:creationId xmlns:a16="http://schemas.microsoft.com/office/drawing/2014/main" xmlns="" id="{5030128D-9B9C-4716-9906-41316B1C0665}"/>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xmlns="" id="{5F07A03E-C108-4F70-8B53-239424BE0EA7}"/>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xmlns="" id="{D1DDC2A6-BA8D-497A-AB6A-0D2F05521CD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xmlns="" id="{CA6A073C-E315-4DA6-991A-16E7337BF0F1}"/>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4D33BF24-A148-4077-B213-97529EA87737}"/>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xmlns="" id="{2BD09963-F798-47B0-8A0F-6F9638A19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xmlns="" id="{56F74616-3C3F-416F-B172-EF91A454D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xmlns="" id="{62CCCE47-370E-4419-A8A6-05983049C645}"/>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xmlns="" id="{DD3E5F01-4ABD-4AB7-8C76-7BF107B57B06}"/>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xmlns="" id="{A5AE6B32-9A64-4C88-BD06-FC06A803BD03}"/>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xmlns="" id="{D3561563-81E5-4365-9FB9-7AFCAD62DDEB}"/>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4028405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67544" y="260648"/>
            <a:ext cx="7632848" cy="830997"/>
          </a:xfrm>
          <a:solidFill>
            <a:srgbClr val="00B050"/>
          </a:solidFill>
        </p:spPr>
        <p:style>
          <a:lnRef idx="3">
            <a:schemeClr val="lt1"/>
          </a:lnRef>
          <a:fillRef idx="1">
            <a:schemeClr val="accent3"/>
          </a:fillRef>
          <a:effectRef idx="1">
            <a:schemeClr val="accent3"/>
          </a:effectRef>
          <a:fontRef idx="minor">
            <a:schemeClr val="lt1"/>
          </a:fontRef>
        </p:style>
        <p:txBody>
          <a:bodyPr>
            <a:normAutofit fontScale="85000" lnSpcReduction="20000"/>
          </a:bodyPr>
          <a:lstStyle/>
          <a:p>
            <a:pPr eaLnBrk="1" hangingPunct="1">
              <a:buFont typeface="Wingdings" pitchFamily="2" charset="2"/>
              <a:buNone/>
            </a:pPr>
            <a:endParaRPr lang="en-US" altLang="en-US" sz="2800" dirty="0">
              <a:solidFill>
                <a:schemeClr val="tx2"/>
              </a:solidFill>
            </a:endParaRPr>
          </a:p>
          <a:p>
            <a:pPr eaLnBrk="1" hangingPunct="1">
              <a:buFont typeface="Wingdings" pitchFamily="2" charset="2"/>
              <a:buNone/>
            </a:pPr>
            <a:r>
              <a:rPr lang="en-US" altLang="en-US" sz="3800" dirty="0" err="1">
                <a:solidFill>
                  <a:srgbClr val="FF0000"/>
                </a:solidFill>
                <a:latin typeface="Times New Roman" pitchFamily="18" charset="0"/>
                <a:cs typeface="Times New Roman" pitchFamily="18" charset="0"/>
              </a:rPr>
              <a:t>Hoạt</a:t>
            </a:r>
            <a:r>
              <a:rPr lang="en-US" altLang="en-US" sz="3800" dirty="0">
                <a:solidFill>
                  <a:srgbClr val="FF0000"/>
                </a:solidFill>
                <a:latin typeface="Times New Roman" pitchFamily="18" charset="0"/>
                <a:cs typeface="Times New Roman" pitchFamily="18" charset="0"/>
              </a:rPr>
              <a:t> động1:  </a:t>
            </a:r>
            <a:r>
              <a:rPr lang="en-US" altLang="en-US" sz="3800" dirty="0" err="1">
                <a:solidFill>
                  <a:srgbClr val="FF0000"/>
                </a:solidFill>
                <a:latin typeface="Times New Roman" pitchFamily="18" charset="0"/>
                <a:cs typeface="Times New Roman" pitchFamily="18" charset="0"/>
              </a:rPr>
              <a:t>Tính</a:t>
            </a:r>
            <a:r>
              <a:rPr lang="en-US" altLang="en-US" sz="3800" dirty="0">
                <a:solidFill>
                  <a:srgbClr val="FF0000"/>
                </a:solidFill>
                <a:latin typeface="Times New Roman" pitchFamily="18" charset="0"/>
                <a:cs typeface="Times New Roman" pitchFamily="18" charset="0"/>
              </a:rPr>
              <a:t> </a:t>
            </a:r>
            <a:r>
              <a:rPr lang="en-US" altLang="en-US" sz="3800" dirty="0" err="1">
                <a:solidFill>
                  <a:srgbClr val="FF0000"/>
                </a:solidFill>
                <a:latin typeface="Times New Roman" pitchFamily="18" charset="0"/>
                <a:cs typeface="Times New Roman" pitchFamily="18" charset="0"/>
              </a:rPr>
              <a:t>chất</a:t>
            </a:r>
            <a:r>
              <a:rPr lang="en-US" altLang="en-US" sz="3800" dirty="0">
                <a:solidFill>
                  <a:srgbClr val="FF0000"/>
                </a:solidFill>
                <a:latin typeface="Times New Roman" pitchFamily="18" charset="0"/>
                <a:cs typeface="Times New Roman" pitchFamily="18" charset="0"/>
              </a:rPr>
              <a:t> </a:t>
            </a:r>
            <a:r>
              <a:rPr lang="en-US" altLang="en-US" sz="3800" dirty="0" err="1">
                <a:solidFill>
                  <a:srgbClr val="FF0000"/>
                </a:solidFill>
                <a:latin typeface="Times New Roman" pitchFamily="18" charset="0"/>
                <a:cs typeface="Times New Roman" pitchFamily="18" charset="0"/>
              </a:rPr>
              <a:t>của</a:t>
            </a:r>
            <a:r>
              <a:rPr lang="en-US" altLang="en-US" sz="3800" dirty="0">
                <a:solidFill>
                  <a:srgbClr val="FF0000"/>
                </a:solidFill>
                <a:latin typeface="Times New Roman" pitchFamily="18" charset="0"/>
                <a:cs typeface="Times New Roman" pitchFamily="18" charset="0"/>
              </a:rPr>
              <a:t> </a:t>
            </a:r>
            <a:r>
              <a:rPr lang="en-US" altLang="en-US" sz="3800" dirty="0" err="1">
                <a:solidFill>
                  <a:srgbClr val="FF0000"/>
                </a:solidFill>
                <a:latin typeface="Times New Roman" pitchFamily="18" charset="0"/>
                <a:cs typeface="Times New Roman" pitchFamily="18" charset="0"/>
              </a:rPr>
              <a:t>một</a:t>
            </a:r>
            <a:r>
              <a:rPr lang="en-US" altLang="en-US" sz="3800" dirty="0">
                <a:solidFill>
                  <a:srgbClr val="FF0000"/>
                </a:solidFill>
                <a:latin typeface="Times New Roman" pitchFamily="18" charset="0"/>
                <a:cs typeface="Times New Roman" pitchFamily="18" charset="0"/>
              </a:rPr>
              <a:t> </a:t>
            </a:r>
            <a:r>
              <a:rPr lang="en-US" altLang="en-US" sz="3800" dirty="0" err="1">
                <a:solidFill>
                  <a:srgbClr val="FF0000"/>
                </a:solidFill>
                <a:latin typeface="Times New Roman" pitchFamily="18" charset="0"/>
                <a:cs typeface="Times New Roman" pitchFamily="18" charset="0"/>
              </a:rPr>
              <a:t>số</a:t>
            </a:r>
            <a:r>
              <a:rPr lang="en-US" altLang="en-US" sz="3800" dirty="0">
                <a:solidFill>
                  <a:srgbClr val="FF0000"/>
                </a:solidFill>
                <a:latin typeface="Times New Roman" pitchFamily="18" charset="0"/>
                <a:cs typeface="Times New Roman" pitchFamily="18" charset="0"/>
              </a:rPr>
              <a:t> </a:t>
            </a:r>
            <a:r>
              <a:rPr lang="en-US" altLang="en-US" sz="3800" dirty="0" err="1">
                <a:solidFill>
                  <a:srgbClr val="FF0000"/>
                </a:solidFill>
                <a:latin typeface="Times New Roman" pitchFamily="18" charset="0"/>
                <a:cs typeface="Times New Roman" pitchFamily="18" charset="0"/>
              </a:rPr>
              <a:t>vật</a:t>
            </a:r>
            <a:r>
              <a:rPr lang="en-US" altLang="en-US" sz="3800" dirty="0">
                <a:solidFill>
                  <a:srgbClr val="FF0000"/>
                </a:solidFill>
                <a:latin typeface="Times New Roman" pitchFamily="18" charset="0"/>
                <a:cs typeface="Times New Roman" pitchFamily="18" charset="0"/>
              </a:rPr>
              <a:t> </a:t>
            </a:r>
            <a:r>
              <a:rPr lang="en-US" altLang="en-US" sz="3800" dirty="0" err="1">
                <a:solidFill>
                  <a:srgbClr val="FF0000"/>
                </a:solidFill>
                <a:latin typeface="Times New Roman" pitchFamily="18" charset="0"/>
                <a:cs typeface="Times New Roman" pitchFamily="18" charset="0"/>
              </a:rPr>
              <a:t>liệu</a:t>
            </a:r>
            <a:r>
              <a:rPr lang="en-US" altLang="en-US" sz="3800" dirty="0">
                <a:solidFill>
                  <a:srgbClr val="FF0000"/>
                </a:solidFill>
                <a:latin typeface="Times New Roman" pitchFamily="18" charset="0"/>
                <a:cs typeface="Times New Roman" pitchFamily="18" charset="0"/>
              </a:rPr>
              <a:t> </a:t>
            </a:r>
          </a:p>
        </p:txBody>
      </p:sp>
      <p:sp>
        <p:nvSpPr>
          <p:cNvPr id="2" name="Rectangle 1"/>
          <p:cNvSpPr/>
          <p:nvPr/>
        </p:nvSpPr>
        <p:spPr>
          <a:xfrm>
            <a:off x="383305" y="1299803"/>
            <a:ext cx="8856983" cy="1077218"/>
          </a:xfrm>
          <a:prstGeom prst="rect">
            <a:avLst/>
          </a:prstGeom>
        </p:spPr>
        <p:txBody>
          <a:bodyPr wrap="square">
            <a:spAutoFit/>
          </a:bodyPr>
          <a:lstStyle/>
          <a:p>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Đồng</a:t>
            </a:r>
            <a:r>
              <a:rPr lang="en-US" sz="3200" dirty="0">
                <a:solidFill>
                  <a:srgbClr val="7030A0"/>
                </a:solidFill>
                <a:latin typeface="Times New Roman" panose="02020603050405020304" pitchFamily="18" charset="0"/>
                <a:cs typeface="Times New Roman" panose="02020603050405020304" pitchFamily="18" charset="0"/>
              </a:rPr>
              <a:t>: có </a:t>
            </a:r>
            <a:r>
              <a:rPr lang="en-US" sz="3200" dirty="0" err="1">
                <a:solidFill>
                  <a:srgbClr val="7030A0"/>
                </a:solidFill>
                <a:latin typeface="Times New Roman" panose="02020603050405020304" pitchFamily="18" charset="0"/>
                <a:cs typeface="Times New Roman" panose="02020603050405020304" pitchFamily="18" charset="0"/>
              </a:rPr>
              <a:t>màu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đỏ</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nâu</a:t>
            </a:r>
            <a:r>
              <a:rPr lang="en-US" sz="3200" dirty="0">
                <a:solidFill>
                  <a:srgbClr val="7030A0"/>
                </a:solidFill>
                <a:latin typeface="Times New Roman" panose="02020603050405020304" pitchFamily="18" charset="0"/>
                <a:cs typeface="Times New Roman" panose="02020603050405020304" pitchFamily="18" charset="0"/>
              </a:rPr>
              <a:t>, có </a:t>
            </a:r>
            <a:r>
              <a:rPr lang="en-US" sz="3200" dirty="0" err="1">
                <a:solidFill>
                  <a:srgbClr val="7030A0"/>
                </a:solidFill>
                <a:latin typeface="Times New Roman" panose="02020603050405020304" pitchFamily="18" charset="0"/>
                <a:cs typeface="Times New Roman" panose="02020603050405020304" pitchFamily="18" charset="0"/>
              </a:rPr>
              <a:t>ánh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kim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dễ</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dát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mỏng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kéo</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thành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sợi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dẫn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nhiệt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dẫn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điện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tốt</a:t>
            </a:r>
            <a:r>
              <a:rPr lang="en-US" sz="3200" dirty="0">
                <a:solidFill>
                  <a:srgbClr val="7030A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373664" y="2398625"/>
            <a:ext cx="8308361" cy="1077218"/>
          </a:xfrm>
          <a:prstGeom prst="rect">
            <a:avLst/>
          </a:prstGeom>
        </p:spPr>
        <p:txBody>
          <a:bodyPr wrap="square">
            <a:spAutoFit/>
          </a:bodyPr>
          <a:lstStyle/>
          <a:p>
            <a:pPr>
              <a:defRPr/>
            </a:pPr>
            <a:r>
              <a:rPr lang="en-US" sz="2400" dirty="0">
                <a:solidFill>
                  <a:srgbClr val="7030A0"/>
                </a:solidFill>
              </a:rPr>
              <a:t>-</a:t>
            </a:r>
            <a:r>
              <a:rPr lang="en-US" sz="3200" dirty="0" err="1">
                <a:solidFill>
                  <a:srgbClr val="7030A0"/>
                </a:solidFill>
                <a:latin typeface="Times New Roman" panose="02020603050405020304" pitchFamily="18" charset="0"/>
                <a:cs typeface="Times New Roman" panose="02020603050405020304" pitchFamily="18" charset="0"/>
              </a:rPr>
              <a:t>Nhôm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màu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trắng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bạc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có</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ánh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kim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có</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thể</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kéo</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thành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sợi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dát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mỏng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nhẹ</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dẫn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điện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dẫn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điện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tốt</a:t>
            </a:r>
            <a:r>
              <a:rPr lang="en-US" sz="3200" dirty="0">
                <a:solidFill>
                  <a:srgbClr val="7030A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503547" y="3539471"/>
            <a:ext cx="8258789"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itchFamily="18" charset="0"/>
                <a:cs typeface="Times New Roman" pitchFamily="18" charset="0"/>
              </a:rPr>
              <a:t>Hoạt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2:S</a:t>
            </a:r>
            <a:r>
              <a:rPr lang="en-US" altLang="en-US" sz="3200" dirty="0">
                <a:solidFill>
                  <a:srgbClr val="FF0000"/>
                </a:solidFill>
                <a:latin typeface="Times New Roman" pitchFamily="18" charset="0"/>
                <a:cs typeface="Times New Roman" pitchFamily="18" charset="0"/>
              </a:rPr>
              <a:t>ự </a:t>
            </a:r>
            <a:r>
              <a:rPr lang="en-US" altLang="en-US" sz="3200" dirty="0" err="1">
                <a:solidFill>
                  <a:srgbClr val="FF0000"/>
                </a:solidFill>
                <a:latin typeface="Times New Roman" pitchFamily="18" charset="0"/>
                <a:cs typeface="Times New Roman" pitchFamily="18" charset="0"/>
              </a:rPr>
              <a:t>biến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đổi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hóa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học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các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chất</a:t>
            </a:r>
            <a:r>
              <a:rPr lang="en-US" altLang="en-US" sz="3200" dirty="0">
                <a:solidFill>
                  <a:srgbClr val="FF0000"/>
                </a:solidFill>
                <a:latin typeface="Times New Roman" pitchFamily="18" charset="0"/>
                <a:cs typeface="Times New Roman" pitchFamily="18" charset="0"/>
              </a:rPr>
              <a:t>.</a:t>
            </a:r>
          </a:p>
        </p:txBody>
      </p:sp>
      <p:sp>
        <p:nvSpPr>
          <p:cNvPr id="7" name="Rectangle 6"/>
          <p:cNvSpPr/>
          <p:nvPr/>
        </p:nvSpPr>
        <p:spPr>
          <a:xfrm>
            <a:off x="503548" y="4581128"/>
            <a:ext cx="7596844" cy="584775"/>
          </a:xfrm>
          <a:prstGeom prst="rect">
            <a:avLst/>
          </a:prstGeom>
        </p:spPr>
        <p:txBody>
          <a:bodyPr wrap="square">
            <a:spAutoFit/>
          </a:bodyPr>
          <a:lstStyle/>
          <a:p>
            <a:pPr algn="just"/>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sự</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biến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đổi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từ</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chất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này</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thành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chất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khác</a:t>
            </a:r>
            <a:r>
              <a:rPr lang="en-US" sz="3200" dirty="0">
                <a:solidFill>
                  <a:srgbClr val="7030A0"/>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467544" y="5246952"/>
            <a:ext cx="7632848"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itchFamily="18" charset="0"/>
              </a:rPr>
              <a:t>Hoạt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3:Trò </a:t>
            </a:r>
            <a:r>
              <a:rPr lang="en-US" sz="3200" dirty="0" err="1">
                <a:solidFill>
                  <a:srgbClr val="FF0000"/>
                </a:solidFill>
                <a:latin typeface="Times New Roman" pitchFamily="18" charset="0"/>
                <a:cs typeface="Times New Roman" pitchFamily="18" charset="0"/>
              </a:rPr>
              <a:t>chơi</a:t>
            </a:r>
            <a:r>
              <a:rPr lang="en-US" sz="3200" dirty="0">
                <a:solidFill>
                  <a:srgbClr val="FF0000"/>
                </a:solidFill>
                <a:latin typeface="Times New Roman" pitchFamily="18" charset="0"/>
                <a:cs typeface="Times New Roman" pitchFamily="18" charset="0"/>
              </a:rPr>
              <a:t>:</a:t>
            </a:r>
            <a:r>
              <a:rPr lang="en-US" sz="3200" b="1" i="1" kern="0" dirty="0">
                <a:solidFill>
                  <a:srgbClr val="FFFFFF"/>
                </a:solidFill>
                <a:latin typeface="Times New Roman" panose="02020603050405020304" pitchFamily="18" charset="0"/>
                <a:cs typeface="Times New Roman" panose="02020603050405020304" pitchFamily="18" charset="0"/>
              </a:rPr>
              <a:t> </a:t>
            </a:r>
            <a:r>
              <a:rPr lang="en-US" sz="3200" b="1" i="1" kern="0" dirty="0" err="1">
                <a:solidFill>
                  <a:srgbClr val="FFFFFF"/>
                </a:solidFill>
                <a:latin typeface="Times New Roman" panose="02020603050405020304" pitchFamily="18" charset="0"/>
                <a:cs typeface="Times New Roman" panose="02020603050405020304" pitchFamily="18" charset="0"/>
              </a:rPr>
              <a:t>Năng</a:t>
            </a:r>
            <a:r>
              <a:rPr lang="en-US" sz="3200" b="1" i="1" kern="0" dirty="0">
                <a:solidFill>
                  <a:srgbClr val="FFFFFF"/>
                </a:solidFill>
                <a:latin typeface="Times New Roman" panose="02020603050405020304" pitchFamily="18" charset="0"/>
                <a:cs typeface="Times New Roman" panose="02020603050405020304" pitchFamily="18" charset="0"/>
              </a:rPr>
              <a:t> </a:t>
            </a:r>
            <a:r>
              <a:rPr lang="en-US" sz="3200" b="1" i="1" kern="0" dirty="0" err="1">
                <a:solidFill>
                  <a:srgbClr val="FFFFFF"/>
                </a:solidFill>
                <a:latin typeface="Times New Roman" panose="02020603050405020304" pitchFamily="18" charset="0"/>
                <a:cs typeface="Times New Roman" panose="02020603050405020304" pitchFamily="18" charset="0"/>
              </a:rPr>
              <a:t>lượng</a:t>
            </a:r>
            <a:r>
              <a:rPr lang="en-US" sz="3200" b="1" i="1" kern="0" dirty="0">
                <a:solidFill>
                  <a:srgbClr val="FFFFFF"/>
                </a:solidFill>
                <a:latin typeface="Times New Roman" panose="02020603050405020304" pitchFamily="18" charset="0"/>
                <a:cs typeface="Times New Roman" panose="02020603050405020304" pitchFamily="18" charset="0"/>
              </a:rPr>
              <a:t> </a:t>
            </a:r>
            <a:r>
              <a:rPr lang="en-US" sz="3200" b="1" i="1" kern="0" dirty="0" err="1">
                <a:solidFill>
                  <a:srgbClr val="FFFFFF"/>
                </a:solidFill>
                <a:latin typeface="Times New Roman" panose="02020603050405020304" pitchFamily="18" charset="0"/>
                <a:cs typeface="Times New Roman" panose="02020603050405020304" pitchFamily="18" charset="0"/>
              </a:rPr>
              <a:t>từ</a:t>
            </a:r>
            <a:r>
              <a:rPr lang="en-US" sz="3200" b="1" i="1" kern="0" dirty="0">
                <a:solidFill>
                  <a:srgbClr val="FFFFFF"/>
                </a:solidFill>
                <a:latin typeface="Times New Roman" panose="02020603050405020304" pitchFamily="18" charset="0"/>
                <a:cs typeface="Times New Roman" panose="02020603050405020304" pitchFamily="18" charset="0"/>
              </a:rPr>
              <a:t> </a:t>
            </a:r>
            <a:r>
              <a:rPr lang="en-US" sz="3200" b="1" i="1" kern="0" dirty="0" err="1">
                <a:solidFill>
                  <a:srgbClr val="FFFFFF"/>
                </a:solidFill>
                <a:latin typeface="Times New Roman" panose="02020603050405020304" pitchFamily="18" charset="0"/>
                <a:cs typeface="Times New Roman" panose="02020603050405020304" pitchFamily="18" charset="0"/>
              </a:rPr>
              <a:t>đâu</a:t>
            </a:r>
            <a:r>
              <a:rPr lang="en-US" sz="3200" b="1" i="1" kern="0" dirty="0">
                <a:solidFill>
                  <a:srgbClr val="FFFFFF"/>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itchFamily="18" charset="0"/>
              <a:cs typeface="Times New Roman" pitchFamily="18" charset="0"/>
            </a:endParaRPr>
          </a:p>
        </p:txBody>
      </p:sp>
      <p:grpSp>
        <p:nvGrpSpPr>
          <p:cNvPr id="8" name="Group 10">
            <a:extLst>
              <a:ext uri="{FF2B5EF4-FFF2-40B4-BE49-F238E27FC236}">
                <a16:creationId xmlns:a16="http://schemas.microsoft.com/office/drawing/2014/main" xmlns="" id="{690DCCDA-8C91-4AC9-985F-E7DB9D502D4A}"/>
              </a:ext>
            </a:extLst>
          </p:cNvPr>
          <p:cNvGrpSpPr>
            <a:grpSpLocks/>
          </p:cNvGrpSpPr>
          <p:nvPr/>
        </p:nvGrpSpPr>
        <p:grpSpPr bwMode="auto">
          <a:xfrm>
            <a:off x="-152401" y="-218376"/>
            <a:ext cx="9476929" cy="7076376"/>
            <a:chOff x="48" y="0"/>
            <a:chExt cx="5664" cy="4224"/>
          </a:xfrm>
        </p:grpSpPr>
        <p:sp>
          <p:nvSpPr>
            <p:cNvPr id="9" name="Line 11">
              <a:extLst>
                <a:ext uri="{FF2B5EF4-FFF2-40B4-BE49-F238E27FC236}">
                  <a16:creationId xmlns:a16="http://schemas.microsoft.com/office/drawing/2014/main" xmlns="" id="{A83477B0-4397-48EE-BFC3-478EA7270E7C}"/>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2">
              <a:extLst>
                <a:ext uri="{FF2B5EF4-FFF2-40B4-BE49-F238E27FC236}">
                  <a16:creationId xmlns:a16="http://schemas.microsoft.com/office/drawing/2014/main" xmlns="" id="{06DE20E7-7E5B-4396-8165-1C67FCE81F06}"/>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3">
              <a:extLst>
                <a:ext uri="{FF2B5EF4-FFF2-40B4-BE49-F238E27FC236}">
                  <a16:creationId xmlns:a16="http://schemas.microsoft.com/office/drawing/2014/main" xmlns="" id="{302CBDC3-964D-43A1-9CF1-6C9A0EB793AC}"/>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4">
              <a:extLst>
                <a:ext uri="{FF2B5EF4-FFF2-40B4-BE49-F238E27FC236}">
                  <a16:creationId xmlns:a16="http://schemas.microsoft.com/office/drawing/2014/main" xmlns="" id="{89AA3D3F-889F-457E-AC0D-180B70BE422E}"/>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4" name="Group 15">
              <a:extLst>
                <a:ext uri="{FF2B5EF4-FFF2-40B4-BE49-F238E27FC236}">
                  <a16:creationId xmlns:a16="http://schemas.microsoft.com/office/drawing/2014/main" xmlns="" id="{3B07574D-1555-40D0-AE4C-85EDA07E1CD9}"/>
                </a:ext>
              </a:extLst>
            </p:cNvPr>
            <p:cNvGrpSpPr>
              <a:grpSpLocks/>
            </p:cNvGrpSpPr>
            <p:nvPr/>
          </p:nvGrpSpPr>
          <p:grpSpPr bwMode="auto">
            <a:xfrm>
              <a:off x="48" y="0"/>
              <a:ext cx="5664" cy="4224"/>
              <a:chOff x="48" y="0"/>
              <a:chExt cx="5664" cy="4272"/>
            </a:xfrm>
          </p:grpSpPr>
          <p:pic>
            <p:nvPicPr>
              <p:cNvPr id="15" name="Picture 16" descr="BAR01">
                <a:extLst>
                  <a:ext uri="{FF2B5EF4-FFF2-40B4-BE49-F238E27FC236}">
                    <a16:creationId xmlns:a16="http://schemas.microsoft.com/office/drawing/2014/main" xmlns="" id="{A4AD2B57-91E8-4F75-A782-B49F6517D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BAR01">
                <a:extLst>
                  <a:ext uri="{FF2B5EF4-FFF2-40B4-BE49-F238E27FC236}">
                    <a16:creationId xmlns:a16="http://schemas.microsoft.com/office/drawing/2014/main" xmlns="" id="{624EBCDD-0EBD-40D4-9C0A-E8424E0D1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18">
                <a:extLst>
                  <a:ext uri="{FF2B5EF4-FFF2-40B4-BE49-F238E27FC236}">
                    <a16:creationId xmlns:a16="http://schemas.microsoft.com/office/drawing/2014/main" xmlns="" id="{10915611-872F-4918-A449-858E654B12E9}"/>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8" name="AutoShape 19">
                <a:extLst>
                  <a:ext uri="{FF2B5EF4-FFF2-40B4-BE49-F238E27FC236}">
                    <a16:creationId xmlns:a16="http://schemas.microsoft.com/office/drawing/2014/main" xmlns="" id="{CD573824-DACE-49E5-BD3D-1FE0FFDF4DFA}"/>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20">
                <a:extLst>
                  <a:ext uri="{FF2B5EF4-FFF2-40B4-BE49-F238E27FC236}">
                    <a16:creationId xmlns:a16="http://schemas.microsoft.com/office/drawing/2014/main" xmlns="" id="{F969FADB-A7C8-4CC0-9695-FBF1FFDF00A0}"/>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1">
                <a:extLst>
                  <a:ext uri="{FF2B5EF4-FFF2-40B4-BE49-F238E27FC236}">
                    <a16:creationId xmlns:a16="http://schemas.microsoft.com/office/drawing/2014/main" xmlns="" id="{6A1CAC41-3D24-47B1-8F3F-EE71BEB720C8}"/>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325066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rotWithShape="1">
          <a:blip r:embed="rId2">
            <a:extLst>
              <a:ext uri="{28A0092B-C50C-407E-A947-70E740481C1C}">
                <a14:useLocalDpi xmlns:a14="http://schemas.microsoft.com/office/drawing/2010/main" val="0"/>
              </a:ext>
            </a:extLst>
          </a:blip>
          <a:srcRect l="30304"/>
          <a:stretch/>
        </p:blipFill>
        <p:spPr bwMode="auto">
          <a:xfrm>
            <a:off x="1729809" y="4690948"/>
            <a:ext cx="3816424" cy="20806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73" y="2924943"/>
            <a:ext cx="2609548" cy="15893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7" descr="Ago-Xgame-20462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99782"/>
            <a:ext cx="2575825" cy="15563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2" descr="may-bay-con-dao-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6720" y="1299782"/>
            <a:ext cx="2619725" cy="155615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7"/>
          <p:cNvSpPr txBox="1"/>
          <p:nvPr/>
        </p:nvSpPr>
        <p:spPr>
          <a:xfrm>
            <a:off x="266718" y="188640"/>
            <a:ext cx="8763000" cy="86177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Các</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phương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tiện</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máy</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móc</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trong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các</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hình</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dưới</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đây</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lấy</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năng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lượng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từ</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đâu</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để</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hoạt</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động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a:t>
            </a:r>
          </a:p>
        </p:txBody>
      </p:sp>
      <p:pic>
        <p:nvPicPr>
          <p:cNvPr id="18"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6719" y="2924943"/>
            <a:ext cx="2619726" cy="15893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49" descr="E:\Festival-Thuyen-buom-quoc-te-Mui-Ne-Binh-Thuan_Tin180.com_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73" y="1282442"/>
            <a:ext cx="2609548" cy="15734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36" descr="E:\137387659855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5" y="2925142"/>
            <a:ext cx="2575825" cy="161692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4595" y="5140152"/>
            <a:ext cx="2101026" cy="1457163"/>
          </a:xfrm>
          <a:prstGeom prst="rect">
            <a:avLst/>
          </a:prstGeom>
        </p:spPr>
      </p:pic>
    </p:spTree>
    <p:extLst>
      <p:ext uri="{BB962C8B-B14F-4D97-AF65-F5344CB8AC3E}">
        <p14:creationId xmlns:p14="http://schemas.microsoft.com/office/powerpoint/2010/main" val="219539875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Ago-Xgame-2046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75" y="1751742"/>
            <a:ext cx="7992888" cy="4665853"/>
          </a:xfrm>
          <a:prstGeom prst="roundRect">
            <a:avLst>
              <a:gd name="adj" fmla="val 8594"/>
            </a:avLst>
          </a:prstGeom>
          <a:solidFill>
            <a:srgbClr val="FFFF00"/>
          </a:solidFill>
          <a:ln>
            <a:solidFill>
              <a:schemeClr val="tx1"/>
            </a:solidFill>
          </a:ln>
          <a:effectLst>
            <a:reflection blurRad="12700" stA="38000" endPos="28000" dist="5000" dir="5400000" sy="-100000" algn="bl" rotWithShape="0"/>
          </a:effectLst>
        </p:spPr>
      </p:pic>
      <p:sp>
        <p:nvSpPr>
          <p:cNvPr id="4" name="Cloud Callout 3"/>
          <p:cNvSpPr/>
          <p:nvPr/>
        </p:nvSpPr>
        <p:spPr>
          <a:xfrm>
            <a:off x="3347864" y="0"/>
            <a:ext cx="5797624" cy="1412776"/>
          </a:xfrm>
          <a:prstGeom prst="cloudCallout">
            <a:avLst>
              <a:gd name="adj1" fmla="val -32859"/>
              <a:gd name="adj2" fmla="val 88836"/>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bắp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tay</a:t>
            </a:r>
            <a:r>
              <a:rPr lang="en-US" sz="2800" b="1" dirty="0">
                <a:solidFill>
                  <a:srgbClr val="FF0000"/>
                </a:solidFill>
                <a:latin typeface="Times New Roman" pitchFamily="18" charset="0"/>
                <a:cs typeface="Times New Roman" pitchFamily="18" charset="0"/>
              </a:rPr>
              <a:t>)</a:t>
            </a: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4408A7A4-13B8-4D0B-A036-9BBA9353DD7E}"/>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2DF159DC-8B71-4900-9B2E-13382E798F9A}"/>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0CE7E645-0C2E-490B-AF7C-22CF105433F5}"/>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4FEF5EC8-A888-4A8D-9E9C-A05094CC444B}"/>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45CBDC75-B6CD-412F-B9D3-0367F6F8DBBD}"/>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A1F83B9D-B667-4566-B8DE-FE88467BEB6B}"/>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B36D2118-669F-43B4-AEF7-A27C6497B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373CAE92-BA88-40F6-8D7D-0AE9978B1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1BC07418-504E-4EB1-AFD3-7E225E04B23D}"/>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6A80365C-255D-4C42-BFD5-4C16F10C2515}"/>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D7A3A97A-EFB4-49F7-B8EC-13119EED8C02}"/>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17A769C1-1582-4C05-80A2-ED88EBFB15B2}"/>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879300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may-bay-con-dao-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87" y="1772816"/>
            <a:ext cx="8712968" cy="48245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3203848" y="133237"/>
            <a:ext cx="5760640" cy="1207532"/>
          </a:xfrm>
          <a:prstGeom prst="cloudCallout">
            <a:avLst>
              <a:gd name="adj1" fmla="val -53825"/>
              <a:gd name="adj2" fmla="val 94756"/>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xăng</a:t>
            </a:r>
            <a:r>
              <a:rPr lang="en-US" sz="2800" b="1" dirty="0">
                <a:solidFill>
                  <a:srgbClr val="FF0000"/>
                </a:solidFill>
                <a:latin typeface="Times New Roman" pitchFamily="18" charset="0"/>
                <a:cs typeface="Times New Roman" pitchFamily="18" charset="0"/>
              </a:rPr>
              <a:t>.</a:t>
            </a: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D2753080-DBF4-4872-8E08-936E9DAC120A}"/>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A5FF46BE-4AE8-4D6A-83F8-466C6805FFBD}"/>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65FBC6B7-B230-41F8-9D19-535833AB24BD}"/>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BC11ECD9-8F85-4675-8FD0-CBDFB3CC8CB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38E3DAD3-4155-4D8A-BF19-40627E17B99D}"/>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5D56EFA7-6776-4B4B-A39B-A238168D6099}"/>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86752CC5-375F-4818-8E69-BDFA44153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FF1F8D9C-D0E1-427A-8EA4-0CDC41591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4A589AF3-7FE2-4D56-A47B-D122E297968D}"/>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30E71EAF-689A-47F8-B52C-5E3889B7FAD9}"/>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8E5B833B-C332-47E5-95D0-AB48395709F3}"/>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C13FF609-259C-4930-A7C8-89FE1D4CBD39}"/>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34478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9" descr="E:\Festival-Thuyen-buom-quoc-te-Mui-Ne-Binh-Thuan_Tin180.com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72816"/>
            <a:ext cx="8648951" cy="5085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55136" y="35884"/>
            <a:ext cx="4588871" cy="1232876"/>
          </a:xfrm>
          <a:prstGeom prst="cloudCallout">
            <a:avLst>
              <a:gd name="adj1" fmla="val 47094"/>
              <a:gd name="adj2" fmla="val 72562"/>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rgbClr val="FF0000"/>
              </a:solidFill>
              <a:latin typeface="Times New Roman" pitchFamily="18" charset="0"/>
              <a:cs typeface="Times New Roman" pitchFamily="18" charset="0"/>
            </a:endParaRPr>
          </a:p>
          <a:p>
            <a:pPr algn="ctr">
              <a:defRPr/>
            </a:pPr>
            <a:r>
              <a:rPr lang="en-US" sz="3200" b="1" dirty="0" err="1">
                <a:solidFill>
                  <a:srgbClr val="FF0000"/>
                </a:solidFill>
                <a:latin typeface="Times New Roman" pitchFamily="18" charset="0"/>
                <a:cs typeface="Times New Roman" pitchFamily="18" charset="0"/>
              </a:rPr>
              <a:t>Năng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lượng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gió</a:t>
            </a:r>
            <a:endParaRPr lang="en-US" sz="3200" b="1" dirty="0">
              <a:solidFill>
                <a:srgbClr val="FF0000"/>
              </a:solidFill>
              <a:latin typeface="Times New Roman" pitchFamily="18" charset="0"/>
              <a:cs typeface="Times New Roman" pitchFamily="18" charset="0"/>
            </a:endParaRPr>
          </a:p>
          <a:p>
            <a:pPr algn="ctr">
              <a:defRPr/>
            </a:pPr>
            <a:endParaRPr lang="en-US" sz="3200" dirty="0">
              <a:solidFill>
                <a:srgbClr val="FFFFFF"/>
              </a:solidFill>
              <a:latin typeface="Times New Roman" pitchFamily="18" charset="0"/>
              <a:cs typeface="Times New Roman" pitchFamily="18" charset="0"/>
            </a:endParaRPr>
          </a:p>
        </p:txBody>
      </p:sp>
      <p:grpSp>
        <p:nvGrpSpPr>
          <p:cNvPr id="4" name="Group 10">
            <a:extLst>
              <a:ext uri="{FF2B5EF4-FFF2-40B4-BE49-F238E27FC236}">
                <a16:creationId xmlns:a16="http://schemas.microsoft.com/office/drawing/2014/main" xmlns="" id="{DB5D77A6-D601-4937-9FD9-E59404CECE73}"/>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E81DAA0B-4777-4962-9FE4-A23C12EE17FD}"/>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247CF684-40B0-4A62-B521-00A04A3A3E89}"/>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66FBF34E-C2E0-4F1A-BCEA-9F8E42C3C081}"/>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1B36F8BC-3EED-4311-9CA5-FF7891D0ADC4}"/>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E7259BB8-B9D5-4979-8A3A-13D47FC4F643}"/>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10F420D3-7F0A-4C93-A47F-CABF9D05A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34D92B56-3399-42B4-B748-E3E70622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EF74EA4E-7BCE-4B5C-86E2-FEA7AEFE1404}"/>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BE803B4D-D863-4338-AD88-02CCC906BA7B}"/>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5B87D891-F32A-4A28-8F8B-4CBAB3CCC762}"/>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99297D56-3594-4343-8A12-672B39427B34}"/>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102626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6" descr="E:\1373876598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424936" cy="478929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244205" y="116633"/>
            <a:ext cx="4392488" cy="1512167"/>
          </a:xfrm>
          <a:prstGeom prst="cloudCallout">
            <a:avLst>
              <a:gd name="adj1" fmla="val 73287"/>
              <a:gd name="adj2" fmla="val 88939"/>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đốt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dầu</a:t>
            </a:r>
            <a:r>
              <a:rPr lang="en-US" sz="2800" b="1" dirty="0">
                <a:solidFill>
                  <a:srgbClr val="FF0000"/>
                </a:solidFill>
                <a:latin typeface="Times New Roman" pitchFamily="18" charset="0"/>
                <a:cs typeface="Times New Roman" pitchFamily="18" charset="0"/>
              </a:rPr>
              <a:t>..</a:t>
            </a: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B6861898-E662-4AE2-AA77-A22FD4E9369B}"/>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68BE1EA8-BD0D-4979-B610-18F8CDC9DBB2}"/>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FC70D4B7-1BA6-49A4-91EE-7CECFA1D414F}"/>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CC8D1D58-4645-4544-8EEC-A689EC5FF1C6}"/>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9702AB34-32EA-4C65-841E-FE4F210ED2A4}"/>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525EF987-BBE7-4F67-802D-71371F65E2E7}"/>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3632BD87-0421-4E36-971D-6D62449EC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538585D2-6E3A-4FAE-B878-7BD33FA12C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D243C9D5-5F8D-4FEB-B0FC-FEBCE49B1DA0}"/>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13B40F4A-9A65-466E-9268-9CC5E8227F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C5833E95-A681-4521-B26A-325F6BDCEF5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20CAF49F-8895-43CC-B591-EF6CBBBED550}"/>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58932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22" y="1628799"/>
            <a:ext cx="8556966" cy="492859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44" y="1844824"/>
            <a:ext cx="2304256" cy="441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Bánh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xe</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nước</a:t>
            </a:r>
            <a:endParaRPr lang="en-US" sz="2400" b="1" dirty="0">
              <a:solidFill>
                <a:schemeClr val="tx1"/>
              </a:solidFill>
              <a:latin typeface="Times New Roman" pitchFamily="18" charset="0"/>
              <a:cs typeface="Times New Roman" pitchFamily="18" charset="0"/>
            </a:endParaRPr>
          </a:p>
        </p:txBody>
      </p:sp>
      <p:sp>
        <p:nvSpPr>
          <p:cNvPr id="4" name="Cloud Callout 3"/>
          <p:cNvSpPr/>
          <p:nvPr/>
        </p:nvSpPr>
        <p:spPr>
          <a:xfrm>
            <a:off x="273022" y="-99392"/>
            <a:ext cx="6531226" cy="1368152"/>
          </a:xfrm>
          <a:prstGeom prst="cloudCallout">
            <a:avLst>
              <a:gd name="adj1" fmla="val 74869"/>
              <a:gd name="adj2" fmla="val 84790"/>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chảy</a:t>
            </a:r>
            <a:endParaRPr lang="en-US" sz="2800" b="1" dirty="0">
              <a:solidFill>
                <a:srgbClr val="FF0000"/>
              </a:solidFill>
              <a:latin typeface="Times New Roman" pitchFamily="18" charset="0"/>
              <a:cs typeface="Times New Roman" pitchFamily="18" charset="0"/>
            </a:endParaRP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311BA4E6-7F11-4B0B-A5DA-74BDA5C1BC8B}"/>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EA176889-6EF2-447F-8FAA-4C1B909F51D4}"/>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43A48EDB-D45A-4584-B837-E71E869CF508}"/>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DA7DF05F-36BA-4CCA-BFB2-259810545990}"/>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A03098E5-67FD-4BF3-9EE8-81A11C8A1E2E}"/>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50CF0D87-B561-4AE6-BEFA-608257417D0B}"/>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1D9852A9-2569-40AC-92CA-2BA50DBEA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05BD692F-173E-44DC-BA03-AD762C3A6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8313CAE4-B981-4FA5-99DB-558FD6885823}"/>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0274FFAF-EE37-4F1F-BB07-17E1BC86F5FF}"/>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24E4AF36-C901-43B2-A06B-207F7F190E08}"/>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24645AE4-0E25-467F-90D6-B7BDF2710CA6}"/>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245316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44824"/>
            <a:ext cx="8819345" cy="48245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39552" y="1869436"/>
            <a:ext cx="1440160"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Tàu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hỏa</a:t>
            </a:r>
            <a:endParaRPr lang="en-US" sz="2400" b="1" dirty="0">
              <a:solidFill>
                <a:schemeClr val="tx1"/>
              </a:solidFill>
              <a:latin typeface="Times New Roman" pitchFamily="18" charset="0"/>
              <a:cs typeface="Times New Roman" pitchFamily="18" charset="0"/>
            </a:endParaRPr>
          </a:p>
        </p:txBody>
      </p:sp>
      <p:sp>
        <p:nvSpPr>
          <p:cNvPr id="4" name="Cloud Callout 3"/>
          <p:cNvSpPr/>
          <p:nvPr/>
        </p:nvSpPr>
        <p:spPr>
          <a:xfrm>
            <a:off x="2699792" y="116632"/>
            <a:ext cx="6122640" cy="1368152"/>
          </a:xfrm>
          <a:prstGeom prst="cloudCallout">
            <a:avLst>
              <a:gd name="adj1" fmla="val -39514"/>
              <a:gd name="adj2" fmla="val 96916"/>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đốt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than </a:t>
            </a:r>
            <a:r>
              <a:rPr lang="en-US" sz="2800" b="1" dirty="0" err="1">
                <a:solidFill>
                  <a:srgbClr val="FF0000"/>
                </a:solidFill>
                <a:latin typeface="Times New Roman" pitchFamily="18" charset="0"/>
                <a:cs typeface="Times New Roman" pitchFamily="18" charset="0"/>
              </a:rPr>
              <a:t>đá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dầu</a:t>
            </a:r>
            <a:endParaRPr lang="en-US" sz="2800" b="1" dirty="0">
              <a:solidFill>
                <a:srgbClr val="FF0000"/>
              </a:solidFill>
              <a:latin typeface="Times New Roman" pitchFamily="18" charset="0"/>
              <a:cs typeface="Times New Roman" pitchFamily="18" charset="0"/>
            </a:endParaRP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67B54B37-01EA-4CD3-B95E-F521D7A3EDB9}"/>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1E948532-9617-434A-B832-D7E7EE8FFA02}"/>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FAEF12B7-4491-4419-95EA-1F7422411695}"/>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8E918FB8-227F-47CA-A965-0AC5FBA932EA}"/>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EAB7DFE8-089D-46A9-9573-3CB13DE96DC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6973B258-89A9-4C1D-A413-72A6DFF2D1E1}"/>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E57664C1-2257-4D6A-B7BA-CE34CCE5F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8AFBC5A1-6813-4C81-A12D-0B3BC238F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9C5A8623-07E4-4150-9CD4-BF89D2650DEC}"/>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4AA78681-780B-4B05-A71C-8E722072A306}"/>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56B2419A-CD73-4E67-A750-8A1B28A617BC}"/>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0771BB8E-A6BB-43D2-9ADC-1B47DF11FFC6}"/>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23368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7099" y="1106239"/>
            <a:ext cx="5302744" cy="2643648"/>
            <a:chOff x="2266792" y="285887"/>
            <a:chExt cx="6264696" cy="2708920"/>
          </a:xfrm>
        </p:grpSpPr>
        <p:sp>
          <p:nvSpPr>
            <p:cNvPr id="2" name="Cloud Callout 1"/>
            <p:cNvSpPr/>
            <p:nvPr/>
          </p:nvSpPr>
          <p:spPr>
            <a:xfrm rot="228288">
              <a:off x="2266792" y="285887"/>
              <a:ext cx="6264696" cy="2708920"/>
            </a:xfrm>
            <a:prstGeom prst="cloudCallout">
              <a:avLst>
                <a:gd name="adj1" fmla="val -69297"/>
                <a:gd name="adj2" fmla="val 62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952761" y="677779"/>
              <a:ext cx="4750644" cy="1103815"/>
            </a:xfrm>
            <a:prstGeom prst="rect">
              <a:avLst/>
            </a:prstGeom>
            <a:noFill/>
          </p:spPr>
          <p:txBody>
            <a:bodyPr wrap="square" rtlCol="0">
              <a:spAutoFit/>
            </a:bodyPr>
            <a:lstStyle/>
            <a:p>
              <a:pPr algn="ctr"/>
              <a:r>
                <a:rPr lang="vi-VN" sz="3200" b="1" dirty="0">
                  <a:solidFill>
                    <a:prstClr val="white"/>
                  </a:solidFill>
                  <a:latin typeface="Times New Roman" pitchFamily="18" charset="0"/>
                  <a:cs typeface="Times New Roman" pitchFamily="18" charset="0"/>
                </a:rPr>
                <a:t>?/ Em hãy nêu </a:t>
              </a:r>
              <a:r>
                <a:rPr lang="en-US" sz="3200" b="1" dirty="0" err="1">
                  <a:solidFill>
                    <a:prstClr val="white"/>
                  </a:solidFill>
                  <a:latin typeface="Times New Roman" pitchFamily="18" charset="0"/>
                  <a:cs typeface="Times New Roman" pitchFamily="18" charset="0"/>
                </a:rPr>
                <a:t>cách</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xử</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lí</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khi</a:t>
              </a:r>
              <a:r>
                <a:rPr lang="en-US" sz="3200" b="1" dirty="0">
                  <a:solidFill>
                    <a:prstClr val="white"/>
                  </a:solidFill>
                  <a:latin typeface="Times New Roman" pitchFamily="18" charset="0"/>
                  <a:cs typeface="Times New Roman" pitchFamily="18" charset="0"/>
                </a:rPr>
                <a:t> </a:t>
              </a:r>
              <a:r>
                <a:rPr lang="vi-VN" sz="3200" b="1" dirty="0">
                  <a:solidFill>
                    <a:prstClr val="white"/>
                  </a:solidFill>
                  <a:latin typeface="Times New Roman" pitchFamily="18" charset="0"/>
                  <a:cs typeface="Times New Roman" pitchFamily="18" charset="0"/>
                </a:rPr>
                <a:t>bị điện giật</a:t>
              </a:r>
              <a:r>
                <a:rPr lang="en-US" sz="3200" b="1" dirty="0">
                  <a:solidFill>
                    <a:prstClr val="white"/>
                  </a:solidFill>
                  <a:latin typeface="Times New Roman" pitchFamily="18" charset="0"/>
                  <a:cs typeface="Times New Roman" pitchFamily="18" charset="0"/>
                </a:rPr>
                <a:t>.</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504" y="3134424"/>
            <a:ext cx="2376264" cy="3457575"/>
          </a:xfrm>
          <a:prstGeom prst="rect">
            <a:avLst/>
          </a:prstGeom>
        </p:spPr>
      </p:pic>
      <p:grpSp>
        <p:nvGrpSpPr>
          <p:cNvPr id="9" name="Group 10">
            <a:extLst>
              <a:ext uri="{FF2B5EF4-FFF2-40B4-BE49-F238E27FC236}">
                <a16:creationId xmlns:a16="http://schemas.microsoft.com/office/drawing/2014/main" xmlns=""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xmlns=""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xmlns=""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xmlns=""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xmlns=""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xmlns="" id="{B25E116A-5954-4D4E-A4B1-349C4D858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xmlns="" id="{31C2AA21-A018-4DCE-9F00-4AC4D884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xmlns=""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xmlns=""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xmlns=""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xmlns=""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1330791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rotWithShape="1">
          <a:blip r:embed="rId2">
            <a:extLst>
              <a:ext uri="{28A0092B-C50C-407E-A947-70E740481C1C}">
                <a14:useLocalDpi xmlns:a14="http://schemas.microsoft.com/office/drawing/2010/main" val="0"/>
              </a:ext>
            </a:extLst>
          </a:blip>
          <a:srcRect l="30304"/>
          <a:stretch/>
        </p:blipFill>
        <p:spPr bwMode="auto">
          <a:xfrm>
            <a:off x="177601" y="1196752"/>
            <a:ext cx="8640961" cy="540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148064" y="1484784"/>
            <a:ext cx="3581075"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Hệ</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thống</a:t>
            </a:r>
            <a:r>
              <a:rPr lang="en-US" sz="2400" b="1" dirty="0">
                <a:solidFill>
                  <a:schemeClr val="tx1"/>
                </a:solidFill>
                <a:latin typeface="Times New Roman" pitchFamily="18" charset="0"/>
                <a:cs typeface="Times New Roman" pitchFamily="18" charset="0"/>
              </a:rPr>
              <a:t> pin </a:t>
            </a:r>
            <a:r>
              <a:rPr lang="en-US" sz="2400" b="1" dirty="0" err="1">
                <a:solidFill>
                  <a:schemeClr val="tx1"/>
                </a:solidFill>
                <a:latin typeface="Times New Roman" pitchFamily="18" charset="0"/>
                <a:cs typeface="Times New Roman" pitchFamily="18" charset="0"/>
              </a:rPr>
              <a:t>mặt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trời</a:t>
            </a:r>
            <a:endParaRPr lang="en-US" sz="2400" b="1" dirty="0">
              <a:solidFill>
                <a:schemeClr val="tx1"/>
              </a:solidFill>
              <a:latin typeface="Times New Roman" pitchFamily="18" charset="0"/>
              <a:cs typeface="Times New Roman" pitchFamily="18" charset="0"/>
            </a:endParaRPr>
          </a:p>
        </p:txBody>
      </p:sp>
      <p:sp>
        <p:nvSpPr>
          <p:cNvPr id="4" name="Cloud Callout 3"/>
          <p:cNvSpPr/>
          <p:nvPr/>
        </p:nvSpPr>
        <p:spPr>
          <a:xfrm>
            <a:off x="3779911" y="0"/>
            <a:ext cx="5339163" cy="952500"/>
          </a:xfrm>
          <a:prstGeom prst="cloudCallout">
            <a:avLst>
              <a:gd name="adj1" fmla="val -63196"/>
              <a:gd name="adj2" fmla="val 70233"/>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a:solidFill>
                <a:srgbClr val="FF0000"/>
              </a:solidFill>
              <a:latin typeface="Times New Roman" pitchFamily="18" charset="0"/>
              <a:cs typeface="Times New Roman" pitchFamily="18" charset="0"/>
            </a:endParaRPr>
          </a:p>
          <a:p>
            <a:pPr algn="ctr">
              <a:defRPr/>
            </a:pPr>
            <a:r>
              <a:rPr lang="en-US" sz="2800" b="1">
                <a:solidFill>
                  <a:srgbClr val="FF0000"/>
                </a:solidFill>
                <a:latin typeface="Times New Roman" pitchFamily="18" charset="0"/>
                <a:cs typeface="Times New Roman" pitchFamily="18" charset="0"/>
              </a:rPr>
              <a:t>Năng lượng mặt trời</a:t>
            </a:r>
          </a:p>
          <a:p>
            <a:pPr algn="ctr">
              <a:defRPr/>
            </a:pPr>
            <a:endParaRPr lang="en-US" sz="280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BDDC8BE5-A4A2-4CAC-85C5-21908AFD7F5B}"/>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2B446714-C184-49AA-84A7-4401E9394D05}"/>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0B029D1C-AED2-48C0-80C5-D752DFA24045}"/>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498F8A53-6BFD-4EBE-9E63-9E7E6C086865}"/>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8AFB6FBB-D72E-42AD-94FE-2061306D8F2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A6753BEA-9F4D-4CFE-8DEB-5B0242C0D506}"/>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3B901BAE-AB8E-423C-842A-89408E92D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3041A4B1-B70D-4651-A4B4-6927C2F666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DF0894CA-2821-47D0-96D4-95845142B953}"/>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937095B8-085F-49E3-B523-5F5FAC5F1175}"/>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FB94764C-EF86-4CD1-B5EC-4A58727FE9AD}"/>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38A0579C-A82D-4D03-9614-B74334F02731}"/>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52426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3 cách tiết kiệm năng lượng hiệu quả trong nhà của bạn – Mẹo ha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124744"/>
            <a:ext cx="836009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89521" y="482289"/>
            <a:ext cx="7560840" cy="553998"/>
          </a:xfrm>
          <a:prstGeom prst="rect">
            <a:avLst/>
          </a:prstGeom>
          <a:noFill/>
        </p:spPr>
        <p:txBody>
          <a:bodyPr wrap="square" rtlCol="0">
            <a:spAutoFit/>
          </a:bodyPr>
          <a:lstStyle/>
          <a:p>
            <a:pPr algn="ctr"/>
            <a:r>
              <a:rPr lang="en-US" sz="3000" dirty="0" err="1">
                <a:solidFill>
                  <a:srgbClr val="7030A0"/>
                </a:solidFill>
                <a:latin typeface="Times New Roman" pitchFamily="18" charset="0"/>
                <a:cs typeface="Times New Roman" pitchFamily="18" charset="0"/>
              </a:rPr>
              <a:t>Kể</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tên</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các</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dụng</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cụ</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máy</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móc</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sử</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dụng</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điện</a:t>
            </a:r>
            <a:r>
              <a:rPr lang="en-US" sz="3000" dirty="0">
                <a:solidFill>
                  <a:srgbClr val="7030A0"/>
                </a:solidFill>
                <a:latin typeface="Times New Roman" pitchFamily="18" charset="0"/>
                <a:cs typeface="Times New Roman" pitchFamily="18" charset="0"/>
              </a:rPr>
              <a:t> ?</a:t>
            </a:r>
          </a:p>
        </p:txBody>
      </p:sp>
      <p:grpSp>
        <p:nvGrpSpPr>
          <p:cNvPr id="5" name="Group 10">
            <a:extLst>
              <a:ext uri="{FF2B5EF4-FFF2-40B4-BE49-F238E27FC236}">
                <a16:creationId xmlns:a16="http://schemas.microsoft.com/office/drawing/2014/main" xmlns="" id="{92B749A2-7CA6-4267-B81A-33CB13D372FC}"/>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901CF145-0F93-42CD-9F5A-0F27BED1AFBA}"/>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FA980A0A-43C3-4E4C-B2B7-C187228548C2}"/>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B501F20F-0089-4C5F-83DD-7C04B2A361A6}"/>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897B704B-5622-4803-8328-95BDC1809431}"/>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A5857DBB-D628-47FF-99A2-3622137D7AE9}"/>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007CD488-9751-4656-BB2B-F035C08C4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43F991AD-1865-47E2-AE04-9B1E45FAD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AC0AF78B-2B38-4BAB-B4E7-AEB6C02C63E0}"/>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A39E8CD7-922A-4150-83A1-524ADAE88C17}"/>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1CE34E19-E2E5-4E4B-8AD9-E2113915317C}"/>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0F2D56AF-0060-4F4E-9EC5-EC0ED1023379}"/>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1607804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9617" r="12659"/>
          <a:stretch/>
        </p:blipFill>
        <p:spPr bwMode="auto">
          <a:xfrm>
            <a:off x="685123" y="1916832"/>
            <a:ext cx="805114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23527" y="188640"/>
            <a:ext cx="8411187" cy="1152128"/>
          </a:xfrm>
          <a:prstGeom prst="round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p>
        </p:txBody>
      </p:sp>
      <p:grpSp>
        <p:nvGrpSpPr>
          <p:cNvPr id="5" name="Group 10">
            <a:extLst>
              <a:ext uri="{FF2B5EF4-FFF2-40B4-BE49-F238E27FC236}">
                <a16:creationId xmlns:a16="http://schemas.microsoft.com/office/drawing/2014/main" xmlns="" id="{D70DA884-5467-4D0C-A0A1-E7B36A946580}"/>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BC4AA4AD-DD1D-480D-A3D0-DDD05D6C9AF0}"/>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6BA1B7A9-936F-45D4-ADF4-1B96C3A14C38}"/>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56D857CD-CF0E-4A46-908F-AE97F981D4A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E0CA12D3-844C-4E23-BE77-81EF98EFE5F4}"/>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A94E8022-0C98-43CA-A527-238E3DAAB0CD}"/>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509747BF-7B3E-473E-8323-0223692DF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58E4863B-C9A1-4ACF-9B93-AAB80BF99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390DDFA2-7A7C-4719-AC24-C871E5EB4511}"/>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43D260B8-598F-42FE-AA82-50508A8ADE26}"/>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0F803DB9-74DB-4DFA-B2B1-5521A2CAA562}"/>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E54B2D29-E463-4CA1-B0A5-FE8AC181392D}"/>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2313115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6" name="Picture 8" descr="h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38" y="188640"/>
            <a:ext cx="8915400" cy="6480720"/>
          </a:xfrm>
          <a:prstGeom prst="rect">
            <a:avLst/>
          </a:prstGeom>
          <a:solidFill>
            <a:srgbClr val="92D050"/>
          </a:solidFill>
          <a:ln>
            <a:noFill/>
          </a:ln>
        </p:spPr>
      </p:pic>
      <p:sp>
        <p:nvSpPr>
          <p:cNvPr id="9237" name="Rectangle 21"/>
          <p:cNvSpPr>
            <a:spLocks noChangeArrowheads="1"/>
          </p:cNvSpPr>
          <p:nvPr/>
        </p:nvSpPr>
        <p:spPr bwMode="auto">
          <a:xfrm>
            <a:off x="2103438" y="1196752"/>
            <a:ext cx="4876800" cy="1815882"/>
          </a:xfrm>
          <a:prstGeom prst="rect">
            <a:avLst/>
          </a:prstGeom>
          <a:noFill/>
          <a:ln w="9525">
            <a:noFill/>
            <a:miter lim="800000"/>
            <a:headEnd/>
            <a:tailEnd/>
          </a:ln>
          <a:effectLst/>
        </p:spPr>
        <p:txBody>
          <a:bodyPr anchor="ctr">
            <a:spAutoFit/>
          </a:bodyPr>
          <a:lstStyle/>
          <a:p>
            <a:pPr algn="ctr">
              <a:spcBef>
                <a:spcPct val="50000"/>
              </a:spcBef>
              <a:defRPr/>
            </a:pPr>
            <a:r>
              <a:rPr lang="en-US" sz="2800" b="1" dirty="0" err="1">
                <a:solidFill>
                  <a:srgbClr val="0000CC"/>
                </a:solidFill>
                <a:effectLst>
                  <a:outerShdw blurRad="38100" dist="38100" dir="2700000" algn="tl">
                    <a:srgbClr val="C0C0C0"/>
                  </a:outerShdw>
                </a:effectLst>
              </a:rPr>
              <a:t>Về</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nhà</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học</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bài</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Xem</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trước</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bài</a:t>
            </a:r>
            <a:r>
              <a:rPr lang="en-US" sz="2800" b="1" dirty="0">
                <a:solidFill>
                  <a:srgbClr val="0000CC"/>
                </a:solidFill>
                <a:effectLst>
                  <a:outerShdw blurRad="38100" dist="38100" dir="2700000" algn="tl">
                    <a:srgbClr val="C0C0C0"/>
                  </a:outerShdw>
                </a:effectLst>
              </a:rPr>
              <a:t> 51: </a:t>
            </a:r>
            <a:r>
              <a:rPr lang="en-US" sz="2800" b="1" dirty="0" err="1">
                <a:solidFill>
                  <a:srgbClr val="0000CC"/>
                </a:solidFill>
                <a:effectLst>
                  <a:outerShdw blurRad="38100" dist="38100" dir="2700000" algn="tl">
                    <a:srgbClr val="C0C0C0"/>
                  </a:outerShdw>
                </a:effectLst>
              </a:rPr>
              <a:t>Cơ</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quan</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sinh</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sản</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của</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thực</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vật</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có</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hoa</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tr</a:t>
            </a:r>
            <a:r>
              <a:rPr lang="en-US" sz="2800" b="1" dirty="0">
                <a:solidFill>
                  <a:srgbClr val="0000CC"/>
                </a:solidFill>
                <a:effectLst>
                  <a:outerShdw blurRad="38100" dist="38100" dir="2700000" algn="tl">
                    <a:srgbClr val="C0C0C0"/>
                  </a:outerShdw>
                </a:effectLst>
              </a:rPr>
              <a:t> 104) </a:t>
            </a:r>
            <a:r>
              <a:rPr lang="en-US" sz="2800" b="1" dirty="0" err="1">
                <a:solidFill>
                  <a:srgbClr val="0000CC"/>
                </a:solidFill>
                <a:effectLst>
                  <a:outerShdw blurRad="38100" dist="38100" dir="2700000" algn="tl">
                    <a:srgbClr val="C0C0C0"/>
                  </a:outerShdw>
                </a:effectLst>
              </a:rPr>
              <a:t>mỗi</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tổ</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sưu</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tầm</a:t>
            </a:r>
            <a:r>
              <a:rPr lang="en-US" sz="2800" b="1" dirty="0">
                <a:solidFill>
                  <a:srgbClr val="0000CC"/>
                </a:solidFill>
                <a:effectLst>
                  <a:outerShdw blurRad="38100" dist="38100" dir="2700000" algn="tl">
                    <a:srgbClr val="C0C0C0"/>
                  </a:outerShdw>
                </a:effectLst>
              </a:rPr>
              <a:t> 3 </a:t>
            </a:r>
            <a:r>
              <a:rPr lang="en-US" sz="2800" b="1" dirty="0" err="1">
                <a:solidFill>
                  <a:srgbClr val="0000CC"/>
                </a:solidFill>
                <a:effectLst>
                  <a:outerShdw blurRad="38100" dist="38100" dir="2700000" algn="tl">
                    <a:srgbClr val="C0C0C0"/>
                  </a:outerShdw>
                </a:effectLst>
              </a:rPr>
              <a:t>bông</a:t>
            </a:r>
            <a:r>
              <a:rPr lang="en-US" sz="2800" b="1" dirty="0">
                <a:solidFill>
                  <a:srgbClr val="0000CC"/>
                </a:solidFill>
                <a:effectLst>
                  <a:outerShdw blurRad="38100" dist="38100" dir="2700000" algn="tl">
                    <a:srgbClr val="C0C0C0"/>
                  </a:outerShdw>
                </a:effectLst>
              </a:rPr>
              <a:t> </a:t>
            </a:r>
            <a:r>
              <a:rPr lang="en-US" sz="2800" b="1" dirty="0" err="1">
                <a:solidFill>
                  <a:srgbClr val="0000CC"/>
                </a:solidFill>
                <a:effectLst>
                  <a:outerShdw blurRad="38100" dist="38100" dir="2700000" algn="tl">
                    <a:srgbClr val="C0C0C0"/>
                  </a:outerShdw>
                </a:effectLst>
              </a:rPr>
              <a:t>hoa</a:t>
            </a:r>
            <a:r>
              <a:rPr lang="en-US" sz="2800" b="1" dirty="0">
                <a:solidFill>
                  <a:srgbClr val="0000CC"/>
                </a:solidFill>
                <a:effectLst>
                  <a:outerShdw blurRad="38100" dist="38100" dir="2700000" algn="tl">
                    <a:srgbClr val="C0C0C0"/>
                  </a:outerShdw>
                </a:effectLst>
              </a:rPr>
              <a:t> </a:t>
            </a:r>
          </a:p>
        </p:txBody>
      </p:sp>
      <p:sp>
        <p:nvSpPr>
          <p:cNvPr id="96348" name="Text Box 92"/>
          <p:cNvSpPr txBox="1">
            <a:spLocks noChangeArrowheads="1"/>
          </p:cNvSpPr>
          <p:nvPr/>
        </p:nvSpPr>
        <p:spPr bwMode="auto">
          <a:xfrm>
            <a:off x="1625600" y="3933056"/>
            <a:ext cx="5884863" cy="923330"/>
          </a:xfrm>
          <a:prstGeom prst="rect">
            <a:avLst/>
          </a:prstGeom>
          <a:noFill/>
          <a:ln w="38100" cap="rnd" algn="ctr">
            <a:noFill/>
            <a:prstDash val="sysDot"/>
            <a:miter lim="800000"/>
            <a:headEnd/>
            <a:tailEnd/>
          </a:ln>
        </p:spPr>
        <p:txBody>
          <a:bodyPr wrap="square">
            <a:spAutoFit/>
          </a:bodyPr>
          <a:lstStyle/>
          <a:p>
            <a:pPr algn="ctr">
              <a:defRPr/>
            </a:pPr>
            <a:r>
              <a:rPr lang="en-US" sz="3200" b="1" dirty="0">
                <a:solidFill>
                  <a:srgbClr val="FF0000"/>
                </a:solidFill>
                <a:effectLst>
                  <a:outerShdw blurRad="38100" dist="38100" dir="2700000" algn="tl">
                    <a:srgbClr val="C0C0C0"/>
                  </a:outerShdw>
                </a:effectLst>
              </a:rPr>
              <a:t> </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CHÀO CÁC EM !</a:t>
            </a:r>
            <a:endParaRPr lang="en-US" sz="54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A2F0E4CA-AAA6-4F0C-B2E4-768CEF42D852}"/>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09E90C69-D392-4637-906D-E7772419629C}"/>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141071A9-C0F0-498D-BEF2-AA5A8D398B48}"/>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1FD16630-AA8E-4733-9ADF-77486B5C6A41}"/>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F6F263FB-8E24-4664-8B12-178677DA883C}"/>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CCD95F4E-5099-4AC1-BD96-36CEC2150D72}"/>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8DA79B79-6A03-4D80-A374-E7C64D97A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9DD00273-1944-45CF-8CFF-0787884EE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5124DD79-2C02-485D-8E7B-E348E3DD2EAB}"/>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BF13335D-BB6C-4926-A5D0-6E94C33BD247}"/>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1AEC82A9-68E1-469E-BAC4-3ED7C39E8F90}"/>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C941876D-6DEE-4A70-B7E1-3378EAAE0A63}"/>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4231081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236"/>
                                        </p:tgtEl>
                                        <p:attrNameLst>
                                          <p:attrName>style.visibility</p:attrName>
                                        </p:attrNameLst>
                                      </p:cBhvr>
                                      <p:to>
                                        <p:strVal val="visible"/>
                                      </p:to>
                                    </p:set>
                                    <p:anim calcmode="lin" valueType="num">
                                      <p:cBhvr>
                                        <p:cTn id="7" dur="500" fill="hold"/>
                                        <p:tgtEl>
                                          <p:spTgt spid="9236"/>
                                        </p:tgtEl>
                                        <p:attrNameLst>
                                          <p:attrName>ppt_w</p:attrName>
                                        </p:attrNameLst>
                                      </p:cBhvr>
                                      <p:tavLst>
                                        <p:tav tm="0">
                                          <p:val>
                                            <p:fltVal val="0"/>
                                          </p:val>
                                        </p:tav>
                                        <p:tav tm="100000">
                                          <p:val>
                                            <p:strVal val="#ppt_w"/>
                                          </p:val>
                                        </p:tav>
                                      </p:tavLst>
                                    </p:anim>
                                    <p:anim calcmode="lin" valueType="num">
                                      <p:cBhvr>
                                        <p:cTn id="8" dur="500" fill="hold"/>
                                        <p:tgtEl>
                                          <p:spTgt spid="923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237"/>
                                        </p:tgtEl>
                                        <p:attrNameLst>
                                          <p:attrName>style.visibility</p:attrName>
                                        </p:attrNameLst>
                                      </p:cBhvr>
                                      <p:to>
                                        <p:strVal val="visible"/>
                                      </p:to>
                                    </p:set>
                                    <p:anim calcmode="lin" valueType="num">
                                      <p:cBhvr>
                                        <p:cTn id="11" dur="500" fill="hold"/>
                                        <p:tgtEl>
                                          <p:spTgt spid="9237"/>
                                        </p:tgtEl>
                                        <p:attrNameLst>
                                          <p:attrName>ppt_w</p:attrName>
                                        </p:attrNameLst>
                                      </p:cBhvr>
                                      <p:tavLst>
                                        <p:tav tm="0">
                                          <p:val>
                                            <p:fltVal val="0"/>
                                          </p:val>
                                        </p:tav>
                                        <p:tav tm="100000">
                                          <p:val>
                                            <p:strVal val="#ppt_w"/>
                                          </p:val>
                                        </p:tav>
                                      </p:tavLst>
                                    </p:anim>
                                    <p:anim calcmode="lin" valueType="num">
                                      <p:cBhvr>
                                        <p:cTn id="12" dur="500" fill="hold"/>
                                        <p:tgtEl>
                                          <p:spTgt spid="9237"/>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iterate type="lt">
                                    <p:tmPct val="0"/>
                                  </p:iterate>
                                  <p:childTnLst>
                                    <p:set>
                                      <p:cBhvr>
                                        <p:cTn id="16" dur="1" fill="hold">
                                          <p:stCondLst>
                                            <p:cond delay="0"/>
                                          </p:stCondLst>
                                        </p:cTn>
                                        <p:tgtEl>
                                          <p:spTgt spid="96348"/>
                                        </p:tgtEl>
                                        <p:attrNameLst>
                                          <p:attrName>style.visibility</p:attrName>
                                        </p:attrNameLst>
                                      </p:cBhvr>
                                      <p:to>
                                        <p:strVal val="visible"/>
                                      </p:to>
                                    </p:set>
                                    <p:anim calcmode="lin" valueType="num">
                                      <p:cBhvr>
                                        <p:cTn id="17" dur="500" fill="hold"/>
                                        <p:tgtEl>
                                          <p:spTgt spid="96348"/>
                                        </p:tgtEl>
                                        <p:attrNameLst>
                                          <p:attrName>ppt_w</p:attrName>
                                        </p:attrNameLst>
                                      </p:cBhvr>
                                      <p:tavLst>
                                        <p:tav tm="0">
                                          <p:val>
                                            <p:fltVal val="0"/>
                                          </p:val>
                                        </p:tav>
                                        <p:tav tm="100000">
                                          <p:val>
                                            <p:strVal val="#ppt_w"/>
                                          </p:val>
                                        </p:tav>
                                      </p:tavLst>
                                    </p:anim>
                                    <p:anim calcmode="lin" valueType="num">
                                      <p:cBhvr>
                                        <p:cTn id="18" dur="500" fill="hold"/>
                                        <p:tgtEl>
                                          <p:spTgt spid="96348"/>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mph" presetSubtype="0" repeatCount="indefinite" fill="hold" grpId="1" nodeType="clickEffect">
                                  <p:stCondLst>
                                    <p:cond delay="0"/>
                                  </p:stCondLst>
                                  <p:iterate type="lt">
                                    <p:tmPct val="0"/>
                                  </p:iterate>
                                  <p:childTnLst>
                                    <p:animClr clrSpc="hsl" dir="cw">
                                      <p:cBhvr override="childStyle">
                                        <p:cTn id="22" dur="500" fill="hold"/>
                                        <p:tgtEl>
                                          <p:spTgt spid="96348"/>
                                        </p:tgtEl>
                                        <p:attrNameLst>
                                          <p:attrName>style.color</p:attrName>
                                        </p:attrNameLst>
                                      </p:cBhvr>
                                      <p:by>
                                        <p:hsl h="-7200000" s="0" l="0"/>
                                      </p:by>
                                    </p:animClr>
                                    <p:animClr clrSpc="hsl" dir="cw">
                                      <p:cBhvr>
                                        <p:cTn id="23" dur="500" fill="hold"/>
                                        <p:tgtEl>
                                          <p:spTgt spid="96348"/>
                                        </p:tgtEl>
                                        <p:attrNameLst>
                                          <p:attrName>fillcolor</p:attrName>
                                        </p:attrNameLst>
                                      </p:cBhvr>
                                      <p:by>
                                        <p:hsl h="-7200000" s="0" l="0"/>
                                      </p:by>
                                    </p:animClr>
                                    <p:animClr clrSpc="hsl" dir="cw">
                                      <p:cBhvr>
                                        <p:cTn id="24" dur="500" fill="hold"/>
                                        <p:tgtEl>
                                          <p:spTgt spid="96348"/>
                                        </p:tgtEl>
                                        <p:attrNameLst>
                                          <p:attrName>stroke.color</p:attrName>
                                        </p:attrNameLst>
                                      </p:cBhvr>
                                      <p:by>
                                        <p:hsl h="-7200000" s="0" l="0"/>
                                      </p:by>
                                    </p:animClr>
                                    <p:set>
                                      <p:cBhvr>
                                        <p:cTn id="25" dur="500" fill="hold"/>
                                        <p:tgtEl>
                                          <p:spTgt spid="96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 grpId="0"/>
      <p:bldP spid="96348" grpId="0"/>
      <p:bldP spid="9634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88399" y="338193"/>
            <a:ext cx="5302744" cy="1976683"/>
            <a:chOff x="2195736" y="116632"/>
            <a:chExt cx="6264696" cy="2708920"/>
          </a:xfrm>
        </p:grpSpPr>
        <p:sp>
          <p:nvSpPr>
            <p:cNvPr id="2" name="Cloud Callout 1"/>
            <p:cNvSpPr/>
            <p:nvPr/>
          </p:nvSpPr>
          <p:spPr>
            <a:xfrm rot="228288">
              <a:off x="2195736" y="116632"/>
              <a:ext cx="6264696" cy="2708920"/>
            </a:xfrm>
            <a:prstGeom prst="cloudCallout">
              <a:avLst>
                <a:gd name="adj1" fmla="val -69297"/>
                <a:gd name="adj2" fmla="val 62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952762" y="677779"/>
              <a:ext cx="4750644" cy="1307544"/>
            </a:xfrm>
            <a:prstGeom prst="rect">
              <a:avLst/>
            </a:prstGeom>
            <a:noFill/>
          </p:spPr>
          <p:txBody>
            <a:bodyPr wrap="square" rtlCol="0">
              <a:spAutoFit/>
            </a:bodyPr>
            <a:lstStyle/>
            <a:p>
              <a:pPr algn="ctr"/>
              <a:r>
                <a:rPr lang="en-US" sz="2800" b="1" dirty="0" err="1">
                  <a:solidFill>
                    <a:prstClr val="white"/>
                  </a:solidFill>
                  <a:latin typeface="Times New Roman" pitchFamily="18" charset="0"/>
                  <a:cs typeface="Times New Roman" pitchFamily="18" charset="0"/>
                </a:rPr>
                <a:t>Cách</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xử</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lí</a:t>
              </a:r>
              <a:r>
                <a:rPr lang="vi-VN"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khi</a:t>
              </a:r>
              <a:r>
                <a:rPr lang="en-US" sz="2800" b="1" dirty="0">
                  <a:solidFill>
                    <a:prstClr val="white"/>
                  </a:solidFill>
                  <a:latin typeface="Times New Roman" pitchFamily="18" charset="0"/>
                  <a:cs typeface="Times New Roman" pitchFamily="18" charset="0"/>
                </a:rPr>
                <a:t> </a:t>
              </a:r>
              <a:r>
                <a:rPr lang="vi-VN" sz="2800" b="1" dirty="0">
                  <a:solidFill>
                    <a:prstClr val="white"/>
                  </a:solidFill>
                  <a:latin typeface="Times New Roman" pitchFamily="18" charset="0"/>
                  <a:cs typeface="Times New Roman" pitchFamily="18" charset="0"/>
                </a:rPr>
                <a:t>bị điện giật</a:t>
              </a:r>
              <a:r>
                <a:rPr lang="en-US" sz="2800" b="1" dirty="0">
                  <a:solidFill>
                    <a:prstClr val="white"/>
                  </a:solidFill>
                  <a:latin typeface="Times New Roman" pitchFamily="18" charset="0"/>
                  <a:cs typeface="Times New Roman" pitchFamily="18" charset="0"/>
                </a:rPr>
                <a:t>.</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504" y="3134424"/>
            <a:ext cx="2376264" cy="3457575"/>
          </a:xfrm>
          <a:prstGeom prst="rect">
            <a:avLst/>
          </a:prstGeom>
        </p:spPr>
      </p:pic>
      <p:grpSp>
        <p:nvGrpSpPr>
          <p:cNvPr id="9" name="Group 10">
            <a:extLst>
              <a:ext uri="{FF2B5EF4-FFF2-40B4-BE49-F238E27FC236}">
                <a16:creationId xmlns:a16="http://schemas.microsoft.com/office/drawing/2014/main" xmlns=""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xmlns=""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xmlns=""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xmlns=""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xmlns=""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xmlns="" id="{B25E116A-5954-4D4E-A4B1-349C4D858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xmlns="" id="{31C2AA21-A018-4DCE-9F00-4AC4D884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xmlns=""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xmlns=""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xmlns=""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xmlns=""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
        <p:nvSpPr>
          <p:cNvPr id="25" name="TextBox 24">
            <a:extLst>
              <a:ext uri="{FF2B5EF4-FFF2-40B4-BE49-F238E27FC236}">
                <a16:creationId xmlns:a16="http://schemas.microsoft.com/office/drawing/2014/main" xmlns="" id="{95BCAC6D-9054-44E3-9B24-AB2F560F34EC}"/>
              </a:ext>
            </a:extLst>
          </p:cNvPr>
          <p:cNvSpPr txBox="1"/>
          <p:nvPr/>
        </p:nvSpPr>
        <p:spPr>
          <a:xfrm>
            <a:off x="2490870" y="2784693"/>
            <a:ext cx="6351781" cy="3539430"/>
          </a:xfrm>
          <a:prstGeom prst="rect">
            <a:avLst/>
          </a:prstGeom>
          <a:solidFill>
            <a:srgbClr val="FFFF00"/>
          </a:solid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KHI NHÌN THẤY NGƯỜI BỊ GIẬT ĐIỆN PHẢI LẬP TỨC CẮT NGUỒN ĐIỆN BẰNG MỌI CÁCH NHƯ NGẮT CẦU DAO, CẦU CHÌ HOẶC DÙNG VẬT KHÔ KHÔNG DẪN ĐIỆN NHƯ GẬU GỖ, GẬY TRE, QUE NHỰA,… GẠT DÂY ĐIỆN RA KHỎI NGƯỜI BỊ NẠN. </a:t>
            </a:r>
          </a:p>
        </p:txBody>
      </p:sp>
    </p:spTree>
    <p:extLst>
      <p:ext uri="{BB962C8B-B14F-4D97-AF65-F5344CB8AC3E}">
        <p14:creationId xmlns:p14="http://schemas.microsoft.com/office/powerpoint/2010/main" val="955658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04594" y="437123"/>
            <a:ext cx="5328592" cy="3291310"/>
            <a:chOff x="2171923" y="-302539"/>
            <a:chExt cx="6264696" cy="3002150"/>
          </a:xfrm>
        </p:grpSpPr>
        <p:sp>
          <p:nvSpPr>
            <p:cNvPr id="7" name="Cloud Callout 6"/>
            <p:cNvSpPr/>
            <p:nvPr/>
          </p:nvSpPr>
          <p:spPr>
            <a:xfrm rot="228288">
              <a:off x="2171923" y="-302539"/>
              <a:ext cx="6264696" cy="2708920"/>
            </a:xfrm>
            <a:prstGeom prst="cloudCallout">
              <a:avLst>
                <a:gd name="adj1" fmla="val 58404"/>
                <a:gd name="adj2" fmla="val 650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639276" y="342567"/>
              <a:ext cx="5610025" cy="2357044"/>
            </a:xfrm>
            <a:prstGeom prst="rect">
              <a:avLst/>
            </a:prstGeom>
            <a:noFill/>
          </p:spPr>
          <p:txBody>
            <a:bodyPr wrap="square" rtlCol="0">
              <a:spAutoFit/>
            </a:bodyPr>
            <a:lstStyle/>
            <a:p>
              <a:pPr algn="ctr"/>
              <a:r>
                <a:rPr lang="vi-VN" sz="3600" b="1" dirty="0">
                  <a:solidFill>
                    <a:prstClr val="white"/>
                  </a:solidFill>
                  <a:latin typeface="Times New Roman" pitchFamily="18" charset="0"/>
                  <a:cs typeface="Times New Roman" pitchFamily="18" charset="0"/>
                </a:rPr>
                <a:t>?/ Để tránh lãng phí điện chúng ta cần làm gì? </a:t>
              </a:r>
              <a:endParaRPr lang="en-US" sz="3600" b="1" dirty="0">
                <a:solidFill>
                  <a:prstClr val="white"/>
                </a:solidFill>
                <a:latin typeface="Times New Roman" pitchFamily="18" charset="0"/>
                <a:cs typeface="Times New Roman" pitchFamily="18" charset="0"/>
              </a:endParaRP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806" y="3201650"/>
            <a:ext cx="2386581" cy="3457575"/>
          </a:xfrm>
          <a:prstGeom prst="rect">
            <a:avLst/>
          </a:prstGeom>
        </p:spPr>
      </p:pic>
      <p:grpSp>
        <p:nvGrpSpPr>
          <p:cNvPr id="9" name="Group 10">
            <a:extLst>
              <a:ext uri="{FF2B5EF4-FFF2-40B4-BE49-F238E27FC236}">
                <a16:creationId xmlns:a16="http://schemas.microsoft.com/office/drawing/2014/main" xmlns=""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xmlns=""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xmlns=""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xmlns=""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xmlns=""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xmlns="" id="{B25E116A-5954-4D4E-A4B1-349C4D858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xmlns="" id="{31C2AA21-A018-4DCE-9F00-4AC4D884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xmlns=""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xmlns=""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xmlns=""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xmlns=""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3914612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46835" y="141903"/>
            <a:ext cx="5328592" cy="2016224"/>
            <a:chOff x="2195736" y="116632"/>
            <a:chExt cx="6264696" cy="2708920"/>
          </a:xfrm>
        </p:grpSpPr>
        <p:sp>
          <p:nvSpPr>
            <p:cNvPr id="7" name="Cloud Callout 6"/>
            <p:cNvSpPr/>
            <p:nvPr/>
          </p:nvSpPr>
          <p:spPr>
            <a:xfrm rot="228288">
              <a:off x="2195736" y="116632"/>
              <a:ext cx="6264696" cy="2708920"/>
            </a:xfrm>
            <a:prstGeom prst="cloudCallout">
              <a:avLst>
                <a:gd name="adj1" fmla="val 58404"/>
                <a:gd name="adj2" fmla="val 650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639276" y="664734"/>
              <a:ext cx="5610025" cy="1612715"/>
            </a:xfrm>
            <a:prstGeom prst="rect">
              <a:avLst/>
            </a:prstGeom>
            <a:noFill/>
          </p:spPr>
          <p:txBody>
            <a:bodyPr wrap="square" rtlCol="0">
              <a:spAutoFit/>
            </a:bodyPr>
            <a:lstStyle/>
            <a:p>
              <a:pPr algn="ctr"/>
              <a:r>
                <a:rPr lang="vi-VN" sz="2800" b="1" dirty="0">
                  <a:solidFill>
                    <a:prstClr val="white"/>
                  </a:solidFill>
                  <a:latin typeface="Times New Roman" pitchFamily="18" charset="0"/>
                  <a:cs typeface="Times New Roman" pitchFamily="18" charset="0"/>
                </a:rPr>
                <a:t> </a:t>
              </a:r>
              <a:r>
                <a:rPr lang="vi-VN" sz="3600" b="1" dirty="0">
                  <a:solidFill>
                    <a:prstClr val="white"/>
                  </a:solidFill>
                  <a:latin typeface="Times New Roman" pitchFamily="18" charset="0"/>
                  <a:cs typeface="Times New Roman" pitchFamily="18" charset="0"/>
                </a:rPr>
                <a:t>Để tránh lãng phí điện chúng ta </a:t>
              </a:r>
              <a:r>
                <a:rPr lang="en-US" sz="3600" b="1" dirty="0" err="1">
                  <a:solidFill>
                    <a:prstClr val="white"/>
                  </a:solidFill>
                  <a:latin typeface="Times New Roman" pitchFamily="18" charset="0"/>
                  <a:cs typeface="Times New Roman" pitchFamily="18" charset="0"/>
                </a:rPr>
                <a:t>nên</a:t>
              </a:r>
              <a:r>
                <a:rPr lang="vi-VN" sz="3600" b="1" dirty="0">
                  <a:solidFill>
                    <a:prstClr val="white"/>
                  </a:solidFill>
                  <a:latin typeface="Times New Roman" pitchFamily="18" charset="0"/>
                  <a:cs typeface="Times New Roman" pitchFamily="18" charset="0"/>
                </a:rPr>
                <a:t> </a:t>
              </a:r>
              <a:r>
                <a:rPr lang="en-US" sz="3600" b="1" dirty="0">
                  <a:solidFill>
                    <a:prstClr val="white"/>
                  </a:solidFill>
                  <a:latin typeface="Times New Roman" pitchFamily="18" charset="0"/>
                  <a:cs typeface="Times New Roman" pitchFamily="18" charset="0"/>
                </a:rPr>
                <a:t>:</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620" y="3217820"/>
            <a:ext cx="2151908" cy="3457575"/>
          </a:xfrm>
          <a:prstGeom prst="rect">
            <a:avLst/>
          </a:prstGeom>
        </p:spPr>
      </p:pic>
      <p:grpSp>
        <p:nvGrpSpPr>
          <p:cNvPr id="9" name="Group 10">
            <a:extLst>
              <a:ext uri="{FF2B5EF4-FFF2-40B4-BE49-F238E27FC236}">
                <a16:creationId xmlns:a16="http://schemas.microsoft.com/office/drawing/2014/main" xmlns=""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xmlns=""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xmlns=""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xmlns=""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xmlns=""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xmlns="" id="{B25E116A-5954-4D4E-A4B1-349C4D858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xmlns="" id="{31C2AA21-A018-4DCE-9F00-4AC4D884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xmlns=""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xmlns=""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xmlns=""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xmlns=""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
        <p:nvSpPr>
          <p:cNvPr id="22" name="TextBox 21">
            <a:extLst>
              <a:ext uri="{FF2B5EF4-FFF2-40B4-BE49-F238E27FC236}">
                <a16:creationId xmlns:a16="http://schemas.microsoft.com/office/drawing/2014/main" xmlns="" id="{F15645CE-DE12-476A-A9FC-5A04C2A33283}"/>
              </a:ext>
            </a:extLst>
          </p:cNvPr>
          <p:cNvSpPr txBox="1"/>
          <p:nvPr/>
        </p:nvSpPr>
        <p:spPr>
          <a:xfrm>
            <a:off x="272374" y="2440422"/>
            <a:ext cx="6762830" cy="1569660"/>
          </a:xfrm>
          <a:prstGeom prst="rect">
            <a:avLst/>
          </a:prstGeom>
          <a:solidFill>
            <a:srgbClr val="FFC000"/>
          </a:solidFill>
        </p:spPr>
        <p:txBody>
          <a:bodyPr wrap="square">
            <a:spAutoFit/>
          </a:bodyPr>
          <a:lstStyle/>
          <a:p>
            <a:pPr marL="0" indent="0" algn="just">
              <a:buFont typeface="Arial" charset="0"/>
              <a:buNone/>
              <a:defRPr/>
            </a:pPr>
            <a:r>
              <a:rPr lang="en-US" sz="3200" dirty="0">
                <a:latin typeface="Times New Roman" panose="02020603050405020304" pitchFamily="18" charset="0"/>
                <a:cs typeface="Times New Roman" panose="02020603050405020304" pitchFamily="18" charset="0"/>
              </a:rPr>
              <a:t>- CHỈ DÙNG ĐIỆN KHI CẦN THIẾT, RA KHỎI NHÀ NHỚ TẮT ĐÈN, QUẠT, TI VI,…</a:t>
            </a:r>
          </a:p>
        </p:txBody>
      </p:sp>
      <p:sp>
        <p:nvSpPr>
          <p:cNvPr id="23" name="TextBox 22">
            <a:extLst>
              <a:ext uri="{FF2B5EF4-FFF2-40B4-BE49-F238E27FC236}">
                <a16:creationId xmlns:a16="http://schemas.microsoft.com/office/drawing/2014/main" xmlns="" id="{B1F7CFAC-F144-4E22-A2BD-F1319DEEFDF0}"/>
              </a:ext>
            </a:extLst>
          </p:cNvPr>
          <p:cNvSpPr txBox="1"/>
          <p:nvPr/>
        </p:nvSpPr>
        <p:spPr>
          <a:xfrm>
            <a:off x="329477" y="4166800"/>
            <a:ext cx="6762831" cy="2308324"/>
          </a:xfrm>
          <a:prstGeom prst="rect">
            <a:avLst/>
          </a:prstGeom>
          <a:solidFill>
            <a:srgbClr val="FFC000"/>
          </a:solidFill>
        </p:spPr>
        <p:txBody>
          <a:bodyPr wrap="square">
            <a:spAutoFit/>
          </a:bodyPr>
          <a:lstStyle/>
          <a:p>
            <a:pPr marL="0" indent="0" algn="just">
              <a:buFont typeface="Arial" charset="0"/>
              <a:buNone/>
              <a:defRPr/>
            </a:pPr>
            <a:r>
              <a:rPr lang="en-US" sz="3600" dirty="0">
                <a:latin typeface="Times New Roman" panose="02020603050405020304" pitchFamily="18" charset="0"/>
                <a:cs typeface="Times New Roman" panose="02020603050405020304" pitchFamily="18" charset="0"/>
              </a:rPr>
              <a:t>- TIẾT KIỆM ĐIỆN KHI ĐUN NẤU, SƯỞI, ỦI QUẦN ÁO (VÌ NHỮNG VIỆC NÀY CẦN DÙNG NHIỀU NĂNG LƯỢNG ĐIỆN).</a:t>
            </a:r>
          </a:p>
        </p:txBody>
      </p:sp>
    </p:spTree>
    <p:extLst>
      <p:ext uri="{BB962C8B-B14F-4D97-AF65-F5344CB8AC3E}">
        <p14:creationId xmlns:p14="http://schemas.microsoft.com/office/powerpoint/2010/main" val="1834393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
            <a:extLst>
              <a:ext uri="{FF2B5EF4-FFF2-40B4-BE49-F238E27FC236}">
                <a16:creationId xmlns:a16="http://schemas.microsoft.com/office/drawing/2014/main" xmlns=""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xmlns=""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xmlns=""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xmlns=""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xmlns=""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xmlns="" id="{B25E116A-5954-4D4E-A4B1-349C4D858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xmlns="" id="{31C2AA21-A018-4DCE-9F00-4AC4D8849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xmlns=""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xmlns=""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xmlns=""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xmlns=""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
        <p:nvSpPr>
          <p:cNvPr id="22" name="TextBox 2">
            <a:extLst>
              <a:ext uri="{FF2B5EF4-FFF2-40B4-BE49-F238E27FC236}">
                <a16:creationId xmlns:a16="http://schemas.microsoft.com/office/drawing/2014/main" xmlns="" id="{DF3A9551-0952-4E7D-B87B-E3188E922761}"/>
              </a:ext>
            </a:extLst>
          </p:cNvPr>
          <p:cNvSpPr txBox="1">
            <a:spLocks noChangeArrowheads="1"/>
          </p:cNvSpPr>
          <p:nvPr/>
        </p:nvSpPr>
        <p:spPr bwMode="auto">
          <a:xfrm>
            <a:off x="2614880" y="1208101"/>
            <a:ext cx="40847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4800" b="1" u="sng" dirty="0">
                <a:solidFill>
                  <a:srgbClr val="FF0000"/>
                </a:solidFill>
                <a:latin typeface="Times New Roman" pitchFamily="18" charset="0"/>
                <a:cs typeface="Arial" pitchFamily="34" charset="0"/>
              </a:rPr>
              <a:t>KHOA </a:t>
            </a:r>
            <a:r>
              <a:rPr lang="en-US" altLang="en-US" sz="4800" b="1" u="sng" dirty="0" err="1">
                <a:solidFill>
                  <a:srgbClr val="FF0000"/>
                </a:solidFill>
                <a:latin typeface="Times New Roman" pitchFamily="18" charset="0"/>
                <a:cs typeface="Arial" pitchFamily="34" charset="0"/>
              </a:rPr>
              <a:t>HỌC</a:t>
            </a:r>
            <a:r>
              <a:rPr lang="en-US" altLang="en-US" sz="4800" b="1" u="sng" dirty="0" err="1">
                <a:solidFill>
                  <a:srgbClr val="FFFFFF"/>
                </a:solidFill>
                <a:latin typeface="Times New Roman" pitchFamily="18" charset="0"/>
                <a:cs typeface="Arial" pitchFamily="34" charset="0"/>
              </a:rPr>
              <a:t>o</a:t>
            </a:r>
            <a:endParaRPr lang="en-US" altLang="en-US" sz="4800" b="1" u="sng" dirty="0">
              <a:solidFill>
                <a:srgbClr val="FFFFFF"/>
              </a:solidFill>
              <a:latin typeface="Calibri Light" pitchFamily="34" charset="0"/>
              <a:cs typeface="Arial" pitchFamily="34" charset="0"/>
            </a:endParaRPr>
          </a:p>
        </p:txBody>
      </p:sp>
      <p:sp>
        <p:nvSpPr>
          <p:cNvPr id="23" name="TextBox 22">
            <a:extLst>
              <a:ext uri="{FF2B5EF4-FFF2-40B4-BE49-F238E27FC236}">
                <a16:creationId xmlns:a16="http://schemas.microsoft.com/office/drawing/2014/main" xmlns="" id="{858942E5-9423-48DD-B244-A20E0068AABC}"/>
              </a:ext>
            </a:extLst>
          </p:cNvPr>
          <p:cNvSpPr txBox="1"/>
          <p:nvPr/>
        </p:nvSpPr>
        <p:spPr>
          <a:xfrm>
            <a:off x="-324544" y="3097748"/>
            <a:ext cx="10184604" cy="1754326"/>
          </a:xfrm>
          <a:prstGeom prst="rect">
            <a:avLst/>
          </a:prstGeom>
          <a:noFill/>
        </p:spPr>
        <p:txBody>
          <a:bodyPr wrap="square">
            <a:spAutoFit/>
          </a:bodyPr>
          <a:lstStyle/>
          <a:p>
            <a:pPr algn="ctr">
              <a:defRPr/>
            </a:pP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Bài</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49-50: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Ôn</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tập</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vật</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chất</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p>
          <a:p>
            <a:pPr algn="ctr">
              <a:defRPr/>
            </a:pP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và</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năng</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lượng</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tr</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100)</a:t>
            </a:r>
            <a:endParaRPr lang="en-US" sz="5400" b="1" spc="50" dirty="0">
              <a:ln w="0"/>
              <a:solidFill>
                <a:srgbClr val="FF0000"/>
              </a:solidFill>
              <a:effectLst>
                <a:innerShdw blurRad="63500" dist="50800" dir="13500000">
                  <a:srgbClr val="000000">
                    <a:alpha val="50000"/>
                  </a:srgbClr>
                </a:innerShdw>
              </a:effectLst>
              <a:latin typeface="Calibri Light" panose="020F0302020204030204"/>
              <a:cs typeface="Arial" pitchFamily="34" charset="0"/>
            </a:endParaRPr>
          </a:p>
        </p:txBody>
      </p:sp>
    </p:spTree>
    <p:extLst>
      <p:ext uri="{BB962C8B-B14F-4D97-AF65-F5344CB8AC3E}">
        <p14:creationId xmlns:p14="http://schemas.microsoft.com/office/powerpoint/2010/main" val="143100453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717032"/>
            <a:ext cx="3714750" cy="2724150"/>
          </a:xfrm>
          <a:prstGeom prst="rect">
            <a:avLst/>
          </a:prstGeom>
        </p:spPr>
      </p:pic>
      <p:sp>
        <p:nvSpPr>
          <p:cNvPr id="5" name="Rounded Rectangular Callout 4"/>
          <p:cNvSpPr/>
          <p:nvPr/>
        </p:nvSpPr>
        <p:spPr>
          <a:xfrm>
            <a:off x="1773789" y="560470"/>
            <a:ext cx="6984777" cy="2160240"/>
          </a:xfrm>
          <a:prstGeom prst="wedgeRoundRectCallout">
            <a:avLst>
              <a:gd name="adj1" fmla="val -36747"/>
              <a:gd name="adj2" fmla="val 70422"/>
              <a:gd name="adj3" fmla="val 16667"/>
            </a:avLst>
          </a:prstGeom>
          <a:solidFill>
            <a:srgbClr val="296D3E"/>
          </a:solidFill>
          <a:ln>
            <a:solidFill>
              <a:srgbClr val="296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latin typeface="Times New Roman" pitchFamily="18" charset="0"/>
                <a:ea typeface="Cambria Math" pitchFamily="18" charset="0"/>
                <a:cs typeface="Times New Roman" pitchFamily="18" charset="0"/>
              </a:rPr>
              <a:t>Trong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phần</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vật</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chất</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và</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năng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lượng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em</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được</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học</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các</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loại</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vật</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liệu</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nào</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và</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tìm</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hiểu</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về</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những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loại</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năng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lượng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nào</a:t>
            </a:r>
            <a:r>
              <a:rPr lang="en-US" sz="3600" dirty="0">
                <a:latin typeface="Times New Roman" pitchFamily="18" charset="0"/>
                <a:ea typeface="Cambria Math" pitchFamily="18" charset="0"/>
                <a:cs typeface="Times New Roman" pitchFamily="18" charset="0"/>
              </a:rPr>
              <a:t>?</a:t>
            </a:r>
          </a:p>
        </p:txBody>
      </p:sp>
      <p:grpSp>
        <p:nvGrpSpPr>
          <p:cNvPr id="6" name="Group 10">
            <a:extLst>
              <a:ext uri="{FF2B5EF4-FFF2-40B4-BE49-F238E27FC236}">
                <a16:creationId xmlns:a16="http://schemas.microsoft.com/office/drawing/2014/main" xmlns="" id="{E7D24A66-97A9-45B5-BC53-D3F5CF809A22}"/>
              </a:ext>
            </a:extLst>
          </p:cNvPr>
          <p:cNvGrpSpPr>
            <a:grpSpLocks/>
          </p:cNvGrpSpPr>
          <p:nvPr/>
        </p:nvGrpSpPr>
        <p:grpSpPr bwMode="auto">
          <a:xfrm>
            <a:off x="-152401" y="-218376"/>
            <a:ext cx="9476929" cy="7076376"/>
            <a:chOff x="48" y="0"/>
            <a:chExt cx="5664" cy="4224"/>
          </a:xfrm>
        </p:grpSpPr>
        <p:sp>
          <p:nvSpPr>
            <p:cNvPr id="7" name="Line 11">
              <a:extLst>
                <a:ext uri="{FF2B5EF4-FFF2-40B4-BE49-F238E27FC236}">
                  <a16:creationId xmlns:a16="http://schemas.microsoft.com/office/drawing/2014/main" xmlns="" id="{E9F2A995-AEB4-4E8E-B07E-446EE9D09CCD}"/>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2">
              <a:extLst>
                <a:ext uri="{FF2B5EF4-FFF2-40B4-BE49-F238E27FC236}">
                  <a16:creationId xmlns:a16="http://schemas.microsoft.com/office/drawing/2014/main" xmlns="" id="{330E22FF-C57C-4101-AE4A-99264332C30F}"/>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3">
              <a:extLst>
                <a:ext uri="{FF2B5EF4-FFF2-40B4-BE49-F238E27FC236}">
                  <a16:creationId xmlns:a16="http://schemas.microsoft.com/office/drawing/2014/main" xmlns="" id="{BA21615E-72BD-4B7F-B2F1-940E07E9A6F0}"/>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4">
              <a:extLst>
                <a:ext uri="{FF2B5EF4-FFF2-40B4-BE49-F238E27FC236}">
                  <a16:creationId xmlns:a16="http://schemas.microsoft.com/office/drawing/2014/main" xmlns="" id="{517F9678-9D29-4682-9E93-7904615CF3D2}"/>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15">
              <a:extLst>
                <a:ext uri="{FF2B5EF4-FFF2-40B4-BE49-F238E27FC236}">
                  <a16:creationId xmlns:a16="http://schemas.microsoft.com/office/drawing/2014/main" xmlns="" id="{88915DAC-E42B-44BC-AB0D-1075B7559C8A}"/>
                </a:ext>
              </a:extLst>
            </p:cNvPr>
            <p:cNvGrpSpPr>
              <a:grpSpLocks/>
            </p:cNvGrpSpPr>
            <p:nvPr/>
          </p:nvGrpSpPr>
          <p:grpSpPr bwMode="auto">
            <a:xfrm>
              <a:off x="48" y="0"/>
              <a:ext cx="5664" cy="4224"/>
              <a:chOff x="48" y="0"/>
              <a:chExt cx="5664" cy="4272"/>
            </a:xfrm>
          </p:grpSpPr>
          <p:pic>
            <p:nvPicPr>
              <p:cNvPr id="12" name="Picture 16" descr="BAR01">
                <a:extLst>
                  <a:ext uri="{FF2B5EF4-FFF2-40B4-BE49-F238E27FC236}">
                    <a16:creationId xmlns:a16="http://schemas.microsoft.com/office/drawing/2014/main" xmlns="" id="{28F55FC8-EB61-452F-8A6A-F48844700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BAR01">
                <a:extLst>
                  <a:ext uri="{FF2B5EF4-FFF2-40B4-BE49-F238E27FC236}">
                    <a16:creationId xmlns:a16="http://schemas.microsoft.com/office/drawing/2014/main" xmlns="" id="{5D81F673-3F9A-46F8-97AE-EBD12E428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18">
                <a:extLst>
                  <a:ext uri="{FF2B5EF4-FFF2-40B4-BE49-F238E27FC236}">
                    <a16:creationId xmlns:a16="http://schemas.microsoft.com/office/drawing/2014/main" xmlns="" id="{39BD5790-51DA-4928-AA23-6F87F05D629E}"/>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19">
                <a:extLst>
                  <a:ext uri="{FF2B5EF4-FFF2-40B4-BE49-F238E27FC236}">
                    <a16:creationId xmlns:a16="http://schemas.microsoft.com/office/drawing/2014/main" xmlns="" id="{A45D2B34-E227-4741-95AB-7ED11165D4E1}"/>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0">
                <a:extLst>
                  <a:ext uri="{FF2B5EF4-FFF2-40B4-BE49-F238E27FC236}">
                    <a16:creationId xmlns:a16="http://schemas.microsoft.com/office/drawing/2014/main" xmlns="" id="{B7A48873-6875-4CF0-A564-F76E17D8798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7" name="AutoShape 21">
                <a:extLst>
                  <a:ext uri="{FF2B5EF4-FFF2-40B4-BE49-F238E27FC236}">
                    <a16:creationId xmlns:a16="http://schemas.microsoft.com/office/drawing/2014/main" xmlns="" id="{C303D280-7F8A-4E75-B2EB-8C89EFB6437D}"/>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20856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42112" y="539119"/>
            <a:ext cx="42093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u="sng" dirty="0" err="1">
                <a:solidFill>
                  <a:srgbClr val="FF0000"/>
                </a:solidFill>
                <a:latin typeface="Times New Roman" pitchFamily="18" charset="0"/>
                <a:cs typeface="Times New Roman" pitchFamily="18" charset="0"/>
              </a:rPr>
              <a:t>Một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số</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loại</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vật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liệu</a:t>
            </a:r>
            <a:r>
              <a:rPr lang="en-US" altLang="en-US" sz="3000" b="1" dirty="0">
                <a:solidFill>
                  <a:srgbClr val="FF0000"/>
                </a:solidFill>
                <a:latin typeface="Times New Roman" pitchFamily="18" charset="0"/>
                <a:cs typeface="Times New Roman" pitchFamily="18" charset="0"/>
              </a:rPr>
              <a:t>: </a:t>
            </a:r>
          </a:p>
        </p:txBody>
      </p:sp>
      <p:sp>
        <p:nvSpPr>
          <p:cNvPr id="9" name="Text Box 14"/>
          <p:cNvSpPr txBox="1">
            <a:spLocks noChangeArrowheads="1"/>
          </p:cNvSpPr>
          <p:nvPr/>
        </p:nvSpPr>
        <p:spPr bwMode="auto">
          <a:xfrm>
            <a:off x="4451485" y="553183"/>
            <a:ext cx="48702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u="sng" dirty="0" err="1">
                <a:solidFill>
                  <a:srgbClr val="FF0000"/>
                </a:solidFill>
                <a:latin typeface="Times New Roman" pitchFamily="18" charset="0"/>
                <a:cs typeface="Times New Roman" pitchFamily="18" charset="0"/>
              </a:rPr>
              <a:t>Một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số</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dạng</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năng</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lượng</a:t>
            </a:r>
            <a:r>
              <a:rPr lang="en-US" altLang="en-US" sz="3000" b="1" dirty="0">
                <a:solidFill>
                  <a:srgbClr val="FF0000"/>
                </a:solidFill>
                <a:latin typeface="Times New Roman" pitchFamily="18" charset="0"/>
                <a:cs typeface="Times New Roman" pitchFamily="18" charset="0"/>
              </a:rPr>
              <a:t>: </a:t>
            </a:r>
          </a:p>
        </p:txBody>
      </p:sp>
      <p:sp>
        <p:nvSpPr>
          <p:cNvPr id="10" name="Text Box 15"/>
          <p:cNvSpPr txBox="1">
            <a:spLocks noChangeArrowheads="1"/>
          </p:cNvSpPr>
          <p:nvPr/>
        </p:nvSpPr>
        <p:spPr bwMode="auto">
          <a:xfrm>
            <a:off x="4563755" y="1137958"/>
            <a:ext cx="410527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mặt</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trời</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chất</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đốt</a:t>
            </a:r>
            <a:r>
              <a:rPr lang="en-US" altLang="en-US" sz="3000" i="1" dirty="0">
                <a:solidFill>
                  <a:srgbClr val="000099"/>
                </a:solidFill>
                <a:latin typeface="Times New Roman" pitchFamily="18" charset="0"/>
                <a:cs typeface="Times New Roman" pitchFamily="18" charset="0"/>
              </a:rPr>
              <a:t> </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gió</a:t>
            </a:r>
            <a:r>
              <a:rPr lang="en-US" altLang="en-US" sz="3000" i="1" dirty="0">
                <a:solidFill>
                  <a:srgbClr val="000099"/>
                </a:solidFill>
                <a:latin typeface="Times New Roman" pitchFamily="18" charset="0"/>
                <a:cs typeface="Times New Roman" pitchFamily="18" charset="0"/>
              </a:rPr>
              <a:t>. </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nước</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chảy</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điện</a:t>
            </a:r>
            <a:r>
              <a:rPr lang="en-US" altLang="en-US" sz="3000" i="1" dirty="0">
                <a:solidFill>
                  <a:srgbClr val="000099"/>
                </a:solidFill>
                <a:latin typeface="Times New Roman" pitchFamily="18" charset="0"/>
                <a:cs typeface="Times New Roman" pitchFamily="18" charset="0"/>
              </a:rPr>
              <a:t>. </a:t>
            </a:r>
          </a:p>
        </p:txBody>
      </p:sp>
      <p:sp>
        <p:nvSpPr>
          <p:cNvPr id="14" name="Line 19"/>
          <p:cNvSpPr>
            <a:spLocks noChangeShapeType="1"/>
          </p:cNvSpPr>
          <p:nvPr/>
        </p:nvSpPr>
        <p:spPr bwMode="auto">
          <a:xfrm>
            <a:off x="4382778" y="357690"/>
            <a:ext cx="0" cy="4027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latin typeface="Times New Roman" pitchFamily="18" charset="0"/>
              <a:cs typeface="Times New Roman" pitchFamily="18" charset="0"/>
            </a:endParaRPr>
          </a:p>
        </p:txBody>
      </p:sp>
      <p:sp>
        <p:nvSpPr>
          <p:cNvPr id="16" name="TextBox 15"/>
          <p:cNvSpPr txBox="1"/>
          <p:nvPr/>
        </p:nvSpPr>
        <p:spPr>
          <a:xfrm>
            <a:off x="216961" y="1137964"/>
            <a:ext cx="4346792" cy="3247043"/>
          </a:xfrm>
          <a:prstGeom prst="rect">
            <a:avLst/>
          </a:prstGeom>
          <a:noFill/>
        </p:spPr>
        <p:txBody>
          <a:bodyPr wrap="square" rtlCol="0">
            <a:spAutoFit/>
          </a:bodyPr>
          <a:lstStyle/>
          <a:p>
            <a:pPr>
              <a:spcBef>
                <a:spcPts val="600"/>
              </a:spcBef>
            </a:pPr>
            <a:r>
              <a:rPr lang="en-US" altLang="en-US" sz="3000" i="1" dirty="0" err="1">
                <a:solidFill>
                  <a:srgbClr val="000099"/>
                </a:solidFill>
                <a:latin typeface="Times New Roman" pitchFamily="18" charset="0"/>
                <a:cs typeface="Times New Roman" pitchFamily="18" charset="0"/>
              </a:rPr>
              <a:t>Mây</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tre</a:t>
            </a:r>
            <a:r>
              <a:rPr lang="en-US" altLang="en-US" sz="3000" i="1" dirty="0">
                <a:solidFill>
                  <a:srgbClr val="000099"/>
                </a:solidFill>
                <a:latin typeface="Times New Roman" pitchFamily="18" charset="0"/>
                <a:cs typeface="Times New Roman" pitchFamily="18" charset="0"/>
              </a:rPr>
              <a:t>, song</a:t>
            </a:r>
          </a:p>
          <a:p>
            <a:pPr>
              <a:spcBef>
                <a:spcPts val="600"/>
              </a:spcBef>
            </a:pPr>
            <a:r>
              <a:rPr lang="en-US" altLang="en-US" sz="3000" i="1" dirty="0" err="1">
                <a:solidFill>
                  <a:srgbClr val="000099"/>
                </a:solidFill>
                <a:latin typeface="Times New Roman" pitchFamily="18" charset="0"/>
                <a:cs typeface="Times New Roman" pitchFamily="18" charset="0"/>
              </a:rPr>
              <a:t>Sắt</a:t>
            </a:r>
            <a:r>
              <a:rPr lang="en-US" altLang="en-US" sz="3000" i="1" dirty="0">
                <a:solidFill>
                  <a:srgbClr val="000099"/>
                </a:solidFill>
                <a:latin typeface="Times New Roman" pitchFamily="18" charset="0"/>
                <a:cs typeface="Times New Roman" pitchFamily="18" charset="0"/>
              </a:rPr>
              <a:t>, gang, </a:t>
            </a:r>
            <a:r>
              <a:rPr lang="en-US" altLang="en-US" sz="3000" i="1" dirty="0" err="1">
                <a:solidFill>
                  <a:srgbClr val="000099"/>
                </a:solidFill>
                <a:latin typeface="Times New Roman" pitchFamily="18" charset="0"/>
                <a:cs typeface="Times New Roman" pitchFamily="18" charset="0"/>
              </a:rPr>
              <a:t>thép</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err="1">
                <a:solidFill>
                  <a:srgbClr val="000099"/>
                </a:solidFill>
                <a:latin typeface="Times New Roman" pitchFamily="18" charset="0"/>
                <a:cs typeface="Times New Roman" pitchFamily="18" charset="0"/>
              </a:rPr>
              <a:t>Đồng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nhôm</a:t>
            </a:r>
            <a:endParaRPr lang="en-US" altLang="en-US" sz="3000" i="1" dirty="0">
              <a:solidFill>
                <a:srgbClr val="000099"/>
              </a:solidFill>
              <a:latin typeface="Times New Roman" pitchFamily="18" charset="0"/>
              <a:cs typeface="Times New Roman" pitchFamily="18" charset="0"/>
            </a:endParaRPr>
          </a:p>
          <a:p>
            <a:pPr>
              <a:spcBef>
                <a:spcPts val="600"/>
              </a:spcBef>
            </a:pPr>
            <a:r>
              <a:rPr lang="en-US" altLang="en-US" sz="3000" i="1" dirty="0" err="1">
                <a:solidFill>
                  <a:srgbClr val="000099"/>
                </a:solidFill>
                <a:latin typeface="Times New Roman" pitchFamily="18" charset="0"/>
                <a:cs typeface="Times New Roman" pitchFamily="18" charset="0"/>
              </a:rPr>
              <a:t>Đá</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vôi</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gốm</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gạch</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ngói</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a:solidFill>
                  <a:srgbClr val="000099"/>
                </a:solidFill>
                <a:latin typeface="Times New Roman" pitchFamily="18" charset="0"/>
                <a:cs typeface="Times New Roman" pitchFamily="18" charset="0"/>
              </a:rPr>
              <a:t>Xi </a:t>
            </a:r>
            <a:r>
              <a:rPr lang="en-US" altLang="en-US" sz="3000" i="1" dirty="0" err="1">
                <a:solidFill>
                  <a:srgbClr val="000099"/>
                </a:solidFill>
                <a:latin typeface="Times New Roman" pitchFamily="18" charset="0"/>
                <a:cs typeface="Times New Roman" pitchFamily="18" charset="0"/>
              </a:rPr>
              <a:t>măng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thủy</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tinh</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a:solidFill>
                  <a:srgbClr val="000099"/>
                </a:solidFill>
                <a:latin typeface="Times New Roman" pitchFamily="18" charset="0"/>
                <a:cs typeface="Times New Roman" pitchFamily="18" charset="0"/>
              </a:rPr>
              <a:t>Cao </a:t>
            </a:r>
            <a:r>
              <a:rPr lang="en-US" altLang="en-US" sz="3000" i="1" dirty="0" err="1">
                <a:solidFill>
                  <a:srgbClr val="000099"/>
                </a:solidFill>
                <a:latin typeface="Times New Roman" pitchFamily="18" charset="0"/>
                <a:cs typeface="Times New Roman" pitchFamily="18" charset="0"/>
              </a:rPr>
              <a:t>su</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chất</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dẻo</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tơ</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sợi</a:t>
            </a:r>
            <a:r>
              <a:rPr lang="en-US" altLang="en-US" sz="3000" i="1" dirty="0">
                <a:solidFill>
                  <a:srgbClr val="000099"/>
                </a:solidFill>
                <a:latin typeface="Times New Roman" pitchFamily="18" charset="0"/>
                <a:cs typeface="Times New Roman" pitchFamily="18" charset="0"/>
              </a:rPr>
              <a:t>.</a:t>
            </a:r>
          </a:p>
        </p:txBody>
      </p:sp>
      <p:grpSp>
        <p:nvGrpSpPr>
          <p:cNvPr id="7" name="Group 10">
            <a:extLst>
              <a:ext uri="{FF2B5EF4-FFF2-40B4-BE49-F238E27FC236}">
                <a16:creationId xmlns:a16="http://schemas.microsoft.com/office/drawing/2014/main" xmlns="" id="{4518B039-DFEF-474A-8AA3-B2371004FB36}"/>
              </a:ext>
            </a:extLst>
          </p:cNvPr>
          <p:cNvGrpSpPr>
            <a:grpSpLocks/>
          </p:cNvGrpSpPr>
          <p:nvPr/>
        </p:nvGrpSpPr>
        <p:grpSpPr bwMode="auto">
          <a:xfrm>
            <a:off x="-152401" y="-218376"/>
            <a:ext cx="9476929" cy="7076376"/>
            <a:chOff x="48" y="0"/>
            <a:chExt cx="5664" cy="4224"/>
          </a:xfrm>
        </p:grpSpPr>
        <p:sp>
          <p:nvSpPr>
            <p:cNvPr id="8" name="Line 11">
              <a:extLst>
                <a:ext uri="{FF2B5EF4-FFF2-40B4-BE49-F238E27FC236}">
                  <a16:creationId xmlns:a16="http://schemas.microsoft.com/office/drawing/2014/main" xmlns="" id="{A5E3322A-573B-4986-B9E4-86B2942BFD46}"/>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2">
              <a:extLst>
                <a:ext uri="{FF2B5EF4-FFF2-40B4-BE49-F238E27FC236}">
                  <a16:creationId xmlns:a16="http://schemas.microsoft.com/office/drawing/2014/main" xmlns="" id="{2AF10E0C-550D-4C8B-8DFF-4CE89EF8FF44}"/>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3">
              <a:extLst>
                <a:ext uri="{FF2B5EF4-FFF2-40B4-BE49-F238E27FC236}">
                  <a16:creationId xmlns:a16="http://schemas.microsoft.com/office/drawing/2014/main" xmlns="" id="{A7DA7C49-6656-439E-8257-12FA6D9756A3}"/>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4">
              <a:extLst>
                <a:ext uri="{FF2B5EF4-FFF2-40B4-BE49-F238E27FC236}">
                  <a16:creationId xmlns:a16="http://schemas.microsoft.com/office/drawing/2014/main" xmlns="" id="{E756C231-2969-425F-96BA-A4B797FBE000}"/>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308ABBDC-0976-4FE9-BA50-5602A7AED99A}"/>
                </a:ext>
              </a:extLst>
            </p:cNvPr>
            <p:cNvGrpSpPr>
              <a:grpSpLocks/>
            </p:cNvGrpSpPr>
            <p:nvPr/>
          </p:nvGrpSpPr>
          <p:grpSpPr bwMode="auto">
            <a:xfrm>
              <a:off x="48" y="0"/>
              <a:ext cx="5664" cy="4224"/>
              <a:chOff x="48" y="0"/>
              <a:chExt cx="5664" cy="4272"/>
            </a:xfrm>
          </p:grpSpPr>
          <p:pic>
            <p:nvPicPr>
              <p:cNvPr id="17" name="Picture 16" descr="BAR01">
                <a:extLst>
                  <a:ext uri="{FF2B5EF4-FFF2-40B4-BE49-F238E27FC236}">
                    <a16:creationId xmlns:a16="http://schemas.microsoft.com/office/drawing/2014/main" xmlns="" id="{607CDE06-DCBB-47E2-868B-F40693D11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BAR01">
                <a:extLst>
                  <a:ext uri="{FF2B5EF4-FFF2-40B4-BE49-F238E27FC236}">
                    <a16:creationId xmlns:a16="http://schemas.microsoft.com/office/drawing/2014/main" xmlns="" id="{752EDF79-800F-43D3-97AD-F8FAF0CE9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8">
                <a:extLst>
                  <a:ext uri="{FF2B5EF4-FFF2-40B4-BE49-F238E27FC236}">
                    <a16:creationId xmlns:a16="http://schemas.microsoft.com/office/drawing/2014/main" xmlns="" id="{EE174D69-4DB6-4585-BCE4-89D475E463A4}"/>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19">
                <a:extLst>
                  <a:ext uri="{FF2B5EF4-FFF2-40B4-BE49-F238E27FC236}">
                    <a16:creationId xmlns:a16="http://schemas.microsoft.com/office/drawing/2014/main" xmlns="" id="{48D212A5-98D6-4EC7-B86C-C63D6A806B76}"/>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0">
                <a:extLst>
                  <a:ext uri="{FF2B5EF4-FFF2-40B4-BE49-F238E27FC236}">
                    <a16:creationId xmlns:a16="http://schemas.microsoft.com/office/drawing/2014/main" xmlns="" id="{CEEB71DC-E8AE-4540-B785-ED24FE6340A8}"/>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2" name="AutoShape 21">
                <a:extLst>
                  <a:ext uri="{FF2B5EF4-FFF2-40B4-BE49-F238E27FC236}">
                    <a16:creationId xmlns:a16="http://schemas.microsoft.com/office/drawing/2014/main" xmlns="" id="{7D20041C-36A7-44F6-A9FB-3DD342211B89}"/>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30073159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4"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1210</Words>
  <Application>Microsoft Office PowerPoint</Application>
  <PresentationFormat>On-screen Show (4:3)</PresentationFormat>
  <Paragraphs>122</Paragraphs>
  <Slides>33</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33</vt:i4>
      </vt:variant>
    </vt:vector>
  </HeadingPairs>
  <TitlesOfParts>
    <vt:vector size="45" baseType="lpstr">
      <vt:lpstr>.VnTime</vt:lpstr>
      <vt:lpstr>Arial</vt:lpstr>
      <vt:lpstr>Calibri</vt:lpstr>
      <vt:lpstr>Calibri Light</vt:lpstr>
      <vt:lpstr>Cambria Math</vt:lpstr>
      <vt:lpstr>Comic Sans MS</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tập: Vật chất và năng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tập: Vật chất và năng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 PC</cp:lastModifiedBy>
  <cp:revision>62</cp:revision>
  <dcterms:created xsi:type="dcterms:W3CDTF">2020-04-19T17:35:24Z</dcterms:created>
  <dcterms:modified xsi:type="dcterms:W3CDTF">2023-03-09T02:55:16Z</dcterms:modified>
</cp:coreProperties>
</file>