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84" r:id="rId2"/>
  </p:sldMasterIdLst>
  <p:notesMasterIdLst>
    <p:notesMasterId r:id="rId24"/>
  </p:notesMasterIdLst>
  <p:sldIdLst>
    <p:sldId id="491" r:id="rId3"/>
    <p:sldId id="411" r:id="rId4"/>
    <p:sldId id="257" r:id="rId5"/>
    <p:sldId id="258" r:id="rId6"/>
    <p:sldId id="384" r:id="rId7"/>
    <p:sldId id="259" r:id="rId8"/>
    <p:sldId id="385" r:id="rId9"/>
    <p:sldId id="260" r:id="rId10"/>
    <p:sldId id="386" r:id="rId11"/>
    <p:sldId id="261" r:id="rId12"/>
    <p:sldId id="387" r:id="rId13"/>
    <p:sldId id="517" r:id="rId14"/>
    <p:sldId id="442" r:id="rId15"/>
    <p:sldId id="443" r:id="rId16"/>
    <p:sldId id="299" r:id="rId17"/>
    <p:sldId id="518" r:id="rId18"/>
    <p:sldId id="484" r:id="rId19"/>
    <p:sldId id="485" r:id="rId20"/>
    <p:sldId id="486" r:id="rId21"/>
    <p:sldId id="487" r:id="rId22"/>
    <p:sldId id="519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ambria Math" panose="02040503050406030204" pitchFamily="18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8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300" y="72"/>
      </p:cViewPr>
      <p:guideLst>
        <p:guide orient="horz" pos="2160"/>
        <p:guide pos="378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44EA59-E066-4E25-8C20-1E12CB82588F}" type="slidenum">
              <a:rPr lang="en-US" altLang="en-US" smtClean="0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785780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CCBD8A-48E4-40D3-93E7-8C4F5CE10ACE}" type="slidenum">
              <a:rPr lang="en-US" altLang="en-US" smtClean="0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671943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18DD4C-76E6-4A3B-8F73-67385D5DE3C5}" type="slidenum">
              <a:rPr lang="en-US" altLang="en-US" smtClean="0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780079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C4531-E4D0-4349-AB39-2EEC98A1D9B8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EA493-9875-4D10-ADC6-D55006F90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16491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C4531-E4D0-4349-AB39-2EEC98A1D9B8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EA493-9875-4D10-ADC6-D55006F90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11636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C4531-E4D0-4349-AB39-2EEC98A1D9B8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EA493-9875-4D10-ADC6-D55006F90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93250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C4531-E4D0-4349-AB39-2EEC98A1D9B8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EA493-9875-4D10-ADC6-D55006F90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0492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C4531-E4D0-4349-AB39-2EEC98A1D9B8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EA493-9875-4D10-ADC6-D55006F90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04485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C4531-E4D0-4349-AB39-2EEC98A1D9B8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EA493-9875-4D10-ADC6-D55006F90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193553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C4531-E4D0-4349-AB39-2EEC98A1D9B8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EA493-9875-4D10-ADC6-D55006F90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454620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C4531-E4D0-4349-AB39-2EEC98A1D9B8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EA493-9875-4D10-ADC6-D55006F90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73631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AC90AB-309D-4C11-9636-3B0C0A1DC8B2}" type="slidenum">
              <a:rPr lang="en-US" altLang="en-US" smtClean="0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0036250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C4531-E4D0-4349-AB39-2EEC98A1D9B8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EA493-9875-4D10-ADC6-D55006F90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575675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C4531-E4D0-4349-AB39-2EEC98A1D9B8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EA493-9875-4D10-ADC6-D55006F90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93592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C4531-E4D0-4349-AB39-2EEC98A1D9B8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EA493-9875-4D10-ADC6-D55006F90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05437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A342C7-B73F-4C8C-A54C-F9099003DC76}" type="slidenum">
              <a:rPr lang="en-US" altLang="en-US" smtClean="0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764006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8AAE74-0B4D-4C38-B0B5-840FB874F808}" type="slidenum">
              <a:rPr lang="en-US" altLang="en-US" smtClean="0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558133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26FB8B-E2E0-4D4C-A5F6-F230CFE58805}" type="slidenum">
              <a:rPr lang="en-US" altLang="en-US" smtClean="0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556891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C93FF4-A63F-4ACA-B1C4-F8B934EBE7D0}" type="slidenum">
              <a:rPr lang="en-US" altLang="en-US" smtClean="0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333004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CE7B2A-C131-4A5C-9BF6-E345A4C55855}" type="slidenum">
              <a:rPr lang="en-US" altLang="en-US" smtClean="0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232869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BC0C0C-6AFE-46A9-9CED-0F32E24F281E}" type="slidenum">
              <a:rPr lang="en-US" altLang="en-US" smtClean="0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755102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87F53D-9BAD-4037-AA04-C6B5CFC0631A}" type="slidenum">
              <a:rPr lang="en-US" altLang="en-US" smtClean="0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525856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899A5AB-73D6-4C2A-8CA1-AA82FF809287}" type="slidenum">
              <a:rPr lang="en-US" altLang="en-US" smtClean="0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5593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C4531-E4D0-4349-AB39-2EEC98A1D9B8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5EA493-9875-4D10-ADC6-D55006F90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431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4.wav"/><Relationship Id="rId11" Type="http://schemas.openxmlformats.org/officeDocument/2006/relationships/image" Target="../media/image30.png"/><Relationship Id="rId5" Type="http://schemas.openxmlformats.org/officeDocument/2006/relationships/audio" Target="../media/audio3.wav"/><Relationship Id="rId15" Type="http://schemas.openxmlformats.org/officeDocument/2006/relationships/image" Target="../media/image34.png"/><Relationship Id="rId10" Type="http://schemas.openxmlformats.org/officeDocument/2006/relationships/image" Target="../media/image29.jpeg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5.wav"/><Relationship Id="rId11" Type="http://schemas.openxmlformats.org/officeDocument/2006/relationships/image" Target="../media/image31.png"/><Relationship Id="rId5" Type="http://schemas.openxmlformats.org/officeDocument/2006/relationships/audio" Target="../media/audio4.wav"/><Relationship Id="rId10" Type="http://schemas.openxmlformats.org/officeDocument/2006/relationships/image" Target="../media/image30.png"/><Relationship Id="rId4" Type="http://schemas.openxmlformats.org/officeDocument/2006/relationships/audio" Target="../media/audio3.wav"/><Relationship Id="rId9" Type="http://schemas.openxmlformats.org/officeDocument/2006/relationships/image" Target="../media/image29.jpeg"/><Relationship Id="rId1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5.wav"/><Relationship Id="rId11" Type="http://schemas.openxmlformats.org/officeDocument/2006/relationships/image" Target="../media/image31.png"/><Relationship Id="rId5" Type="http://schemas.openxmlformats.org/officeDocument/2006/relationships/audio" Target="../media/audio4.wav"/><Relationship Id="rId10" Type="http://schemas.openxmlformats.org/officeDocument/2006/relationships/image" Target="../media/image30.png"/><Relationship Id="rId4" Type="http://schemas.openxmlformats.org/officeDocument/2006/relationships/audio" Target="../media/audio3.wav"/><Relationship Id="rId9" Type="http://schemas.openxmlformats.org/officeDocument/2006/relationships/image" Target="../media/image29.jpeg"/><Relationship Id="rId1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12" Type="http://schemas.openxmlformats.org/officeDocument/2006/relationships/slide" Target="slide10.xml"/><Relationship Id="rId17" Type="http://schemas.openxmlformats.org/officeDocument/2006/relationships/slide" Target="slide1.xml"/><Relationship Id="rId2" Type="http://schemas.microsoft.com/office/2007/relationships/media" Target="../media/media2.wav"/><Relationship Id="rId16" Type="http://schemas.openxmlformats.org/officeDocument/2006/relationships/image" Target="../media/image12.GIF"/><Relationship Id="rId1" Type="http://schemas.openxmlformats.org/officeDocument/2006/relationships/audio" Target="NULL" TargetMode="External"/><Relationship Id="rId6" Type="http://schemas.openxmlformats.org/officeDocument/2006/relationships/slide" Target="slide4.xml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5" Type="http://schemas.openxmlformats.org/officeDocument/2006/relationships/image" Target="../media/image11.GIF"/><Relationship Id="rId10" Type="http://schemas.openxmlformats.org/officeDocument/2006/relationships/slide" Target="slide8.xml"/><Relationship Id="rId4" Type="http://schemas.openxmlformats.org/officeDocument/2006/relationships/image" Target="../media/image5.jpeg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4365104"/>
            <a:ext cx="2064726" cy="227867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8736" y="563095"/>
            <a:ext cx="14185576" cy="51845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31">
            <a:extLst>
              <a:ext uri="{FF2B5EF4-FFF2-40B4-BE49-F238E27FC236}">
                <a16:creationId xmlns:a16="http://schemas.microsoft.com/office/drawing/2014/main" id="{B8497C93-AE52-1D3C-F706-300AB63B2EB7}"/>
              </a:ext>
            </a:extLst>
          </p:cNvPr>
          <p:cNvSpPr txBox="1"/>
          <p:nvPr/>
        </p:nvSpPr>
        <p:spPr>
          <a:xfrm>
            <a:off x="2615582" y="2899542"/>
            <a:ext cx="7852716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     KHỞI</a:t>
            </a:r>
            <a:r>
              <a:rPr kumimoji="0" lang="en-US" altLang="en-US" sz="8800" b="1" i="0" u="none" strike="noStrike" kern="120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ĐỘNG</a:t>
            </a:r>
            <a:endParaRPr kumimoji="0" lang="en-US" altLang="en-US" sz="8800" b="1" i="0" u="sng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9801" y="5791201"/>
            <a:ext cx="714375" cy="103822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27348" y="2805112"/>
            <a:ext cx="11737304" cy="1038225"/>
          </a:xfrm>
          <a:prstGeom prst="roundRect">
            <a:avLst/>
          </a:prstGeom>
          <a:solidFill>
            <a:schemeClr val="accent6">
              <a:lumMod val="75000"/>
              <a:alpha val="62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400" b="1" dirty="0" err="1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4400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4400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400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4400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4400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thang.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2236925"/>
              </p:ext>
            </p:extLst>
          </p:nvPr>
        </p:nvGraphicFramePr>
        <p:xfrm>
          <a:off x="119335" y="2391030"/>
          <a:ext cx="11881319" cy="40610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81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53683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DIỆN</a:t>
                      </a:r>
                      <a:r>
                        <a:rPr lang="en-US" sz="4800" baseline="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 TÍCH HÌNH THANG</a:t>
                      </a:r>
                      <a:endParaRPr lang="en-US" sz="48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3683">
                <a:tc>
                  <a:txBody>
                    <a:bodyPr/>
                    <a:lstStyle/>
                    <a:p>
                      <a:endPara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3683">
                <a:tc>
                  <a:txBody>
                    <a:bodyPr/>
                    <a:lstStyle/>
                    <a:p>
                      <a:endPara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Trapezoid 7"/>
          <p:cNvSpPr/>
          <p:nvPr/>
        </p:nvSpPr>
        <p:spPr>
          <a:xfrm>
            <a:off x="4691844" y="508931"/>
            <a:ext cx="2808311" cy="1366484"/>
          </a:xfrm>
          <a:prstGeom prst="trapezoid">
            <a:avLst>
              <a:gd name="adj" fmla="val 4832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TextBox 9215"/>
          <p:cNvSpPr txBox="1">
            <a:spLocks noChangeArrowheads="1"/>
          </p:cNvSpPr>
          <p:nvPr/>
        </p:nvSpPr>
        <p:spPr bwMode="auto">
          <a:xfrm>
            <a:off x="5930202" y="1742239"/>
            <a:ext cx="3114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a</a:t>
            </a:r>
          </a:p>
        </p:txBody>
      </p:sp>
      <p:sp>
        <p:nvSpPr>
          <p:cNvPr id="10" name="TextBox 9216"/>
          <p:cNvSpPr txBox="1">
            <a:spLocks noChangeArrowheads="1"/>
          </p:cNvSpPr>
          <p:nvPr/>
        </p:nvSpPr>
        <p:spPr bwMode="auto">
          <a:xfrm>
            <a:off x="5837543" y="66007"/>
            <a:ext cx="3114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b</a:t>
            </a:r>
          </a:p>
        </p:txBody>
      </p:sp>
      <p:sp>
        <p:nvSpPr>
          <p:cNvPr id="11" name="TextBox 9220"/>
          <p:cNvSpPr txBox="1">
            <a:spLocks noChangeArrowheads="1"/>
          </p:cNvSpPr>
          <p:nvPr/>
        </p:nvSpPr>
        <p:spPr bwMode="auto">
          <a:xfrm>
            <a:off x="5342564" y="958368"/>
            <a:ext cx="3114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h</a:t>
            </a:r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5342564" y="516226"/>
            <a:ext cx="0" cy="13518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35364" y="4008768"/>
            <a:ext cx="11443969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4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4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thang </a:t>
            </a:r>
            <a:r>
              <a:rPr lang="en-US" altLang="en-US" sz="44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4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4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4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4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đáy</a:t>
            </a:r>
            <a:r>
              <a:rPr lang="en-US" altLang="en-US" sz="4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4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4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4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4400" i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4400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400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4400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4400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4400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)</a:t>
            </a:r>
            <a:r>
              <a:rPr lang="en-US" altLang="en-US" sz="4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44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2.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4365104"/>
            <a:ext cx="2064726" cy="227867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8736" y="563095"/>
            <a:ext cx="14185576" cy="51845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31">
            <a:extLst>
              <a:ext uri="{FF2B5EF4-FFF2-40B4-BE49-F238E27FC236}">
                <a16:creationId xmlns:a16="http://schemas.microsoft.com/office/drawing/2014/main" id="{B8497C93-AE52-1D3C-F706-300AB63B2EB7}"/>
              </a:ext>
            </a:extLst>
          </p:cNvPr>
          <p:cNvSpPr txBox="1"/>
          <p:nvPr/>
        </p:nvSpPr>
        <p:spPr>
          <a:xfrm>
            <a:off x="2615582" y="2899542"/>
            <a:ext cx="7852716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    </a:t>
            </a:r>
            <a:r>
              <a:rPr lang="en-US" altLang="en-US" sz="8800" b="1" dirty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LUYỆN TẬP</a:t>
            </a:r>
            <a:endParaRPr kumimoji="0" lang="en-US" altLang="en-US" sz="8800" b="1" i="0" u="sng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943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65752" y="44624"/>
            <a:ext cx="11906911" cy="20621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0" indent="0" algn="just">
              <a:spcBef>
                <a:spcPct val="0"/>
              </a:spcBef>
              <a:buNone/>
            </a:pPr>
            <a:r>
              <a:rPr lang="en-US" altLang="en-US" b="1" u="sng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u="sng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1.</a:t>
            </a:r>
            <a:r>
              <a:rPr lang="en-US" altLang="en-US" b="1" dirty="0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sân</a:t>
            </a:r>
            <a:r>
              <a:rPr lang="en-US" altLang="en-US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lệ</a:t>
            </a:r>
            <a:r>
              <a:rPr lang="en-US" altLang="en-US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1 : 1000 </a:t>
            </a:r>
            <a:r>
              <a:rPr lang="en-US" altLang="en-US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11cm,  </a:t>
            </a:r>
            <a:r>
              <a:rPr lang="en-US" altLang="en-US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9cm. </a:t>
            </a:r>
            <a:r>
              <a:rPr lang="en-US" altLang="en-US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a) Chu vi </a:t>
            </a:r>
            <a:r>
              <a:rPr lang="en-US" altLang="en-US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sân</a:t>
            </a:r>
            <a:r>
              <a:rPr lang="en-US" altLang="en-US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?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sân</a:t>
            </a:r>
            <a:r>
              <a:rPr lang="en-US" altLang="en-US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3" name="TextBox 26"/>
          <p:cNvSpPr txBox="1">
            <a:spLocks noChangeArrowheads="1"/>
          </p:cNvSpPr>
          <p:nvPr/>
        </p:nvSpPr>
        <p:spPr bwMode="auto">
          <a:xfrm>
            <a:off x="20021" y="3106421"/>
            <a:ext cx="3633703" cy="5847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Chi</a:t>
            </a:r>
            <a:r>
              <a:rPr lang="vi-VN" altLang="en-US" sz="3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ều dài :  </a:t>
            </a:r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11cm</a:t>
            </a: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1145548" y="2052878"/>
            <a:ext cx="16065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u="sng" dirty="0" err="1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3200" b="1" u="sng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32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69921" y="2487364"/>
            <a:ext cx="27858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32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lệ</a:t>
            </a:r>
            <a:r>
              <a:rPr lang="en-US" altLang="en-US" sz="32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1 : 1000 </a:t>
            </a:r>
            <a:endParaRPr lang="en-US" sz="32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982" y="4398502"/>
            <a:ext cx="383968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a) P </a:t>
            </a:r>
            <a:r>
              <a:rPr lang="en-US" altLang="en-US" sz="32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sân</a:t>
            </a:r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: … m ?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0021" y="5634090"/>
            <a:ext cx="397501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b) S </a:t>
            </a:r>
            <a:r>
              <a:rPr lang="en-US" altLang="en-US" sz="32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sân</a:t>
            </a:r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: …. m</a:t>
            </a:r>
            <a:r>
              <a:rPr lang="en-US" altLang="en-US" sz="3200" b="1" baseline="30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6F5DEA78-BFAA-C1C0-938F-9E68DC1AC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0468" y="2114535"/>
            <a:ext cx="1941058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altLang="en-US" b="1" u="sng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u="sng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giải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ED043F4E-DB2E-1196-F800-4272EC1EC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8442" y="2620190"/>
            <a:ext cx="425469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sân</a:t>
            </a: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lang="en-US" altLang="en-US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BC4DF325-D42E-974C-8806-33FF212FC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498" y="3123446"/>
            <a:ext cx="6893234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11 × 1000 = 11 000 (cm) = 110 (m) </a:t>
            </a: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A4BA2AD0-1768-CE7E-C63D-B086B5B16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8442" y="3621597"/>
            <a:ext cx="4354077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sân</a:t>
            </a: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A00D9B5B-2B20-5559-CD32-FD0FC5239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498" y="4172402"/>
            <a:ext cx="5945858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9 × 1000 =  9 000(cm) = 90 (m)</a:t>
            </a: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B91228A0-FC88-8B8D-2E1D-B4D6A6D74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752" y="4656848"/>
            <a:ext cx="4731359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a) Chu vi </a:t>
            </a:r>
            <a:r>
              <a:rPr lang="en-US" altLang="en-US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sân</a:t>
            </a: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: 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AA07014D-6A95-EE77-9484-804E3E6DAA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3993" y="5201193"/>
            <a:ext cx="4968027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(110 + 90) × 2  =  400 (m)</a:t>
            </a:r>
          </a:p>
        </p:txBody>
      </p:sp>
      <p:sp>
        <p:nvSpPr>
          <p:cNvPr id="16" name="Text Box 11">
            <a:extLst>
              <a:ext uri="{FF2B5EF4-FFF2-40B4-BE49-F238E27FC236}">
                <a16:creationId xmlns:a16="http://schemas.microsoft.com/office/drawing/2014/main" id="{604481D5-9CD6-9B82-4042-F7F9E5FFA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752" y="5687272"/>
            <a:ext cx="449514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sân</a:t>
            </a: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7" name="Text Box 12">
            <a:extLst>
              <a:ext uri="{FF2B5EF4-FFF2-40B4-BE49-F238E27FC236}">
                <a16:creationId xmlns:a16="http://schemas.microsoft.com/office/drawing/2014/main" id="{4E21A458-AC38-F3C0-3BDE-2C6875548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1663" y="5697678"/>
            <a:ext cx="4115229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110 × 90 = 9900 (m</a:t>
            </a:r>
            <a:r>
              <a:rPr lang="en-US" altLang="en-US" baseline="30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8" name="Text Box 13">
            <a:extLst>
              <a:ext uri="{FF2B5EF4-FFF2-40B4-BE49-F238E27FC236}">
                <a16:creationId xmlns:a16="http://schemas.microsoft.com/office/drawing/2014/main" id="{6FED2C02-60BA-7168-4151-6042ECFF2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3406" y="6228601"/>
            <a:ext cx="6329135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u="sng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u="sng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u="sng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:     a)  400m ;     b) 9900m</a:t>
            </a:r>
            <a:r>
              <a:rPr lang="en-US" altLang="en-US" baseline="30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altLang="en-US" baseline="30000" dirty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7">
            <a:extLst>
              <a:ext uri="{FF2B5EF4-FFF2-40B4-BE49-F238E27FC236}">
                <a16:creationId xmlns:a16="http://schemas.microsoft.com/office/drawing/2014/main" id="{CC7EEDF1-F94E-9FAA-D6D4-4F986EF9F9D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863752" y="2276872"/>
            <a:ext cx="0" cy="4586399"/>
          </a:xfrm>
          <a:prstGeom prst="line">
            <a:avLst/>
          </a:prstGeom>
          <a:noFill/>
          <a:ln w="38100" algn="ctr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392EAB85-4E54-DEC9-534D-B1A58BEC0831}"/>
              </a:ext>
            </a:extLst>
          </p:cNvPr>
          <p:cNvSpPr/>
          <p:nvPr/>
        </p:nvSpPr>
        <p:spPr>
          <a:xfrm>
            <a:off x="538031" y="4981443"/>
            <a:ext cx="2849592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 = (a </a:t>
            </a:r>
            <a:r>
              <a:rPr lang="en-US" alt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× 2</a:t>
            </a:r>
            <a:endParaRPr lang="en-US" altLang="en-US" sz="3200" b="1" dirty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450B0AB-BB8C-3491-2792-FFB46F1181F5}"/>
              </a:ext>
            </a:extLst>
          </p:cNvPr>
          <p:cNvSpPr/>
          <p:nvPr/>
        </p:nvSpPr>
        <p:spPr>
          <a:xfrm>
            <a:off x="562063" y="6246690"/>
            <a:ext cx="2019969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 = a </a:t>
            </a:r>
            <a:r>
              <a:rPr lang="en-US" alt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× </a:t>
            </a:r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F91F2067-497E-4C7C-F32C-73DAB741F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216" y="3685099"/>
            <a:ext cx="3433311" cy="5847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Chiều rộng :  </a:t>
            </a:r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9cm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20" grpId="0"/>
      <p:bldP spid="21" grpId="0" animBg="1"/>
      <p:bldP spid="22" grpId="0" animBg="1"/>
      <p:bldP spid="2" grpId="0"/>
      <p:bldP spid="3" grpId="0" animBg="1"/>
      <p:bldP spid="4" grpId="0"/>
      <p:bldP spid="5" grpId="0" animBg="1"/>
      <p:bldP spid="6" grpId="0" animBg="1"/>
      <p:bldP spid="7" grpId="0" animBg="1"/>
      <p:bldP spid="10" grpId="0" animBg="1"/>
      <p:bldP spid="16" grpId="0" animBg="1"/>
      <p:bldP spid="17" grpId="0" animBg="1"/>
      <p:bldP spid="18" grpId="0" animBg="1"/>
      <p:bldP spid="25" grpId="0" animBg="1"/>
      <p:bldP spid="26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19336" y="188640"/>
            <a:ext cx="11953328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600" b="1" u="sng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u="sng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3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sân</a:t>
            </a:r>
            <a:r>
              <a:rPr lang="en-US" alt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chu vi 48m. </a:t>
            </a:r>
            <a:r>
              <a:rPr lang="en-US" alt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sân</a:t>
            </a:r>
            <a:r>
              <a:rPr lang="en-US" alt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030833" y="2485967"/>
            <a:ext cx="62833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sân</a:t>
            </a:r>
            <a:r>
              <a:rPr lang="en-US" alt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6415573" y="3096272"/>
            <a:ext cx="38670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48 : 4 = 12 (m)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5375920" y="3687756"/>
            <a:ext cx="70210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sân</a:t>
            </a:r>
            <a:r>
              <a:rPr lang="en-US" alt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hình </a:t>
            </a:r>
            <a:r>
              <a:rPr lang="en-US" alt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6415573" y="4352908"/>
            <a:ext cx="48764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12 </a:t>
            </a:r>
            <a:r>
              <a:rPr lang="en-US" altLang="en-US" sz="36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×</a:t>
            </a:r>
            <a:r>
              <a:rPr lang="en-US" alt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12 = 144 (m</a:t>
            </a:r>
            <a:r>
              <a:rPr lang="en-US" altLang="en-US" sz="3600" b="1" baseline="30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6171637" y="5005377"/>
            <a:ext cx="42847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600" b="1" u="sng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3600" b="1" u="sng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u="sng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: 144m</a:t>
            </a:r>
            <a:r>
              <a:rPr lang="en-US" altLang="en-US" sz="3600" b="1" baseline="30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7464152" y="1686280"/>
            <a:ext cx="21209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u="sng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u="sng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giải</a:t>
            </a:r>
          </a:p>
        </p:txBody>
      </p:sp>
      <p:cxnSp>
        <p:nvCxnSpPr>
          <p:cNvPr id="2" name="Straight Connector 17">
            <a:extLst>
              <a:ext uri="{FF2B5EF4-FFF2-40B4-BE49-F238E27FC236}">
                <a16:creationId xmlns:a16="http://schemas.microsoft.com/office/drawing/2014/main" id="{3E4E30E5-1E06-5AA8-BA59-8168611C32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09595" y="1681122"/>
            <a:ext cx="0" cy="4340166"/>
          </a:xfrm>
          <a:prstGeom prst="line">
            <a:avLst/>
          </a:prstGeom>
          <a:noFill/>
          <a:ln w="38100" algn="ctr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 Box 5">
            <a:extLst>
              <a:ext uri="{FF2B5EF4-FFF2-40B4-BE49-F238E27FC236}">
                <a16:creationId xmlns:a16="http://schemas.microsoft.com/office/drawing/2014/main" id="{86B3C1D0-DA89-264D-160D-18C1030DF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4129" y="1681122"/>
            <a:ext cx="21209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u="sng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3600" b="1" u="sng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tắt</a:t>
            </a:r>
            <a:endParaRPr lang="en-US" altLang="en-US" sz="3600" b="1" u="sng" dirty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A3BDB9EA-1A04-9070-AFBF-E79C5218E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569" y="2466517"/>
            <a:ext cx="30963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Chu vi : 48m</a:t>
            </a: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id="{37FAABE6-0722-0ECC-8F51-7DEBF4EB7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569" y="3132298"/>
            <a:ext cx="39494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: … m</a:t>
            </a:r>
            <a:r>
              <a:rPr lang="en-US" altLang="en-US" sz="3600" b="1" baseline="30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0" name="Text Box 5">
            <a:extLst>
              <a:ext uri="{FF2B5EF4-FFF2-40B4-BE49-F238E27FC236}">
                <a16:creationId xmlns:a16="http://schemas.microsoft.com/office/drawing/2014/main" id="{945EF34E-4753-5E06-1EFB-CBA2B9BA0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974" y="3851205"/>
            <a:ext cx="344264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 = </a:t>
            </a:r>
            <a:r>
              <a:rPr lang="en-US" alt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× </a:t>
            </a:r>
            <a:r>
              <a:rPr lang="en-US" alt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cạnh</a:t>
            </a:r>
            <a:endParaRPr lang="en-US" altLang="en-US" sz="3600" b="1" dirty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8" grpId="0"/>
      <p:bldP spid="10" grpId="0"/>
      <p:bldP spid="19" grpId="0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41" name="Text Box 29">
            <a:extLst>
              <a:ext uri="{FF2B5EF4-FFF2-40B4-BE49-F238E27FC236}">
                <a16:creationId xmlns:a16="http://schemas.microsoft.com/office/drawing/2014/main" id="{433AFB70-C38D-9F83-4F95-DFABD9AF8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1969" y="2997406"/>
            <a:ext cx="59528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vi-VN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Chiều rộng </a:t>
            </a:r>
            <a:r>
              <a:rPr lang="en-US" altLang="en-US" sz="32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thửa</a:t>
            </a:r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32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ruộng</a:t>
            </a:r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32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là</a:t>
            </a:r>
            <a:r>
              <a:rPr lang="vi-VN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:</a:t>
            </a:r>
          </a:p>
        </p:txBody>
      </p:sp>
      <p:sp>
        <p:nvSpPr>
          <p:cNvPr id="90142" name="Text Box 30">
            <a:extLst>
              <a:ext uri="{FF2B5EF4-FFF2-40B4-BE49-F238E27FC236}">
                <a16:creationId xmlns:a16="http://schemas.microsoft.com/office/drawing/2014/main" id="{091D2158-C95B-CC99-AADB-01D0C2B73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2736" y="3664416"/>
            <a:ext cx="4152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1</a:t>
            </a:r>
            <a:r>
              <a:rPr lang="vi-VN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0</a:t>
            </a:r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0         = </a:t>
            </a:r>
            <a:r>
              <a:rPr lang="vi-VN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6</a:t>
            </a:r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0 (m)</a:t>
            </a:r>
          </a:p>
        </p:txBody>
      </p:sp>
      <p:sp>
        <p:nvSpPr>
          <p:cNvPr id="90144" name="Text Box 32">
            <a:extLst>
              <a:ext uri="{FF2B5EF4-FFF2-40B4-BE49-F238E27FC236}">
                <a16:creationId xmlns:a16="http://schemas.microsoft.com/office/drawing/2014/main" id="{C4F10796-33EA-9B85-4CF1-C9471522A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7328" y="4295728"/>
            <a:ext cx="434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Diện</a:t>
            </a:r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32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tích</a:t>
            </a:r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32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thửa</a:t>
            </a:r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32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ruộng</a:t>
            </a:r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32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là</a:t>
            </a:r>
            <a:r>
              <a:rPr lang="vi-VN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:</a:t>
            </a:r>
          </a:p>
        </p:txBody>
      </p:sp>
      <p:sp>
        <p:nvSpPr>
          <p:cNvPr id="90145" name="Text Box 33">
            <a:extLst>
              <a:ext uri="{FF2B5EF4-FFF2-40B4-BE49-F238E27FC236}">
                <a16:creationId xmlns:a16="http://schemas.microsoft.com/office/drawing/2014/main" id="{9F7185F1-4AFF-AFF8-44F7-26DB057C00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0417" y="4855837"/>
            <a:ext cx="58658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1</a:t>
            </a:r>
            <a:r>
              <a:rPr lang="vi-VN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0</a:t>
            </a:r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0 </a:t>
            </a:r>
            <a:r>
              <a:rPr lang="vi-VN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   60 </a:t>
            </a:r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= </a:t>
            </a:r>
            <a:r>
              <a:rPr lang="vi-VN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6 0</a:t>
            </a:r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00 (m</a:t>
            </a:r>
            <a:r>
              <a:rPr lang="en-US" altLang="en-US" sz="3200" b="1" baseline="30000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2</a:t>
            </a:r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)</a:t>
            </a:r>
          </a:p>
        </p:txBody>
      </p:sp>
      <p:sp>
        <p:nvSpPr>
          <p:cNvPr id="90148" name="Text Box 36">
            <a:extLst>
              <a:ext uri="{FF2B5EF4-FFF2-40B4-BE49-F238E27FC236}">
                <a16:creationId xmlns:a16="http://schemas.microsoft.com/office/drawing/2014/main" id="{EF48E332-5177-6F1B-4F1C-83CEC2EA2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0788" y="5330829"/>
            <a:ext cx="66055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Số</a:t>
            </a:r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32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thóc</a:t>
            </a:r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32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thu</a:t>
            </a:r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32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hoạch</a:t>
            </a:r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32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trên</a:t>
            </a:r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32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thửa</a:t>
            </a:r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32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ruộng</a:t>
            </a:r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32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là</a:t>
            </a:r>
            <a:r>
              <a:rPr lang="vi-VN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:</a:t>
            </a:r>
          </a:p>
        </p:txBody>
      </p:sp>
      <p:sp>
        <p:nvSpPr>
          <p:cNvPr id="90149" name="Text Box 37">
            <a:extLst>
              <a:ext uri="{FF2B5EF4-FFF2-40B4-BE49-F238E27FC236}">
                <a16:creationId xmlns:a16="http://schemas.microsoft.com/office/drawing/2014/main" id="{B7A47F35-5721-161C-8721-554987835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5859463"/>
            <a:ext cx="65135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   </a:t>
            </a:r>
            <a:r>
              <a:rPr lang="vi-VN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5</a:t>
            </a:r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5    </a:t>
            </a:r>
            <a:r>
              <a:rPr lang="vi-VN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(</a:t>
            </a:r>
            <a:r>
              <a:rPr lang="vi-VN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6 0</a:t>
            </a:r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00 : 100) = </a:t>
            </a:r>
            <a:r>
              <a:rPr lang="vi-VN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3 300</a:t>
            </a:r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(kg)</a:t>
            </a:r>
          </a:p>
        </p:txBody>
      </p:sp>
      <p:sp>
        <p:nvSpPr>
          <p:cNvPr id="90150" name="Text Box 38">
            <a:extLst>
              <a:ext uri="{FF2B5EF4-FFF2-40B4-BE49-F238E27FC236}">
                <a16:creationId xmlns:a16="http://schemas.microsoft.com/office/drawing/2014/main" id="{714191C0-2E07-8AEB-D434-9FAD85618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4288" y="6323013"/>
            <a:ext cx="5038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    </a:t>
            </a:r>
            <a:r>
              <a:rPr lang="en-US" altLang="en-US" sz="3200" b="1" u="sng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Đáp</a:t>
            </a:r>
            <a:r>
              <a:rPr lang="en-US" altLang="en-US" sz="3200" b="1" u="sng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3200" b="1" u="sng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số</a:t>
            </a:r>
            <a:r>
              <a:rPr lang="vi-VN" altLang="en-US" sz="3200" b="1" u="sng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3200" b="1" u="sng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:</a:t>
            </a:r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   </a:t>
            </a:r>
            <a:r>
              <a:rPr lang="vi-VN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3 300</a:t>
            </a:r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kg </a:t>
            </a:r>
            <a:r>
              <a:rPr lang="en-US" altLang="en-US" sz="32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thóc</a:t>
            </a:r>
            <a:endParaRPr lang="en-US" altLang="en-US" sz="3200" b="1" dirty="0">
              <a:latin typeface="Cambria Math" panose="02040503050406030204" pitchFamily="18" charset="0"/>
              <a:ea typeface="Cambria Math" panose="02040503050406030204" pitchFamily="18" charset="0"/>
              <a:cs typeface="Cambria Math" panose="02040503050406030204" pitchFamily="18" charset="0"/>
            </a:endParaRPr>
          </a:p>
        </p:txBody>
      </p:sp>
      <p:sp>
        <p:nvSpPr>
          <p:cNvPr id="90151" name="Text Box 39">
            <a:extLst>
              <a:ext uri="{FF2B5EF4-FFF2-40B4-BE49-F238E27FC236}">
                <a16:creationId xmlns:a16="http://schemas.microsoft.com/office/drawing/2014/main" id="{74945BEC-17A8-04C1-56B4-EFAF66A47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5613" y="2468772"/>
            <a:ext cx="26670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 u="sng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Giải</a:t>
            </a:r>
            <a:endParaRPr lang="en-US" altLang="en-US" sz="3200" b="1" u="sng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  <a:cs typeface="Cambria Math" panose="02040503050406030204" pitchFamily="18" charset="0"/>
            </a:endParaRPr>
          </a:p>
        </p:txBody>
      </p:sp>
      <p:sp>
        <p:nvSpPr>
          <p:cNvPr id="2" name="Text Box 39">
            <a:extLst>
              <a:ext uri="{FF2B5EF4-FFF2-40B4-BE49-F238E27FC236}">
                <a16:creationId xmlns:a16="http://schemas.microsoft.com/office/drawing/2014/main" id="{C8B43454-67B3-3CFB-D69A-7CB7F7D14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36513"/>
            <a:ext cx="12115800" cy="230832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 u="sng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Bài</a:t>
            </a:r>
            <a:r>
              <a:rPr lang="en-US" altLang="en-US" sz="3200" b="1" u="sng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vi-VN" altLang="en-US" sz="3200" b="1" u="sng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3</a:t>
            </a:r>
            <a:r>
              <a:rPr lang="en-US" altLang="en-US" sz="32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.</a:t>
            </a:r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32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Một</a:t>
            </a:r>
            <a:r>
              <a:rPr lang="en-US" alt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32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thửa</a:t>
            </a:r>
            <a:r>
              <a:rPr lang="en-US" alt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32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ruộng</a:t>
            </a:r>
            <a:r>
              <a:rPr lang="en-US" alt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32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vi-VN" alt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chữ nhật</a:t>
            </a:r>
            <a:r>
              <a:rPr lang="en-US" alt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32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có</a:t>
            </a:r>
            <a:r>
              <a:rPr lang="en-US" alt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vi-VN" alt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chiều dài</a:t>
            </a:r>
            <a:r>
              <a:rPr lang="en-US" alt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1</a:t>
            </a:r>
            <a:r>
              <a:rPr lang="vi-VN" alt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0</a:t>
            </a:r>
            <a:r>
              <a:rPr lang="en-US" alt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0m, </a:t>
            </a:r>
            <a:r>
              <a:rPr lang="vi-VN" alt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chiều rộng </a:t>
            </a:r>
            <a:endParaRPr lang="vi-VN" altLang="en-US" sz="800" dirty="0">
              <a:latin typeface="Cambria Math" panose="02040503050406030204" pitchFamily="18" charset="0"/>
              <a:ea typeface="Cambria Math" panose="02040503050406030204" pitchFamily="18" charset="0"/>
              <a:cs typeface="Cambria Math" panose="020405030504060302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vi-VN" alt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bằng      chiều dài</a:t>
            </a:r>
            <a:r>
              <a:rPr lang="en-US" alt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. </a:t>
            </a:r>
            <a:r>
              <a:rPr lang="vi-VN" alt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Bác Năm trồng lúa trên thửa ruộng đó,</a:t>
            </a:r>
            <a:r>
              <a:rPr lang="en-US" alt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32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cứ</a:t>
            </a:r>
            <a:r>
              <a:rPr lang="en-US" alt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100m</a:t>
            </a:r>
            <a:r>
              <a:rPr lang="en-US" altLang="en-US" sz="3200" baseline="30000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2</a:t>
            </a:r>
            <a:r>
              <a:rPr lang="en-US" alt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32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thu</a:t>
            </a:r>
            <a:r>
              <a:rPr lang="en-US" alt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32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được</a:t>
            </a:r>
            <a:r>
              <a:rPr lang="en-US" alt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vi-VN" alt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5</a:t>
            </a:r>
            <a:r>
              <a:rPr lang="en-US" alt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5kg </a:t>
            </a:r>
            <a:r>
              <a:rPr lang="en-US" altLang="en-US" sz="32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thóc</a:t>
            </a:r>
            <a:r>
              <a:rPr lang="en-US" alt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. </a:t>
            </a:r>
            <a:r>
              <a:rPr lang="vi-VN" alt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Hỏi bác Năm </a:t>
            </a:r>
            <a:r>
              <a:rPr lang="en-US" altLang="en-US" sz="32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thu</a:t>
            </a:r>
            <a:r>
              <a:rPr lang="en-US" alt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32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hoạch</a:t>
            </a:r>
            <a:r>
              <a:rPr lang="en-US" alt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32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được</a:t>
            </a:r>
            <a:r>
              <a:rPr lang="en-US" alt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vi-VN" alt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bao nhiêu ki-lô-gam thóc trên thửa ruộng đó ?</a:t>
            </a:r>
            <a:endParaRPr lang="en-US" altLang="en-US" sz="3200" dirty="0">
              <a:latin typeface="Cambria Math" panose="02040503050406030204" pitchFamily="18" charset="0"/>
              <a:ea typeface="Cambria Math" panose="02040503050406030204" pitchFamily="18" charset="0"/>
              <a:cs typeface="Cambria Math" panose="02040503050406030204" pitchFamily="18" charset="0"/>
            </a:endParaRPr>
          </a:p>
        </p:txBody>
      </p:sp>
      <p:sp>
        <p:nvSpPr>
          <p:cNvPr id="10254" name="Text Box 6">
            <a:extLst>
              <a:ext uri="{FF2B5EF4-FFF2-40B4-BE49-F238E27FC236}">
                <a16:creationId xmlns:a16="http://schemas.microsoft.com/office/drawing/2014/main" id="{75A10D55-A16E-CDBE-37F0-3EDB3CF68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802" y="2426908"/>
            <a:ext cx="25527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Tóm</a:t>
            </a:r>
            <a:r>
              <a:rPr lang="en-US" altLang="en-US" sz="3200" b="1" u="sng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tắt</a:t>
            </a:r>
            <a:endParaRPr lang="en-US" altLang="en-US" sz="3200" b="1" u="sng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  <a:cs typeface="Cambria Math" panose="02040503050406030204" pitchFamily="18" charset="0"/>
            </a:endParaRPr>
          </a:p>
        </p:txBody>
      </p:sp>
      <p:sp>
        <p:nvSpPr>
          <p:cNvPr id="10255" name="Text Box 7">
            <a:extLst>
              <a:ext uri="{FF2B5EF4-FFF2-40B4-BE49-F238E27FC236}">
                <a16:creationId xmlns:a16="http://schemas.microsoft.com/office/drawing/2014/main" id="{B100F3C8-BEF2-D677-82B1-FB75EE05E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38" y="3050482"/>
            <a:ext cx="39867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vi-VN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Chiều dài   </a:t>
            </a:r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: 120m </a:t>
            </a:r>
          </a:p>
        </p:txBody>
      </p:sp>
      <p:sp>
        <p:nvSpPr>
          <p:cNvPr id="10256" name="Text Box 7">
            <a:extLst>
              <a:ext uri="{FF2B5EF4-FFF2-40B4-BE49-F238E27FC236}">
                <a16:creationId xmlns:a16="http://schemas.microsoft.com/office/drawing/2014/main" id="{524B3D5E-D57D-A8EB-5EF0-3F3AA11D5F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13" y="5445632"/>
            <a:ext cx="52971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Thửa</a:t>
            </a:r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32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ruộng</a:t>
            </a:r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32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thu</a:t>
            </a:r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32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hoạch</a:t>
            </a:r>
            <a:r>
              <a:rPr lang="vi-VN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:</a:t>
            </a:r>
            <a:r>
              <a:rPr lang="vi-VN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…</a:t>
            </a:r>
            <a:r>
              <a:rPr lang="vi-VN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kg ?</a:t>
            </a:r>
            <a:r>
              <a:rPr lang="en-US" altLang="en-US" sz="3200" b="1" baseline="30000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          </a:t>
            </a:r>
            <a:endParaRPr lang="en-US" altLang="en-US" sz="3200" b="1" dirty="0">
              <a:latin typeface="Cambria Math" panose="02040503050406030204" pitchFamily="18" charset="0"/>
              <a:ea typeface="Cambria Math" panose="02040503050406030204" pitchFamily="18" charset="0"/>
              <a:cs typeface="Cambria Math" panose="02040503050406030204" pitchFamily="18" charset="0"/>
            </a:endParaRPr>
          </a:p>
        </p:txBody>
      </p:sp>
      <p:sp>
        <p:nvSpPr>
          <p:cNvPr id="10257" name="Text Box 7">
            <a:extLst>
              <a:ext uri="{FF2B5EF4-FFF2-40B4-BE49-F238E27FC236}">
                <a16:creationId xmlns:a16="http://schemas.microsoft.com/office/drawing/2014/main" id="{34DAC2C0-D9FE-16BF-B4F0-CBFE0C832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12" y="3895490"/>
            <a:ext cx="48593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vi-VN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Chiều rộng </a:t>
            </a:r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:        </a:t>
            </a:r>
            <a:r>
              <a:rPr lang="vi-VN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chiều dài</a:t>
            </a:r>
            <a:endParaRPr lang="en-US" altLang="en-US" sz="3200" b="1" dirty="0">
              <a:latin typeface="Cambria Math" panose="02040503050406030204" pitchFamily="18" charset="0"/>
              <a:ea typeface="Cambria Math" panose="02040503050406030204" pitchFamily="18" charset="0"/>
              <a:cs typeface="Cambria Math" panose="02040503050406030204" pitchFamily="18" charset="0"/>
            </a:endParaRPr>
          </a:p>
        </p:txBody>
      </p:sp>
      <p:sp>
        <p:nvSpPr>
          <p:cNvPr id="10259" name="Text Box 7">
            <a:extLst>
              <a:ext uri="{FF2B5EF4-FFF2-40B4-BE49-F238E27FC236}">
                <a16:creationId xmlns:a16="http://schemas.microsoft.com/office/drawing/2014/main" id="{794AA8A6-5544-139C-4FB3-DF0911F3A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38" y="4702640"/>
            <a:ext cx="5082424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100m</a:t>
            </a:r>
            <a:r>
              <a:rPr lang="en-US" altLang="en-US" sz="3200" b="1" baseline="30000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2    </a:t>
            </a:r>
            <a:r>
              <a:rPr lang="vi-VN" altLang="en-US" sz="3200" b="1" baseline="30000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       </a:t>
            </a:r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: </a:t>
            </a:r>
            <a:r>
              <a:rPr lang="vi-VN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5</a:t>
            </a:r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5kg</a:t>
            </a:r>
          </a:p>
        </p:txBody>
      </p:sp>
      <p:cxnSp>
        <p:nvCxnSpPr>
          <p:cNvPr id="10" name="Straight Connector 17">
            <a:extLst>
              <a:ext uri="{FF2B5EF4-FFF2-40B4-BE49-F238E27FC236}">
                <a16:creationId xmlns:a16="http://schemas.microsoft.com/office/drawing/2014/main" id="{10D1D03D-9DB1-C408-8420-462A723FAAD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423265" y="2636912"/>
            <a:ext cx="24663" cy="4221088"/>
          </a:xfrm>
          <a:prstGeom prst="line">
            <a:avLst/>
          </a:prstGeom>
          <a:ln w="28575">
            <a:solidFill>
              <a:srgbClr val="7030A0"/>
            </a:solidFill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 Box 9">
                <a:extLst>
                  <a:ext uri="{FF2B5EF4-FFF2-40B4-BE49-F238E27FC236}">
                    <a16:creationId xmlns:a16="http://schemas.microsoft.com/office/drawing/2014/main" id="{16BF6496-9F2B-7FEC-60EB-49368ECC454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27003" y="600403"/>
                <a:ext cx="693884" cy="901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8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vi-VN" altLang="en-US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en-US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alt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Text Box 9">
                <a:extLst>
                  <a:ext uri="{FF2B5EF4-FFF2-40B4-BE49-F238E27FC236}">
                    <a16:creationId xmlns:a16="http://schemas.microsoft.com/office/drawing/2014/main" id="{16BF6496-9F2B-7FEC-60EB-49368ECC45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7003" y="600403"/>
                <a:ext cx="693884" cy="90178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 Box 9">
                <a:extLst>
                  <a:ext uri="{FF2B5EF4-FFF2-40B4-BE49-F238E27FC236}">
                    <a16:creationId xmlns:a16="http://schemas.microsoft.com/office/drawing/2014/main" id="{4AB065BD-8CA7-7758-8A04-F19797661C0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51771" y="3480933"/>
                <a:ext cx="693884" cy="901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8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vi-VN" altLang="en-US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en-US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alt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Text Box 9">
                <a:extLst>
                  <a:ext uri="{FF2B5EF4-FFF2-40B4-BE49-F238E27FC236}">
                    <a16:creationId xmlns:a16="http://schemas.microsoft.com/office/drawing/2014/main" id="{4AB065BD-8CA7-7758-8A04-F19797661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51771" y="3480933"/>
                <a:ext cx="693884" cy="9017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 Box 9">
                <a:extLst>
                  <a:ext uri="{FF2B5EF4-FFF2-40B4-BE49-F238E27FC236}">
                    <a16:creationId xmlns:a16="http://schemas.microsoft.com/office/drawing/2014/main" id="{53AF1D00-977B-74DC-3820-07A3ABA3025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52945" y="3736697"/>
                <a:ext cx="693884" cy="901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8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vi-VN" altLang="en-US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en-US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alt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Text Box 9">
                <a:extLst>
                  <a:ext uri="{FF2B5EF4-FFF2-40B4-BE49-F238E27FC236}">
                    <a16:creationId xmlns:a16="http://schemas.microsoft.com/office/drawing/2014/main" id="{53AF1D00-977B-74DC-3820-07A3ABA302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52945" y="3736697"/>
                <a:ext cx="693884" cy="9017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 Box 9">
                <a:extLst>
                  <a:ext uri="{FF2B5EF4-FFF2-40B4-BE49-F238E27FC236}">
                    <a16:creationId xmlns:a16="http://schemas.microsoft.com/office/drawing/2014/main" id="{2A7CACD8-1168-4622-D68B-0955BF1115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36924" y="3635771"/>
                <a:ext cx="629693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</m:oMath>
                  </m:oMathPara>
                </a14:m>
                <a:endParaRPr lang="en-US" altLang="en-U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Text Box 9">
                <a:extLst>
                  <a:ext uri="{FF2B5EF4-FFF2-40B4-BE49-F238E27FC236}">
                    <a16:creationId xmlns:a16="http://schemas.microsoft.com/office/drawing/2014/main" id="{2A7CACD8-1168-4622-D68B-0955BF1115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36924" y="3635771"/>
                <a:ext cx="629693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 Box 9">
                <a:extLst>
                  <a:ext uri="{FF2B5EF4-FFF2-40B4-BE49-F238E27FC236}">
                    <a16:creationId xmlns:a16="http://schemas.microsoft.com/office/drawing/2014/main" id="{1401BA0A-2009-A54A-D821-96BE3FE5ED6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82156" y="4848398"/>
                <a:ext cx="629693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</m:oMath>
                  </m:oMathPara>
                </a14:m>
                <a:endParaRPr lang="en-US" altLang="en-U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6" name="Text Box 9">
                <a:extLst>
                  <a:ext uri="{FF2B5EF4-FFF2-40B4-BE49-F238E27FC236}">
                    <a16:creationId xmlns:a16="http://schemas.microsoft.com/office/drawing/2014/main" id="{1401BA0A-2009-A54A-D821-96BE3FE5ED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82156" y="4848398"/>
                <a:ext cx="629693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 Box 9">
                <a:extLst>
                  <a:ext uri="{FF2B5EF4-FFF2-40B4-BE49-F238E27FC236}">
                    <a16:creationId xmlns:a16="http://schemas.microsoft.com/office/drawing/2014/main" id="{4DF132A1-6184-CDEA-5A11-8E879D375E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61724" y="5858888"/>
                <a:ext cx="629693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</m:oMath>
                  </m:oMathPara>
                </a14:m>
                <a:endParaRPr lang="en-US" altLang="en-U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Text Box 9">
                <a:extLst>
                  <a:ext uri="{FF2B5EF4-FFF2-40B4-BE49-F238E27FC236}">
                    <a16:creationId xmlns:a16="http://schemas.microsoft.com/office/drawing/2014/main" id="{4DF132A1-6184-CDEA-5A11-8E879D375E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61724" y="5858888"/>
                <a:ext cx="629693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0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0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0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0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0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0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90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0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0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90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90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41" grpId="0"/>
      <p:bldP spid="90142" grpId="0"/>
      <p:bldP spid="90142" grpId="1"/>
      <p:bldP spid="90142" grpId="2"/>
      <p:bldP spid="90144" grpId="0"/>
      <p:bldP spid="90145" grpId="0"/>
      <p:bldP spid="90145" grpId="1"/>
      <p:bldP spid="90145" grpId="2"/>
      <p:bldP spid="90148" grpId="0"/>
      <p:bldP spid="90149" grpId="0"/>
      <p:bldP spid="90149" grpId="1"/>
      <p:bldP spid="90149" grpId="2"/>
      <p:bldP spid="90150" grpId="0"/>
      <p:bldP spid="90151" grpId="0"/>
      <p:bldP spid="90151" grpId="1"/>
      <p:bldP spid="2" grpId="0" animBg="1"/>
      <p:bldP spid="10254" grpId="0"/>
      <p:bldP spid="10255" grpId="0"/>
      <p:bldP spid="10256" grpId="0"/>
      <p:bldP spid="10257" grpId="0"/>
      <p:bldP spid="10257" grpId="1"/>
      <p:bldP spid="10259" grpId="0"/>
      <p:bldP spid="11" grpId="0"/>
      <p:bldP spid="12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4365104"/>
            <a:ext cx="2064726" cy="227867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8736" y="563095"/>
            <a:ext cx="14185576" cy="51845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31">
            <a:extLst>
              <a:ext uri="{FF2B5EF4-FFF2-40B4-BE49-F238E27FC236}">
                <a16:creationId xmlns:a16="http://schemas.microsoft.com/office/drawing/2014/main" id="{B8497C93-AE52-1D3C-F706-300AB63B2EB7}"/>
              </a:ext>
            </a:extLst>
          </p:cNvPr>
          <p:cNvSpPr txBox="1"/>
          <p:nvPr/>
        </p:nvSpPr>
        <p:spPr>
          <a:xfrm>
            <a:off x="2615582" y="2899542"/>
            <a:ext cx="7852716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     </a:t>
            </a:r>
            <a:r>
              <a:rPr lang="en-US" altLang="en-US" sz="8800" b="1" dirty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VẬN DỤNG</a:t>
            </a:r>
            <a:endParaRPr kumimoji="0" lang="en-US" altLang="en-US" sz="8800" b="1" i="0" u="sng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437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Content Placeholder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6"/>
          <p:cNvSpPr txBox="1"/>
          <p:nvPr/>
        </p:nvSpPr>
        <p:spPr>
          <a:xfrm>
            <a:off x="2711624" y="2132856"/>
            <a:ext cx="7488832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vi-VN" altLang="en-US" sz="54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Trò chơi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vi-VN" sz="5400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ĐÁNH TAN COVID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ình Nền Cây Xanh Đẹp, tải Hình Nền Cây Xanh Cực Đẹp tại đây - Chuyên trang  công nghệ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13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virus 1"/>
          <p:cNvPicPr preferRelativeResize="0"/>
          <p:nvPr/>
        </p:nvPicPr>
        <p:blipFill rotWithShape="1">
          <a:blip r:embed="rId11" cstate="print"/>
          <a:srcRect/>
          <a:stretch>
            <a:fillRect/>
          </a:stretch>
        </p:blipFill>
        <p:spPr>
          <a:xfrm flipH="1">
            <a:off x="3080359" y="1978828"/>
            <a:ext cx="1002613" cy="793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virus 3"/>
          <p:cNvPicPr preferRelativeResize="0"/>
          <p:nvPr/>
        </p:nvPicPr>
        <p:blipFill rotWithShape="1">
          <a:blip r:embed="rId12" cstate="print"/>
          <a:srcRect/>
          <a:stretch>
            <a:fillRect/>
          </a:stretch>
        </p:blipFill>
        <p:spPr>
          <a:xfrm flipH="1">
            <a:off x="4291556" y="3032167"/>
            <a:ext cx="871725" cy="793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picture containing yellow, sitting, table, room&#10;&#10;Description automatically generated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274962" y="1696520"/>
            <a:ext cx="5648513" cy="4330349"/>
          </a:xfrm>
          <a:prstGeom prst="rect">
            <a:avLst/>
          </a:prstGeom>
        </p:spPr>
      </p:pic>
      <p:pic>
        <p:nvPicPr>
          <p:cNvPr id="13" name="wow1"/>
          <p:cNvPicPr preferRelativeResize="0"/>
          <p:nvPr/>
        </p:nvPicPr>
        <p:blipFill rotWithShape="1">
          <a:blip r:embed="rId14" cstate="print"/>
          <a:srcRect l="24015" t="11360" r="19958" b="9562"/>
          <a:stretch>
            <a:fillRect/>
          </a:stretch>
        </p:blipFill>
        <p:spPr>
          <a:xfrm>
            <a:off x="2685214" y="2058957"/>
            <a:ext cx="1109690" cy="1076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wow 3"/>
          <p:cNvPicPr preferRelativeResize="0"/>
          <p:nvPr/>
        </p:nvPicPr>
        <p:blipFill rotWithShape="1">
          <a:blip r:embed="rId14" cstate="print"/>
          <a:srcRect l="24015" t="11360" r="19958" b="9562"/>
          <a:stretch>
            <a:fillRect/>
          </a:stretch>
        </p:blipFill>
        <p:spPr>
          <a:xfrm>
            <a:off x="3860383" y="3054994"/>
            <a:ext cx="1109690" cy="107604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A"/>
          <p:cNvSpPr/>
          <p:nvPr/>
        </p:nvSpPr>
        <p:spPr>
          <a:xfrm>
            <a:off x="6303013" y="3861695"/>
            <a:ext cx="3712563" cy="51435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4000" b="1" kern="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C. </a:t>
            </a:r>
            <a:r>
              <a:rPr lang="en-US" sz="4000" b="1" kern="0" dirty="0">
                <a:solidFill>
                  <a:srgbClr val="FFFF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81cm</a:t>
            </a:r>
            <a:r>
              <a:rPr lang="en-US" sz="4000" b="1" kern="0" baseline="30000" dirty="0">
                <a:solidFill>
                  <a:srgbClr val="FFFF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2</a:t>
            </a:r>
          </a:p>
        </p:txBody>
      </p:sp>
      <p:sp>
        <p:nvSpPr>
          <p:cNvPr id="21" name="C"/>
          <p:cNvSpPr/>
          <p:nvPr/>
        </p:nvSpPr>
        <p:spPr>
          <a:xfrm>
            <a:off x="6308539" y="3290198"/>
            <a:ext cx="3684557" cy="498535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4000" b="1" kern="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B.</a:t>
            </a:r>
            <a:r>
              <a:rPr lang="en-US" sz="4000" b="1" kern="0" dirty="0">
                <a:solidFill>
                  <a:srgbClr val="FFFF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81</a:t>
            </a:r>
          </a:p>
        </p:txBody>
      </p:sp>
      <p:pic>
        <p:nvPicPr>
          <p:cNvPr id="4" name="BAC SI"/>
          <p:cNvPicPr preferRelativeResize="0"/>
          <p:nvPr/>
        </p:nvPicPr>
        <p:blipFill rotWithShape="1">
          <a:blip r:embed="rId15" cstate="print"/>
          <a:srcRect l="49324" t="47266" r="3749" b="5"/>
          <a:stretch>
            <a:fillRect/>
          </a:stretch>
        </p:blipFill>
        <p:spPr>
          <a:xfrm flipH="1">
            <a:off x="1524000" y="3788733"/>
            <a:ext cx="1512738" cy="221757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B"/>
          <p:cNvSpPr/>
          <p:nvPr/>
        </p:nvSpPr>
        <p:spPr>
          <a:xfrm>
            <a:off x="6308539" y="2653292"/>
            <a:ext cx="3684557" cy="582222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4000" b="1" kern="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A.</a:t>
            </a:r>
            <a:r>
              <a:rPr lang="en-US" sz="4000" b="1" kern="0" dirty="0">
                <a:solidFill>
                  <a:srgbClr val="FFFF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81cm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119336" y="171338"/>
            <a:ext cx="12072664" cy="1734527"/>
          </a:xfrm>
          <a:prstGeom prst="horizontalScroll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1. </a:t>
            </a:r>
            <a:r>
              <a:rPr lang="en-US" sz="36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Hình</a:t>
            </a:r>
            <a:r>
              <a:rPr 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vuông</a:t>
            </a:r>
            <a:r>
              <a:rPr 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cạnh</a:t>
            </a:r>
            <a:r>
              <a:rPr 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9cm. </a:t>
            </a:r>
            <a:r>
              <a:rPr lang="en-US" sz="36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Diện</a:t>
            </a:r>
            <a:r>
              <a:rPr 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tích</a:t>
            </a:r>
            <a:r>
              <a:rPr 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hình</a:t>
            </a:r>
            <a:r>
              <a:rPr 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vuông</a:t>
            </a:r>
            <a:r>
              <a:rPr 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:</a:t>
            </a:r>
          </a:p>
        </p:txBody>
      </p:sp>
      <p:sp>
        <p:nvSpPr>
          <p:cNvPr id="19" name="C"/>
          <p:cNvSpPr/>
          <p:nvPr/>
        </p:nvSpPr>
        <p:spPr>
          <a:xfrm>
            <a:off x="6331021" y="4457703"/>
            <a:ext cx="3684557" cy="498535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4000" b="1" kern="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D.</a:t>
            </a:r>
            <a:r>
              <a:rPr lang="en-US" sz="4000" b="1" kern="0" dirty="0">
                <a:solidFill>
                  <a:srgbClr val="FFFF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9</a:t>
            </a:r>
          </a:p>
        </p:txBody>
      </p:sp>
      <p:sp>
        <p:nvSpPr>
          <p:cNvPr id="33" name="AutoShape 16"/>
          <p:cNvSpPr>
            <a:spLocks noChangeArrowheads="1"/>
          </p:cNvSpPr>
          <p:nvPr/>
        </p:nvSpPr>
        <p:spPr bwMode="auto">
          <a:xfrm>
            <a:off x="8667750" y="5167994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altLang="en-US" sz="4000" b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</a:p>
        </p:txBody>
      </p:sp>
      <p:sp>
        <p:nvSpPr>
          <p:cNvPr id="34" name="AutoShape 17"/>
          <p:cNvSpPr>
            <a:spLocks noChangeArrowheads="1"/>
          </p:cNvSpPr>
          <p:nvPr/>
        </p:nvSpPr>
        <p:spPr bwMode="auto">
          <a:xfrm>
            <a:off x="8667750" y="5167994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altLang="en-US" sz="4000" b="1">
                <a:solidFill>
                  <a:srgbClr val="8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35" name="AutoShape 18"/>
          <p:cNvSpPr>
            <a:spLocks noChangeArrowheads="1"/>
          </p:cNvSpPr>
          <p:nvPr/>
        </p:nvSpPr>
        <p:spPr bwMode="auto">
          <a:xfrm>
            <a:off x="8667750" y="5167994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altLang="en-US" sz="4000" b="1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36" name="AutoShape 19"/>
          <p:cNvSpPr>
            <a:spLocks noChangeArrowheads="1"/>
          </p:cNvSpPr>
          <p:nvPr/>
        </p:nvSpPr>
        <p:spPr bwMode="auto">
          <a:xfrm>
            <a:off x="8667750" y="5167994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altLang="en-US" sz="4000" b="1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37" name="AutoShape 19"/>
          <p:cNvSpPr>
            <a:spLocks noChangeArrowheads="1"/>
          </p:cNvSpPr>
          <p:nvPr/>
        </p:nvSpPr>
        <p:spPr bwMode="auto">
          <a:xfrm>
            <a:off x="8667750" y="5167994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altLang="en-US" sz="4000" b="1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38" name="AutoShape 19"/>
          <p:cNvSpPr>
            <a:spLocks noChangeArrowheads="1"/>
          </p:cNvSpPr>
          <p:nvPr/>
        </p:nvSpPr>
        <p:spPr bwMode="auto">
          <a:xfrm>
            <a:off x="8667750" y="5167994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altLang="en-US" sz="4000" b="1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5</a:t>
            </a:r>
          </a:p>
        </p:txBody>
      </p:sp>
      <p:grpSp>
        <p:nvGrpSpPr>
          <p:cNvPr id="39" name="Group 47"/>
          <p:cNvGrpSpPr/>
          <p:nvPr/>
        </p:nvGrpSpPr>
        <p:grpSpPr bwMode="auto">
          <a:xfrm>
            <a:off x="7765579" y="5159662"/>
            <a:ext cx="2838449" cy="702469"/>
            <a:chOff x="912" y="2592"/>
            <a:chExt cx="3072" cy="960"/>
          </a:xfrm>
          <a:solidFill>
            <a:srgbClr val="FFFF00"/>
          </a:solidFill>
        </p:grpSpPr>
        <p:sp>
          <p:nvSpPr>
            <p:cNvPr id="40" name="Oval 48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grpFill/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>
                <a:defRPr/>
              </a:pPr>
              <a:endParaRPr lang="en-US" altLang="en-US" sz="400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WordArt 49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US" sz="3600" i="1" kern="10">
                  <a:ln w="9525">
                    <a:solidFill>
                      <a:srgbClr val="FF0000"/>
                    </a:solidFill>
                    <a:round/>
                  </a:ln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-0.57643 -2.96296E-6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2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4" presetClass="exit" presetSubtype="0" decel="10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100"/>
                            </p:stCondLst>
                            <p:childTnLst>
                              <p:par>
                                <p:cTn id="4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100"/>
                            </p:stCondLst>
                            <p:childTnLst>
                              <p:par>
                                <p:cTn id="5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100"/>
                            </p:stCondLst>
                            <p:childTnLst>
                              <p:par>
                                <p:cTn id="5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100"/>
                            </p:stCondLst>
                            <p:childTnLst>
                              <p:par>
                                <p:cTn id="67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1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B7DFD"/>
                                      </p:to>
                                    </p:animClr>
                                    <p:set>
                                      <p:cBhvr>
                                        <p:cTn id="9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022E-16 L 0.04427 -0.36458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-18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022E-16 L 0.17279 -0.18218 " pathEditMode="relative" rAng="0" ptsTypes="AA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-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1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500"/>
                            </p:stCondLst>
                            <p:childTnLst>
                              <p:par>
                                <p:cTn id="12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3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bldLvl="0" animBg="1"/>
      <p:bldP spid="21" grpId="0" bldLvl="0" animBg="1"/>
      <p:bldP spid="20" grpId="0" bldLvl="0" animBg="1"/>
      <p:bldP spid="19" grpId="0" bldLvl="0" animBg="1"/>
      <p:bldP spid="33" grpId="0" bldLvl="0" animBg="1"/>
      <p:bldP spid="34" grpId="0" bldLvl="0" animBg="1"/>
      <p:bldP spid="35" grpId="0" bldLvl="0" animBg="1"/>
      <p:bldP spid="36" grpId="0" bldLvl="0" animBg="1"/>
      <p:bldP spid="37" grpId="0" bldLvl="0" animBg="1"/>
      <p:bldP spid="38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ình Nền Cây Xanh Đẹp, tải Hình Nền Cây Xanh Cực Đẹp tại đây - Chuyên trang  công nghệ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virus 1"/>
          <p:cNvPicPr preferRelativeResize="0"/>
          <p:nvPr/>
        </p:nvPicPr>
        <p:blipFill rotWithShape="1">
          <a:blip r:embed="rId10" cstate="print"/>
          <a:srcRect/>
          <a:stretch>
            <a:fillRect/>
          </a:stretch>
        </p:blipFill>
        <p:spPr>
          <a:xfrm flipH="1">
            <a:off x="3080359" y="1978828"/>
            <a:ext cx="1002613" cy="793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virus 3"/>
          <p:cNvPicPr preferRelativeResize="0"/>
          <p:nvPr/>
        </p:nvPicPr>
        <p:blipFill rotWithShape="1">
          <a:blip r:embed="rId11" cstate="print"/>
          <a:srcRect/>
          <a:stretch>
            <a:fillRect/>
          </a:stretch>
        </p:blipFill>
        <p:spPr>
          <a:xfrm flipH="1">
            <a:off x="4291556" y="3032167"/>
            <a:ext cx="871725" cy="793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picture containing yellow, sitting, table, room&#10;&#10;Description automatically generated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396786" y="1660665"/>
            <a:ext cx="5648513" cy="4330349"/>
          </a:xfrm>
          <a:prstGeom prst="rect">
            <a:avLst/>
          </a:prstGeom>
        </p:spPr>
      </p:pic>
      <p:pic>
        <p:nvPicPr>
          <p:cNvPr id="13" name="wow1"/>
          <p:cNvPicPr preferRelativeResize="0"/>
          <p:nvPr/>
        </p:nvPicPr>
        <p:blipFill rotWithShape="1">
          <a:blip r:embed="rId13" cstate="print"/>
          <a:srcRect l="24015" t="11360" r="19958" b="9562"/>
          <a:stretch>
            <a:fillRect/>
          </a:stretch>
        </p:blipFill>
        <p:spPr>
          <a:xfrm>
            <a:off x="2685214" y="2058957"/>
            <a:ext cx="1109690" cy="1076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wow 3"/>
          <p:cNvPicPr preferRelativeResize="0"/>
          <p:nvPr/>
        </p:nvPicPr>
        <p:blipFill rotWithShape="1">
          <a:blip r:embed="rId13" cstate="print"/>
          <a:srcRect l="24015" t="11360" r="19958" b="9562"/>
          <a:stretch>
            <a:fillRect/>
          </a:stretch>
        </p:blipFill>
        <p:spPr>
          <a:xfrm>
            <a:off x="3860383" y="3054994"/>
            <a:ext cx="1109690" cy="107604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A"/>
          <p:cNvSpPr/>
          <p:nvPr/>
        </p:nvSpPr>
        <p:spPr>
          <a:xfrm>
            <a:off x="6280151" y="2493011"/>
            <a:ext cx="3712845" cy="629285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3600" b="1" kern="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A.</a:t>
            </a:r>
            <a:r>
              <a:rPr lang="en-US" sz="3600" b="1" kern="0" dirty="0">
                <a:solidFill>
                  <a:srgbClr val="FFFF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80dm</a:t>
            </a:r>
            <a:r>
              <a:rPr lang="en-US" sz="3600" b="1" kern="0" baseline="30000" dirty="0">
                <a:solidFill>
                  <a:srgbClr val="FFFF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2</a:t>
            </a:r>
          </a:p>
        </p:txBody>
      </p:sp>
      <p:sp>
        <p:nvSpPr>
          <p:cNvPr id="21" name="C"/>
          <p:cNvSpPr/>
          <p:nvPr/>
        </p:nvSpPr>
        <p:spPr>
          <a:xfrm>
            <a:off x="6308725" y="3173096"/>
            <a:ext cx="3684270" cy="615315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3600" b="1" kern="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B. </a:t>
            </a:r>
            <a:r>
              <a:rPr lang="en-US" sz="3600" b="1" kern="0" dirty="0">
                <a:solidFill>
                  <a:srgbClr val="FFFF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80dm</a:t>
            </a:r>
          </a:p>
        </p:txBody>
      </p:sp>
      <p:pic>
        <p:nvPicPr>
          <p:cNvPr id="4" name="BAC SI"/>
          <p:cNvPicPr preferRelativeResize="0"/>
          <p:nvPr/>
        </p:nvPicPr>
        <p:blipFill rotWithShape="1">
          <a:blip r:embed="rId14" cstate="print"/>
          <a:srcRect l="49324" t="47266" r="3749" b="5"/>
          <a:stretch>
            <a:fillRect/>
          </a:stretch>
        </p:blipFill>
        <p:spPr>
          <a:xfrm flipH="1">
            <a:off x="1524000" y="3788733"/>
            <a:ext cx="1512738" cy="221757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B"/>
          <p:cNvSpPr/>
          <p:nvPr/>
        </p:nvSpPr>
        <p:spPr>
          <a:xfrm>
            <a:off x="6330306" y="3839923"/>
            <a:ext cx="3684557" cy="582222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3600" b="1" kern="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C.</a:t>
            </a:r>
            <a:r>
              <a:rPr lang="en-US" sz="3600" b="1" kern="0" dirty="0">
                <a:solidFill>
                  <a:srgbClr val="FFFF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18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63352" y="248920"/>
            <a:ext cx="11665296" cy="1574798"/>
          </a:xfrm>
          <a:prstGeom prst="horizontalScroll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r>
              <a:rPr lang="en-US" sz="3600" b="1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2.</a:t>
            </a:r>
            <a:r>
              <a:rPr 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+mn-ea"/>
              </a:rPr>
              <a:t>Hình</a:t>
            </a:r>
            <a:r>
              <a:rPr lang="en-US" alt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+mn-ea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+mn-ea"/>
              </a:rPr>
              <a:t>chữ</a:t>
            </a:r>
            <a:r>
              <a:rPr lang="en-US" alt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+mn-ea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+mn-ea"/>
              </a:rPr>
              <a:t>nhật</a:t>
            </a:r>
            <a:r>
              <a:rPr lang="en-US" alt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+mn-ea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+mn-ea"/>
              </a:rPr>
              <a:t>có</a:t>
            </a:r>
            <a:r>
              <a:rPr lang="en-US" alt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+mn-ea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+mn-ea"/>
              </a:rPr>
              <a:t>chiều</a:t>
            </a:r>
            <a:r>
              <a:rPr lang="en-US" alt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+mn-ea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+mn-ea"/>
              </a:rPr>
              <a:t>dài</a:t>
            </a:r>
            <a:r>
              <a:rPr lang="en-US" alt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+mn-ea"/>
              </a:rPr>
              <a:t> 1m, </a:t>
            </a:r>
            <a:r>
              <a:rPr lang="en-US" altLang="en-US" sz="36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+mn-ea"/>
              </a:rPr>
              <a:t>rộng</a:t>
            </a:r>
            <a:r>
              <a:rPr lang="en-US" alt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+mn-ea"/>
              </a:rPr>
              <a:t> 8dm. </a:t>
            </a:r>
            <a:r>
              <a:rPr lang="en-US" altLang="en-US" sz="36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+mn-ea"/>
              </a:rPr>
              <a:t>Diện</a:t>
            </a:r>
            <a:r>
              <a:rPr lang="en-US" alt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+mn-ea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+mn-ea"/>
              </a:rPr>
              <a:t>tích</a:t>
            </a:r>
            <a:r>
              <a:rPr lang="en-US" alt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+mn-ea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+mn-ea"/>
              </a:rPr>
              <a:t>hình</a:t>
            </a:r>
            <a:r>
              <a:rPr lang="en-US" alt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+mn-ea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+mn-ea"/>
              </a:rPr>
              <a:t>chữ</a:t>
            </a:r>
            <a:r>
              <a:rPr lang="en-US" alt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+mn-ea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+mn-ea"/>
              </a:rPr>
              <a:t>nhật</a:t>
            </a:r>
            <a:r>
              <a:rPr lang="en-US" alt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+mn-ea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+mn-ea"/>
              </a:rPr>
              <a:t>là</a:t>
            </a:r>
            <a:r>
              <a:rPr lang="en-US" alt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+mn-ea"/>
              </a:rPr>
              <a:t> : </a:t>
            </a:r>
          </a:p>
        </p:txBody>
      </p:sp>
      <p:sp>
        <p:nvSpPr>
          <p:cNvPr id="19" name="C"/>
          <p:cNvSpPr/>
          <p:nvPr/>
        </p:nvSpPr>
        <p:spPr>
          <a:xfrm>
            <a:off x="6331021" y="4457703"/>
            <a:ext cx="3684557" cy="498535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3600" b="1" kern="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D.</a:t>
            </a:r>
            <a:r>
              <a:rPr lang="en-US" sz="3600" b="1" kern="0" dirty="0">
                <a:solidFill>
                  <a:srgbClr val="FFFF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8</a:t>
            </a:r>
            <a:endParaRPr lang="en-US" sz="3600" b="1" kern="0" baseline="30000" dirty="0">
              <a:solidFill>
                <a:srgbClr val="FFFFFF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33" name="AutoShape 16"/>
          <p:cNvSpPr>
            <a:spLocks noChangeArrowheads="1"/>
          </p:cNvSpPr>
          <p:nvPr/>
        </p:nvSpPr>
        <p:spPr bwMode="auto">
          <a:xfrm>
            <a:off x="8667750" y="5167994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</a:p>
        </p:txBody>
      </p:sp>
      <p:sp>
        <p:nvSpPr>
          <p:cNvPr id="34" name="AutoShape 17"/>
          <p:cNvSpPr>
            <a:spLocks noChangeArrowheads="1"/>
          </p:cNvSpPr>
          <p:nvPr/>
        </p:nvSpPr>
        <p:spPr bwMode="auto">
          <a:xfrm>
            <a:off x="8667750" y="5167994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rgbClr val="8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35" name="AutoShape 18"/>
          <p:cNvSpPr>
            <a:spLocks noChangeArrowheads="1"/>
          </p:cNvSpPr>
          <p:nvPr/>
        </p:nvSpPr>
        <p:spPr bwMode="auto">
          <a:xfrm>
            <a:off x="8667750" y="5167994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36" name="AutoShape 19"/>
          <p:cNvSpPr>
            <a:spLocks noChangeArrowheads="1"/>
          </p:cNvSpPr>
          <p:nvPr/>
        </p:nvSpPr>
        <p:spPr bwMode="auto">
          <a:xfrm>
            <a:off x="8667750" y="5167994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37" name="AutoShape 19"/>
          <p:cNvSpPr>
            <a:spLocks noChangeArrowheads="1"/>
          </p:cNvSpPr>
          <p:nvPr/>
        </p:nvSpPr>
        <p:spPr bwMode="auto">
          <a:xfrm>
            <a:off x="8667750" y="5167994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38" name="AutoShape 19"/>
          <p:cNvSpPr>
            <a:spLocks noChangeArrowheads="1"/>
          </p:cNvSpPr>
          <p:nvPr/>
        </p:nvSpPr>
        <p:spPr bwMode="auto">
          <a:xfrm>
            <a:off x="8667750" y="5167994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5</a:t>
            </a:r>
          </a:p>
        </p:txBody>
      </p:sp>
      <p:grpSp>
        <p:nvGrpSpPr>
          <p:cNvPr id="39" name="Group 47"/>
          <p:cNvGrpSpPr/>
          <p:nvPr/>
        </p:nvGrpSpPr>
        <p:grpSpPr bwMode="auto">
          <a:xfrm>
            <a:off x="8172584" y="5981861"/>
            <a:ext cx="2838449" cy="702469"/>
            <a:chOff x="912" y="2592"/>
            <a:chExt cx="3072" cy="960"/>
          </a:xfrm>
          <a:solidFill>
            <a:srgbClr val="FFFF00"/>
          </a:solidFill>
        </p:grpSpPr>
        <p:sp>
          <p:nvSpPr>
            <p:cNvPr id="40" name="Oval 48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grpFill/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>
                <a:defRPr/>
              </a:pPr>
              <a:endParaRPr lang="en-US" altLang="en-US" sz="360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WordArt 49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US" sz="3600" i="1" kern="10" dirty="0">
                  <a:ln w="9525">
                    <a:solidFill>
                      <a:srgbClr val="FF0000"/>
                    </a:solidFill>
                    <a:round/>
                  </a:ln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-0.57643 -3.7037E-7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2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4" presetClass="exit" presetSubtype="0" decel="10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100"/>
                            </p:stCondLst>
                            <p:childTnLst>
                              <p:par>
                                <p:cTn id="4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100"/>
                            </p:stCondLst>
                            <p:childTnLst>
                              <p:par>
                                <p:cTn id="5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100"/>
                            </p:stCondLst>
                            <p:childTnLst>
                              <p:par>
                                <p:cTn id="5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100"/>
                            </p:stCondLst>
                            <p:childTnLst>
                              <p:par>
                                <p:cTn id="67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1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B7DFD"/>
                                      </p:to>
                                    </p:animClr>
                                    <p:set>
                                      <p:cBhvr>
                                        <p:cTn id="9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022E-16 L 0.04427 -0.36458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-18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022E-16 L 0.17279 -0.18218 " pathEditMode="relative" rAng="0" ptsTypes="AA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-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1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500"/>
                            </p:stCondLst>
                            <p:childTnLst>
                              <p:par>
                                <p:cTn id="12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3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bldLvl="0" animBg="1"/>
      <p:bldP spid="21" grpId="0" bldLvl="0" animBg="1"/>
      <p:bldP spid="20" grpId="0" bldLvl="0" animBg="1"/>
      <p:bldP spid="19" grpId="0" bldLvl="0" animBg="1"/>
      <p:bldP spid="33" grpId="0" bldLvl="0" animBg="1"/>
      <p:bldP spid="34" grpId="0" bldLvl="0" animBg="1"/>
      <p:bldP spid="35" grpId="0" bldLvl="0" animBg="1"/>
      <p:bldP spid="36" grpId="0" bldLvl="0" animBg="1"/>
      <p:bldP spid="37" grpId="0" bldLvl="0" animBg="1"/>
      <p:bldP spid="38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KARAOKE] LỚP CHÚNG TA ĐOÀN KẾT - CD CHUẨN BGD - ÂM NHẠC LỚP 3 (1) 00_00_00-00_00_45~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44760" y="0"/>
            <a:ext cx="11953328" cy="674136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ình Nền Cây Xanh Đẹp, tải Hình Nền Cây Xanh Cực Đẹp tại đây - Chuyên trang  công nghệ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virus 1"/>
          <p:cNvPicPr preferRelativeResize="0"/>
          <p:nvPr/>
        </p:nvPicPr>
        <p:blipFill rotWithShape="1">
          <a:blip r:embed="rId10" cstate="print"/>
          <a:srcRect/>
          <a:stretch>
            <a:fillRect/>
          </a:stretch>
        </p:blipFill>
        <p:spPr>
          <a:xfrm flipH="1">
            <a:off x="3080359" y="1978828"/>
            <a:ext cx="1002613" cy="793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virus 3"/>
          <p:cNvPicPr preferRelativeResize="0"/>
          <p:nvPr/>
        </p:nvPicPr>
        <p:blipFill rotWithShape="1">
          <a:blip r:embed="rId11" cstate="print"/>
          <a:srcRect/>
          <a:stretch>
            <a:fillRect/>
          </a:stretch>
        </p:blipFill>
        <p:spPr>
          <a:xfrm flipH="1">
            <a:off x="4291556" y="3032167"/>
            <a:ext cx="871725" cy="793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picture containing yellow, sitting, table, room&#10;&#10;Description automatically generated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389568" y="1704599"/>
            <a:ext cx="5648513" cy="4330349"/>
          </a:xfrm>
          <a:prstGeom prst="rect">
            <a:avLst/>
          </a:prstGeom>
        </p:spPr>
      </p:pic>
      <p:pic>
        <p:nvPicPr>
          <p:cNvPr id="13" name="wow1"/>
          <p:cNvPicPr preferRelativeResize="0"/>
          <p:nvPr/>
        </p:nvPicPr>
        <p:blipFill rotWithShape="1">
          <a:blip r:embed="rId13" cstate="print"/>
          <a:srcRect l="24015" t="11360" r="19958" b="9562"/>
          <a:stretch>
            <a:fillRect/>
          </a:stretch>
        </p:blipFill>
        <p:spPr>
          <a:xfrm>
            <a:off x="2685214" y="2058957"/>
            <a:ext cx="1109690" cy="1076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wow 3"/>
          <p:cNvPicPr preferRelativeResize="0"/>
          <p:nvPr/>
        </p:nvPicPr>
        <p:blipFill rotWithShape="1">
          <a:blip r:embed="rId13" cstate="print"/>
          <a:srcRect l="24015" t="11360" r="19958" b="9562"/>
          <a:stretch>
            <a:fillRect/>
          </a:stretch>
        </p:blipFill>
        <p:spPr>
          <a:xfrm>
            <a:off x="3860383" y="3054994"/>
            <a:ext cx="1109690" cy="107604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A"/>
          <p:cNvSpPr/>
          <p:nvPr/>
        </p:nvSpPr>
        <p:spPr>
          <a:xfrm>
            <a:off x="6324076" y="4441371"/>
            <a:ext cx="3712563" cy="51435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3600" b="1" kern="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D. </a:t>
            </a:r>
            <a:r>
              <a:rPr lang="en-US" sz="3600" b="1" kern="0" dirty="0">
                <a:solidFill>
                  <a:srgbClr val="FFFF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S = a × b</a:t>
            </a:r>
          </a:p>
        </p:txBody>
      </p:sp>
      <p:sp>
        <p:nvSpPr>
          <p:cNvPr id="21" name="C"/>
          <p:cNvSpPr/>
          <p:nvPr/>
        </p:nvSpPr>
        <p:spPr>
          <a:xfrm>
            <a:off x="6308539" y="3290198"/>
            <a:ext cx="3684557" cy="498535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3600" b="1" kern="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B.</a:t>
            </a:r>
            <a:r>
              <a:rPr lang="en-US" sz="3600" b="1" kern="0" dirty="0">
                <a:solidFill>
                  <a:srgbClr val="FFFF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S = (a + b) × 2</a:t>
            </a:r>
          </a:p>
        </p:txBody>
      </p:sp>
      <p:pic>
        <p:nvPicPr>
          <p:cNvPr id="4" name="BAC SI"/>
          <p:cNvPicPr preferRelativeResize="0"/>
          <p:nvPr/>
        </p:nvPicPr>
        <p:blipFill rotWithShape="1">
          <a:blip r:embed="rId14" cstate="print"/>
          <a:srcRect l="49324" t="47266" r="3749" b="5"/>
          <a:stretch>
            <a:fillRect/>
          </a:stretch>
        </p:blipFill>
        <p:spPr>
          <a:xfrm flipH="1">
            <a:off x="1524000" y="3788733"/>
            <a:ext cx="1512738" cy="221757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B"/>
          <p:cNvSpPr/>
          <p:nvPr/>
        </p:nvSpPr>
        <p:spPr>
          <a:xfrm>
            <a:off x="6308539" y="2653292"/>
            <a:ext cx="3684557" cy="582222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3600" b="1" kern="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A.</a:t>
            </a:r>
            <a:r>
              <a:rPr lang="en-US" sz="3600" b="1" kern="0" dirty="0">
                <a:solidFill>
                  <a:srgbClr val="FFFF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S = (a × b) : 2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191344" y="62597"/>
            <a:ext cx="11737304" cy="2020070"/>
          </a:xfrm>
          <a:prstGeom prst="horizontalScroll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en-US" sz="3600" b="1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3. </a:t>
            </a:r>
            <a:r>
              <a:rPr lang="en-US" altLang="en-US" sz="36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+mn-ea"/>
              </a:rPr>
              <a:t>Công</a:t>
            </a:r>
            <a:r>
              <a:rPr lang="en-US" alt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+mn-ea"/>
              </a:rPr>
              <a:t>thức</a:t>
            </a:r>
            <a:r>
              <a:rPr lang="en-US" alt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+mn-ea"/>
              </a:rPr>
              <a:t>tính</a:t>
            </a:r>
            <a:r>
              <a:rPr lang="en-US" alt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+mn-ea"/>
              </a:rPr>
              <a:t>diện</a:t>
            </a:r>
            <a:r>
              <a:rPr lang="en-US" alt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+mn-ea"/>
              </a:rPr>
              <a:t>tích</a:t>
            </a:r>
            <a:r>
              <a:rPr lang="en-US" alt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+mn-ea"/>
              </a:rPr>
              <a:t>chữ</a:t>
            </a:r>
            <a:r>
              <a:rPr lang="en-US" alt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+mn-ea"/>
              </a:rPr>
              <a:t>nhật</a:t>
            </a:r>
            <a:r>
              <a:rPr lang="en-US" alt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alt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+mn-ea"/>
              </a:rPr>
              <a:t> :</a:t>
            </a:r>
          </a:p>
        </p:txBody>
      </p:sp>
      <p:sp>
        <p:nvSpPr>
          <p:cNvPr id="19" name="C"/>
          <p:cNvSpPr/>
          <p:nvPr/>
        </p:nvSpPr>
        <p:spPr>
          <a:xfrm>
            <a:off x="6324071" y="3869774"/>
            <a:ext cx="3669018" cy="498535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3600" b="1" kern="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C. </a:t>
            </a:r>
            <a:r>
              <a:rPr lang="en-US" sz="3600" b="1" kern="0" dirty="0">
                <a:solidFill>
                  <a:srgbClr val="FFFF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S = (a - b) × 2</a:t>
            </a:r>
          </a:p>
        </p:txBody>
      </p:sp>
      <p:sp>
        <p:nvSpPr>
          <p:cNvPr id="33" name="AutoShape 16"/>
          <p:cNvSpPr>
            <a:spLocks noChangeArrowheads="1"/>
          </p:cNvSpPr>
          <p:nvPr/>
        </p:nvSpPr>
        <p:spPr bwMode="auto">
          <a:xfrm>
            <a:off x="8667750" y="5167994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</a:p>
        </p:txBody>
      </p:sp>
      <p:sp>
        <p:nvSpPr>
          <p:cNvPr id="34" name="AutoShape 17"/>
          <p:cNvSpPr>
            <a:spLocks noChangeArrowheads="1"/>
          </p:cNvSpPr>
          <p:nvPr/>
        </p:nvSpPr>
        <p:spPr bwMode="auto">
          <a:xfrm>
            <a:off x="8667750" y="5167994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rgbClr val="8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35" name="AutoShape 18"/>
          <p:cNvSpPr>
            <a:spLocks noChangeArrowheads="1"/>
          </p:cNvSpPr>
          <p:nvPr/>
        </p:nvSpPr>
        <p:spPr bwMode="auto">
          <a:xfrm>
            <a:off x="8667750" y="5167994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36" name="AutoShape 19"/>
          <p:cNvSpPr>
            <a:spLocks noChangeArrowheads="1"/>
          </p:cNvSpPr>
          <p:nvPr/>
        </p:nvSpPr>
        <p:spPr bwMode="auto">
          <a:xfrm>
            <a:off x="8667750" y="5167994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37" name="AutoShape 19"/>
          <p:cNvSpPr>
            <a:spLocks noChangeArrowheads="1"/>
          </p:cNvSpPr>
          <p:nvPr/>
        </p:nvSpPr>
        <p:spPr bwMode="auto">
          <a:xfrm>
            <a:off x="8667750" y="5167994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38" name="AutoShape 19"/>
          <p:cNvSpPr>
            <a:spLocks noChangeArrowheads="1"/>
          </p:cNvSpPr>
          <p:nvPr/>
        </p:nvSpPr>
        <p:spPr bwMode="auto">
          <a:xfrm>
            <a:off x="8667750" y="5167994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5</a:t>
            </a:r>
          </a:p>
        </p:txBody>
      </p:sp>
      <p:grpSp>
        <p:nvGrpSpPr>
          <p:cNvPr id="39" name="Group 47"/>
          <p:cNvGrpSpPr/>
          <p:nvPr/>
        </p:nvGrpSpPr>
        <p:grpSpPr bwMode="auto">
          <a:xfrm>
            <a:off x="8158580" y="5985117"/>
            <a:ext cx="2838449" cy="702469"/>
            <a:chOff x="912" y="2592"/>
            <a:chExt cx="3072" cy="960"/>
          </a:xfrm>
          <a:solidFill>
            <a:srgbClr val="FFFF00"/>
          </a:solidFill>
        </p:grpSpPr>
        <p:sp>
          <p:nvSpPr>
            <p:cNvPr id="40" name="Oval 48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grpFill/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>
                <a:defRPr/>
              </a:pPr>
              <a:endParaRPr lang="en-US" altLang="en-US" sz="360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WordArt 49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US" sz="3600" i="1" kern="10" dirty="0">
                  <a:ln w="9525">
                    <a:solidFill>
                      <a:srgbClr val="FF0000"/>
                    </a:solidFill>
                    <a:round/>
                  </a:ln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L -0.57643 -1.85185E-6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2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4" presetClass="exit" presetSubtype="0" decel="10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100"/>
                            </p:stCondLst>
                            <p:childTnLst>
                              <p:par>
                                <p:cTn id="4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100"/>
                            </p:stCondLst>
                            <p:childTnLst>
                              <p:par>
                                <p:cTn id="5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100"/>
                            </p:stCondLst>
                            <p:childTnLst>
                              <p:par>
                                <p:cTn id="5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100"/>
                            </p:stCondLst>
                            <p:childTnLst>
                              <p:par>
                                <p:cTn id="67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1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B7DFD"/>
                                      </p:to>
                                    </p:animClr>
                                    <p:set>
                                      <p:cBhvr>
                                        <p:cTn id="9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022E-16 L 0.04427 -0.36458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-18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022E-16 L 0.17279 -0.18218 " pathEditMode="relative" rAng="0" ptsTypes="AA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-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1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500"/>
                            </p:stCondLst>
                            <p:childTnLst>
                              <p:par>
                                <p:cTn id="12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3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bldLvl="0" animBg="1"/>
      <p:bldP spid="21" grpId="0" bldLvl="0" animBg="1"/>
      <p:bldP spid="20" grpId="0" bldLvl="0" animBg="1"/>
      <p:bldP spid="19" grpId="0" bldLvl="0" animBg="1"/>
      <p:bldP spid="33" grpId="0" bldLvl="0" animBg="1"/>
      <p:bldP spid="34" grpId="0" bldLvl="0" animBg="1"/>
      <p:bldP spid="35" grpId="0" bldLvl="0" animBg="1"/>
      <p:bldP spid="36" grpId="0" bldLvl="0" animBg="1"/>
      <p:bldP spid="37" grpId="0" bldLvl="0" animBg="1"/>
      <p:bldP spid="38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4365104"/>
            <a:ext cx="2064726" cy="227867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8736" y="563095"/>
            <a:ext cx="14185576" cy="51845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31">
            <a:extLst>
              <a:ext uri="{FF2B5EF4-FFF2-40B4-BE49-F238E27FC236}">
                <a16:creationId xmlns:a16="http://schemas.microsoft.com/office/drawing/2014/main" id="{B8497C93-AE52-1D3C-F706-300AB63B2EB7}"/>
              </a:ext>
            </a:extLst>
          </p:cNvPr>
          <p:cNvSpPr txBox="1"/>
          <p:nvPr/>
        </p:nvSpPr>
        <p:spPr>
          <a:xfrm>
            <a:off x="2615582" y="2899542"/>
            <a:ext cx="7852716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       </a:t>
            </a:r>
            <a:r>
              <a:rPr lang="en-US" altLang="en-US" sz="8800" b="1" dirty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DẶN DÒ</a:t>
            </a:r>
            <a:endParaRPr kumimoji="0" lang="en-US" altLang="en-US" sz="8800" b="1" i="0" u="sng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927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4000"/>
                    </a14:imgEffect>
                    <a14:imgEffect>
                      <a14:sharpenSoften amount="-7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1039681"/>
            <a:ext cx="4661089" cy="2800799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926" y="1039681"/>
            <a:ext cx="4264784" cy="2807784"/>
          </a:xfrm>
          <a:prstGeom prst="rect">
            <a:avLst/>
          </a:prstGeom>
        </p:spPr>
      </p:pic>
      <p:pic>
        <p:nvPicPr>
          <p:cNvPr id="10" name="Picture 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3855719"/>
            <a:ext cx="4810819" cy="3002281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671" y="3840480"/>
            <a:ext cx="4264784" cy="2794282"/>
          </a:xfrm>
          <a:prstGeom prst="rect">
            <a:avLst/>
          </a:prstGeom>
        </p:spPr>
      </p:pic>
      <p:pic>
        <p:nvPicPr>
          <p:cNvPr id="13" name="VUIDEHOC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131.145508"/>
                </p14:media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13182600" y="518160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46690" y="281816"/>
            <a:ext cx="7383111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3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: THỬ TÀI HIỂU BIẾT</a:t>
            </a:r>
          </a:p>
        </p:txBody>
      </p:sp>
      <p:pic>
        <p:nvPicPr>
          <p:cNvPr id="15" name="Picture 1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123730" y="5653087"/>
            <a:ext cx="714375" cy="10382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63237" y="223238"/>
            <a:ext cx="714375" cy="1190625"/>
          </a:xfrm>
          <a:prstGeom prst="rect">
            <a:avLst/>
          </a:prstGeom>
        </p:spPr>
      </p:pic>
      <p:sp>
        <p:nvSpPr>
          <p:cNvPr id="12" name="Right Arrow 11">
            <a:hlinkClick r:id="rId17" action="ppaction://hlinksldjump"/>
          </p:cNvPr>
          <p:cNvSpPr/>
          <p:nvPr/>
        </p:nvSpPr>
        <p:spPr>
          <a:xfrm>
            <a:off x="10162237" y="5955182"/>
            <a:ext cx="936104" cy="6030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2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2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200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200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3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3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63352" y="2564904"/>
            <a:ext cx="11665296" cy="1038225"/>
          </a:xfrm>
          <a:prstGeom prst="roundRect">
            <a:avLst/>
          </a:prstGeom>
          <a:solidFill>
            <a:srgbClr val="92D050">
              <a:alpha val="62000"/>
            </a:srgb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en-US" sz="4400" b="1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4400" b="1" dirty="0" err="1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4400" b="1" dirty="0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4400" b="1" dirty="0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400" b="1" dirty="0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chu vi </a:t>
            </a:r>
            <a:r>
              <a:rPr lang="en-US" altLang="en-US" sz="4400" b="1" dirty="0" err="1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400" b="1" dirty="0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4400" b="1" dirty="0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4400" b="1" dirty="0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b="1" dirty="0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400" b="1" dirty="0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4400" b="1" dirty="0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en-US" sz="44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</a:t>
            </a:r>
            <a:endParaRPr lang="en-US" altLang="en-US" sz="4400" dirty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9801" y="5791201"/>
            <a:ext cx="714375" cy="1038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977096"/>
              </p:ext>
            </p:extLst>
          </p:nvPr>
        </p:nvGraphicFramePr>
        <p:xfrm>
          <a:off x="59668" y="1939806"/>
          <a:ext cx="12072664" cy="46323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363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363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36969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CHU VI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DIỆN</a:t>
                      </a:r>
                      <a:r>
                        <a:rPr lang="en-US" sz="4000" baseline="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 TÍCH</a:t>
                      </a:r>
                      <a:endParaRPr lang="en-US" sz="40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313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2288">
                <a:tc>
                  <a:txBody>
                    <a:bodyPr/>
                    <a:lstStyle/>
                    <a:p>
                      <a:pPr algn="just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4" name="Group 9242"/>
          <p:cNvGrpSpPr/>
          <p:nvPr/>
        </p:nvGrpSpPr>
        <p:grpSpPr bwMode="auto">
          <a:xfrm>
            <a:off x="4338610" y="-17357"/>
            <a:ext cx="2780702" cy="1511996"/>
            <a:chOff x="298034" y="1275606"/>
            <a:chExt cx="1681678" cy="1224136"/>
          </a:xfrm>
        </p:grpSpPr>
        <p:sp>
          <p:nvSpPr>
            <p:cNvPr id="5" name="Rectangle 4"/>
            <p:cNvSpPr/>
            <p:nvPr/>
          </p:nvSpPr>
          <p:spPr>
            <a:xfrm>
              <a:off x="610939" y="1636020"/>
              <a:ext cx="1368773" cy="86372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" name="Group 30"/>
            <p:cNvGrpSpPr/>
            <p:nvPr/>
          </p:nvGrpSpPr>
          <p:grpSpPr bwMode="auto">
            <a:xfrm>
              <a:off x="298034" y="1275606"/>
              <a:ext cx="1050443" cy="1050655"/>
              <a:chOff x="298034" y="1275606"/>
              <a:chExt cx="1050443" cy="1050655"/>
            </a:xfrm>
          </p:grpSpPr>
          <p:sp>
            <p:nvSpPr>
              <p:cNvPr id="7" name="TextBox 26"/>
              <p:cNvSpPr txBox="1">
                <a:spLocks noChangeArrowheads="1"/>
              </p:cNvSpPr>
              <p:nvPr/>
            </p:nvSpPr>
            <p:spPr bwMode="auto">
              <a:xfrm>
                <a:off x="1115616" y="1275606"/>
                <a:ext cx="232861" cy="47344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320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  <p:sp>
            <p:nvSpPr>
              <p:cNvPr id="8" name="TextBox 28"/>
              <p:cNvSpPr txBox="1">
                <a:spLocks noChangeArrowheads="1"/>
              </p:cNvSpPr>
              <p:nvPr/>
            </p:nvSpPr>
            <p:spPr bwMode="auto">
              <a:xfrm>
                <a:off x="298034" y="1852818"/>
                <a:ext cx="247402" cy="47344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3200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</p:grp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665791" y="3191188"/>
            <a:ext cx="32488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 = (</a:t>
            </a:r>
            <a:r>
              <a:rPr lang="en-US" altLang="en-US" sz="32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a+b</a:t>
            </a:r>
            <a:r>
              <a:rPr lang="en-US" alt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) × 2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252501" y="4287918"/>
            <a:ext cx="569579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32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200" i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200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3200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200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200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8228202" y="3191187"/>
            <a:ext cx="17443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 = a × b</a:t>
            </a:r>
          </a:p>
        </p:txBody>
      </p:sp>
      <p:sp>
        <p:nvSpPr>
          <p:cNvPr id="16" name="Right Arrow 15">
            <a:hlinkClick r:id="rId3" action="ppaction://hlinksldjump"/>
          </p:cNvPr>
          <p:cNvSpPr/>
          <p:nvPr/>
        </p:nvSpPr>
        <p:spPr>
          <a:xfrm>
            <a:off x="8631480" y="6192803"/>
            <a:ext cx="936104" cy="6030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56646" y="4287918"/>
            <a:ext cx="591181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/>
            <a:r>
              <a:rPr lang="en-US" sz="32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chu vi </a:t>
            </a:r>
            <a:r>
              <a:rPr lang="en-US" sz="32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3200" i="1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3200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sz="3200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2.</a:t>
            </a:r>
            <a:endParaRPr lang="en-US" sz="3200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9376" y="2636912"/>
            <a:ext cx="11233248" cy="792088"/>
          </a:xfrm>
          <a:prstGeom prst="roundRect">
            <a:avLst/>
          </a:prstGeom>
          <a:solidFill>
            <a:srgbClr val="FFFF00">
              <a:alpha val="62000"/>
            </a:srgb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400" dirty="0" err="1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4400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4400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4400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4400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4400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4400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4400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chu vi.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3548401"/>
              </p:ext>
            </p:extLst>
          </p:nvPr>
        </p:nvGraphicFramePr>
        <p:xfrm>
          <a:off x="263352" y="1600201"/>
          <a:ext cx="11737304" cy="32689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37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89653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Cạnh</a:t>
                      </a:r>
                      <a:r>
                        <a:rPr lang="en-US" sz="4400" baseline="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hình</a:t>
                      </a:r>
                      <a:r>
                        <a:rPr lang="en-US" sz="4400" baseline="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vuông</a:t>
                      </a:r>
                      <a:endParaRPr lang="en-US" sz="44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9653">
                <a:tc>
                  <a:txBody>
                    <a:bodyPr/>
                    <a:lstStyle/>
                    <a:p>
                      <a:endParaRPr lang="en-US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9653">
                <a:tc>
                  <a:txBody>
                    <a:bodyPr/>
                    <a:lstStyle/>
                    <a:p>
                      <a:endPara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5303912" y="404665"/>
            <a:ext cx="1042988" cy="93662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TextBox 29"/>
          <p:cNvSpPr txBox="1">
            <a:spLocks noChangeArrowheads="1"/>
          </p:cNvSpPr>
          <p:nvPr/>
        </p:nvSpPr>
        <p:spPr bwMode="auto">
          <a:xfrm>
            <a:off x="4965185" y="688032"/>
            <a:ext cx="312737" cy="3698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a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007768" y="2864321"/>
            <a:ext cx="3248893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 = P : 4</a:t>
            </a:r>
          </a:p>
        </p:txBody>
      </p:sp>
      <p:sp>
        <p:nvSpPr>
          <p:cNvPr id="8" name="Rectangle 7"/>
          <p:cNvSpPr/>
          <p:nvPr/>
        </p:nvSpPr>
        <p:spPr>
          <a:xfrm>
            <a:off x="407368" y="3890010"/>
            <a:ext cx="11521280" cy="7937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 err="1">
                <a:solidFill>
                  <a:srgbClr val="202124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sz="4000" dirty="0">
                <a:solidFill>
                  <a:srgbClr val="202124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02124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srgbClr val="202124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02124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dirty="0">
                <a:solidFill>
                  <a:srgbClr val="202124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02124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solidFill>
                  <a:srgbClr val="202124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02124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202124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en-US" sz="4000" b="1" dirty="0" err="1">
                <a:solidFill>
                  <a:srgbClr val="202124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rgbClr val="202124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 ta </a:t>
            </a:r>
            <a:r>
              <a:rPr lang="en-US" sz="4000" dirty="0" err="1">
                <a:solidFill>
                  <a:srgbClr val="202124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lấy</a:t>
            </a:r>
            <a:r>
              <a:rPr lang="en-US" sz="4000" dirty="0">
                <a:solidFill>
                  <a:srgbClr val="202124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en-US" sz="4000" b="1" dirty="0">
                <a:solidFill>
                  <a:srgbClr val="202124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chu vi</a:t>
            </a:r>
            <a:r>
              <a:rPr lang="en-US" sz="4000" dirty="0">
                <a:solidFill>
                  <a:srgbClr val="202124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  chia </a:t>
            </a:r>
            <a:r>
              <a:rPr lang="en-US" sz="4000" dirty="0" err="1">
                <a:solidFill>
                  <a:srgbClr val="202124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202124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4.</a:t>
            </a:r>
            <a:endParaRPr lang="en-US" sz="4000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>
            <a:hlinkClick r:id="rId3" action="ppaction://hlinksldjump"/>
          </p:cNvPr>
          <p:cNvSpPr/>
          <p:nvPr/>
        </p:nvSpPr>
        <p:spPr>
          <a:xfrm>
            <a:off x="8616280" y="6254956"/>
            <a:ext cx="936104" cy="6030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9801" y="5791201"/>
            <a:ext cx="714375" cy="103822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99356" y="2996952"/>
            <a:ext cx="11593288" cy="894209"/>
          </a:xfrm>
          <a:prstGeom prst="roundRect">
            <a:avLst/>
          </a:prstGeom>
          <a:solidFill>
            <a:srgbClr val="00B050">
              <a:alpha val="62000"/>
            </a:srgb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400" b="1" dirty="0" err="1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4400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đặc điểm của tam giác cân.</a:t>
            </a:r>
            <a:endParaRPr lang="en-US" altLang="en-US" sz="4400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F497D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Arrow 5">
            <a:hlinkClick r:id="rId3" action="ppaction://hlinksldjump"/>
          </p:cNvPr>
          <p:cNvSpPr/>
          <p:nvPr/>
        </p:nvSpPr>
        <p:spPr>
          <a:xfrm>
            <a:off x="8868308" y="6093296"/>
            <a:ext cx="936104" cy="6030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DD0DB443-66B6-7BE9-0C34-6E14A39C0DF2}"/>
              </a:ext>
            </a:extLst>
          </p:cNvPr>
          <p:cNvSpPr/>
          <p:nvPr/>
        </p:nvSpPr>
        <p:spPr>
          <a:xfrm>
            <a:off x="191345" y="2644050"/>
            <a:ext cx="11809312" cy="1512168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400" b="1" dirty="0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4400" b="1" dirty="0" err="1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4400" b="1" dirty="0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4400" b="1" dirty="0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b="1" dirty="0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4400" b="1" dirty="0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4400" b="1" dirty="0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400" b="1" dirty="0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4400" b="1" dirty="0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4400" b="1" dirty="0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4400" b="1" dirty="0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400" b="1" dirty="0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4400" b="1" dirty="0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F497D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740</TotalTime>
  <Words>753</Words>
  <Application>Microsoft Office PowerPoint</Application>
  <PresentationFormat>Widescreen</PresentationFormat>
  <Paragraphs>120</Paragraphs>
  <Slides>21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 Light</vt:lpstr>
      <vt:lpstr>Times New Roman</vt:lpstr>
      <vt:lpstr>Cambria Math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HP</cp:lastModifiedBy>
  <cp:revision>140</cp:revision>
  <dcterms:created xsi:type="dcterms:W3CDTF">2015-03-22T07:25:00Z</dcterms:created>
  <dcterms:modified xsi:type="dcterms:W3CDTF">2023-04-26T09:25:19Z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28F0E1FCE9B5427F97F9540FDCB1ED24</vt:lpwstr>
  </property>
  <property fmtid="{D5CDD505-2E9C-101B-9397-08002B2CF9AE}" pid="3" name="KSOProductBuildVer">
    <vt:lpwstr>1033-11.2.0.11516</vt:lpwstr>
  </property>
</Properties>
</file>