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12801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72"/>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AFEF4-8801-4A91-B398-72A466BCB6EC}" type="datetimeFigureOut">
              <a:rPr lang="en-US" smtClean="0"/>
              <a:t>10/8/2022</a:t>
            </a:fld>
            <a:endParaRPr lang="en-US"/>
          </a:p>
        </p:txBody>
      </p:sp>
      <p:sp>
        <p:nvSpPr>
          <p:cNvPr id="4" name="Slide Image Placeholder 3"/>
          <p:cNvSpPr>
            <a:spLocks noGrp="1" noRot="1" noChangeAspect="1"/>
          </p:cNvSpPr>
          <p:nvPr>
            <p:ph type="sldImg" idx="2"/>
          </p:nvPr>
        </p:nvSpPr>
        <p:spPr>
          <a:xfrm>
            <a:off x="228600" y="685800"/>
            <a:ext cx="6400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D7917-317D-42F6-8104-A0E69C4E7CF7}" type="slidenum">
              <a:rPr lang="en-US" smtClean="0"/>
              <a:t>‹#›</a:t>
            </a:fld>
            <a:endParaRPr lang="en-US"/>
          </a:p>
        </p:txBody>
      </p:sp>
    </p:spTree>
    <p:extLst>
      <p:ext uri="{BB962C8B-B14F-4D97-AF65-F5344CB8AC3E}">
        <p14:creationId xmlns:p14="http://schemas.microsoft.com/office/powerpoint/2010/main" val="35146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BD7917-317D-42F6-8104-A0E69C4E7CF7}" type="slidenum">
              <a:rPr lang="en-US" smtClean="0"/>
              <a:t>3</a:t>
            </a:fld>
            <a:endParaRPr lang="en-US"/>
          </a:p>
        </p:txBody>
      </p:sp>
    </p:spTree>
    <p:extLst>
      <p:ext uri="{BB962C8B-B14F-4D97-AF65-F5344CB8AC3E}">
        <p14:creationId xmlns:p14="http://schemas.microsoft.com/office/powerpoint/2010/main" val="38078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130426"/>
            <a:ext cx="10881360" cy="1470025"/>
          </a:xfrm>
        </p:spPr>
        <p:txBody>
          <a:bodyPr/>
          <a:lstStyle/>
          <a:p>
            <a:r>
              <a:rPr lang="en-US"/>
              <a:t>Click to edit Master title style</a:t>
            </a:r>
          </a:p>
        </p:txBody>
      </p:sp>
      <p:sp>
        <p:nvSpPr>
          <p:cNvPr id="3" name="Subtitle 2"/>
          <p:cNvSpPr>
            <a:spLocks noGrp="1"/>
          </p:cNvSpPr>
          <p:nvPr>
            <p:ph type="subTitle" idx="1"/>
          </p:nvPr>
        </p:nvSpPr>
        <p:spPr>
          <a:xfrm>
            <a:off x="1920240" y="3886200"/>
            <a:ext cx="89611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C3C4E-7C08-4F84-ABE9-B956750F6CC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83666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184143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74639"/>
            <a:ext cx="288036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080" y="274639"/>
            <a:ext cx="84277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4150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4190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406901"/>
            <a:ext cx="1088136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1238" y="2906713"/>
            <a:ext cx="108813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C3C4E-7C08-4F84-ABE9-B956750F6CC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59064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C3C4E-7C08-4F84-ABE9-B956750F6CC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7913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535113"/>
            <a:ext cx="5656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0080" y="2174875"/>
            <a:ext cx="56562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1535113"/>
            <a:ext cx="5658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3036" y="2174875"/>
            <a:ext cx="5658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C3C4E-7C08-4F84-ABE9-B956750F6CCA}"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9730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C3C4E-7C08-4F84-ABE9-B956750F6CCA}"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8965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C3C4E-7C08-4F84-ABE9-B956750F6CCA}"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0708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73050"/>
            <a:ext cx="42116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05070" y="273051"/>
            <a:ext cx="7156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435101"/>
            <a:ext cx="42116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C3C4E-7C08-4F84-ABE9-B956750F6CC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30648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4800600"/>
            <a:ext cx="768096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09203" y="612775"/>
            <a:ext cx="7680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09203" y="5367338"/>
            <a:ext cx="7680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C3C4E-7C08-4F84-ABE9-B956750F6CC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140794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74638"/>
            <a:ext cx="1152144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40080" y="1600201"/>
            <a:ext cx="1152144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080" y="6356351"/>
            <a:ext cx="2987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C3C4E-7C08-4F84-ABE9-B956750F6CCA}" type="datetimeFigureOut">
              <a:rPr lang="en-US" smtClean="0"/>
              <a:t>10/8/2022</a:t>
            </a:fld>
            <a:endParaRPr lang="en-US"/>
          </a:p>
        </p:txBody>
      </p:sp>
      <p:sp>
        <p:nvSpPr>
          <p:cNvPr id="5" name="Footer Placeholder 4"/>
          <p:cNvSpPr>
            <a:spLocks noGrp="1"/>
          </p:cNvSpPr>
          <p:nvPr>
            <p:ph type="ftr" sz="quarter" idx="3"/>
          </p:nvPr>
        </p:nvSpPr>
        <p:spPr>
          <a:xfrm>
            <a:off x="4373880" y="6356351"/>
            <a:ext cx="4053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6356351"/>
            <a:ext cx="29870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81513-D27E-4C3E-8675-94F1087A2E73}" type="slidenum">
              <a:rPr lang="en-US" smtClean="0"/>
              <a:t>‹#›</a:t>
            </a:fld>
            <a:endParaRPr lang="en-US"/>
          </a:p>
        </p:txBody>
      </p:sp>
    </p:spTree>
    <p:extLst>
      <p:ext uri="{BB962C8B-B14F-4D97-AF65-F5344CB8AC3E}">
        <p14:creationId xmlns:p14="http://schemas.microsoft.com/office/powerpoint/2010/main" val="29136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6858000"/>
          </a:xfrm>
          <a:prstGeom prst="rect">
            <a:avLst/>
          </a:prstGeom>
        </p:spPr>
      </p:pic>
      <p:sp>
        <p:nvSpPr>
          <p:cNvPr id="6" name="TextBox 5"/>
          <p:cNvSpPr txBox="1"/>
          <p:nvPr/>
        </p:nvSpPr>
        <p:spPr>
          <a:xfrm>
            <a:off x="6088693" y="3429000"/>
            <a:ext cx="2217107" cy="707886"/>
          </a:xfrm>
          <a:prstGeom prst="rect">
            <a:avLst/>
          </a:prstGeom>
          <a:noFill/>
        </p:spPr>
        <p:txBody>
          <a:bodyPr wrap="square" rtlCol="0">
            <a:spAutoFit/>
          </a:bodyPr>
          <a:lstStyle/>
          <a:p>
            <a:r>
              <a:rPr lang="en-GB" sz="4000" b="1" dirty="0">
                <a:solidFill>
                  <a:srgbClr val="FF0000"/>
                </a:solidFill>
                <a:effectLst>
                  <a:outerShdw blurRad="38100" dist="38100" dir="2700000" algn="tl">
                    <a:srgbClr val="000000">
                      <a:alpha val="43137"/>
                    </a:srgbClr>
                  </a:outerShdw>
                </a:effectLst>
              </a:rPr>
              <a:t>TẬP ĐỌC</a:t>
            </a:r>
          </a:p>
        </p:txBody>
      </p:sp>
      <p:sp>
        <p:nvSpPr>
          <p:cNvPr id="7" name="TextBox 6"/>
          <p:cNvSpPr txBox="1"/>
          <p:nvPr/>
        </p:nvSpPr>
        <p:spPr>
          <a:xfrm>
            <a:off x="2431093" y="4495800"/>
            <a:ext cx="9753600" cy="830997"/>
          </a:xfrm>
          <a:prstGeom prst="rect">
            <a:avLst/>
          </a:prstGeom>
          <a:noFill/>
        </p:spPr>
        <p:txBody>
          <a:bodyPr wrap="square" rtlCol="0">
            <a:spAutoFit/>
          </a:bodyPr>
          <a:lstStyle/>
          <a:p>
            <a:pPr algn="ctr"/>
            <a:r>
              <a:rPr lang="en-GB" sz="4800" b="1" dirty="0">
                <a:solidFill>
                  <a:srgbClr val="FF0000"/>
                </a:solidFill>
                <a:effectLst>
                  <a:outerShdw blurRad="38100" dist="38100" dir="2700000" algn="tl">
                    <a:srgbClr val="000000">
                      <a:alpha val="43137"/>
                    </a:srgbClr>
                  </a:outerShdw>
                </a:effectLst>
              </a:rPr>
              <a:t>SỰ SỤP ĐỔ CỦA CHẾ ĐỘ A-PÁC-THAI</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 y="62365"/>
            <a:ext cx="12737122" cy="45701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2" y="457199"/>
            <a:ext cx="967447" cy="2587079"/>
          </a:xfrm>
          <a:prstGeom prst="rect">
            <a:avLst/>
          </a:prstGeom>
        </p:spPr>
      </p:pic>
    </p:spTree>
    <p:extLst>
      <p:ext uri="{BB962C8B-B14F-4D97-AF65-F5344CB8AC3E}">
        <p14:creationId xmlns:p14="http://schemas.microsoft.com/office/powerpoint/2010/main" val="3828087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Text Box 18"/>
          <p:cNvSpPr txBox="1">
            <a:spLocks noChangeArrowheads="1"/>
          </p:cNvSpPr>
          <p:nvPr/>
        </p:nvSpPr>
        <p:spPr bwMode="auto">
          <a:xfrm>
            <a:off x="1600200" y="201613"/>
            <a:ext cx="105613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4000" b="1">
                <a:solidFill>
                  <a:srgbClr val="FF0000"/>
                </a:solidFill>
                <a:latin typeface="Times New Roman" pitchFamily="18" charset="0"/>
                <a:cs typeface="Times New Roman" pitchFamily="18" charset="0"/>
              </a:rPr>
              <a:t>2.Người dân Nam Phi đã làm gì để xoá bỏ chế độ phân biệt chủng tộc?</a:t>
            </a:r>
            <a:endParaRPr lang="en-US" altLang="vi-VN" sz="4000">
              <a:solidFill>
                <a:srgbClr val="FF0000"/>
              </a:solidFill>
              <a:latin typeface="Times New Roman" pitchFamily="18" charset="0"/>
              <a:cs typeface="Times New Roman" pitchFamily="18" charset="0"/>
            </a:endParaRPr>
          </a:p>
        </p:txBody>
      </p:sp>
      <p:sp>
        <p:nvSpPr>
          <p:cNvPr id="7187" name="Text Box 19"/>
          <p:cNvSpPr txBox="1">
            <a:spLocks noChangeArrowheads="1"/>
          </p:cNvSpPr>
          <p:nvPr/>
        </p:nvSpPr>
        <p:spPr bwMode="auto">
          <a:xfrm>
            <a:off x="0" y="2311400"/>
            <a:ext cx="12801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2800" b="1">
                <a:solidFill>
                  <a:srgbClr val="0000FF"/>
                </a:solidFill>
                <a:latin typeface="Times New Roman" pitchFamily="18" charset="0"/>
                <a:cs typeface="Times New Roman" pitchFamily="18" charset="0"/>
              </a:rPr>
              <a:t>- </a:t>
            </a:r>
            <a:r>
              <a:rPr lang="en-GB" altLang="vi-VN" sz="4800" b="1">
                <a:solidFill>
                  <a:srgbClr val="0000FF"/>
                </a:solidFill>
                <a:latin typeface="Times New Roman" pitchFamily="18" charset="0"/>
                <a:cs typeface="Times New Roman" pitchFamily="18" charset="0"/>
              </a:rPr>
              <a:t>Người da đen ở Nam Phi đã đứng lên đòi bình đẳng. Cuộc đấu tranh dũng cảm và bền bỉ của họ được nhiều người ủng hộ và cuối cùng  họ đã giành được thắng lợi.</a:t>
            </a:r>
            <a:endParaRPr lang="en-US" altLang="vi-VN" sz="48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4005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6"/>
                                        </p:tgtEl>
                                        <p:attrNameLst>
                                          <p:attrName>style.visibility</p:attrName>
                                        </p:attrNameLst>
                                      </p:cBhvr>
                                      <p:to>
                                        <p:strVal val="visible"/>
                                      </p:to>
                                    </p:set>
                                    <p:anim calcmode="discrete" valueType="clr">
                                      <p:cBhvr override="childStyle">
                                        <p:cTn id="7" dur="80"/>
                                        <p:tgtEl>
                                          <p:spTgt spid="71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6"/>
                                        </p:tgtEl>
                                        <p:attrNameLst>
                                          <p:attrName>fillcolor</p:attrName>
                                        </p:attrNameLst>
                                      </p:cBhvr>
                                      <p:tavLst>
                                        <p:tav tm="0">
                                          <p:val>
                                            <p:clrVal>
                                              <a:schemeClr val="accent2"/>
                                            </p:clrVal>
                                          </p:val>
                                        </p:tav>
                                        <p:tav tm="50000">
                                          <p:val>
                                            <p:clrVal>
                                              <a:schemeClr val="hlink"/>
                                            </p:clrVal>
                                          </p:val>
                                        </p:tav>
                                      </p:tavLst>
                                    </p:anim>
                                    <p:set>
                                      <p:cBhvr>
                                        <p:cTn id="9" dur="80"/>
                                        <p:tgtEl>
                                          <p:spTgt spid="71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7"/>
                                        </p:tgtEl>
                                        <p:attrNameLst>
                                          <p:attrName>style.visibility</p:attrName>
                                        </p:attrNameLst>
                                      </p:cBhvr>
                                      <p:to>
                                        <p:strVal val="visible"/>
                                      </p:to>
                                    </p:set>
                                    <p:anim calcmode="discrete" valueType="clr">
                                      <p:cBhvr override="childStyle">
                                        <p:cTn id="14" dur="80"/>
                                        <p:tgtEl>
                                          <p:spTgt spid="71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7"/>
                                        </p:tgtEl>
                                        <p:attrNameLst>
                                          <p:attrName>fillcolor</p:attrName>
                                        </p:attrNameLst>
                                      </p:cBhvr>
                                      <p:tavLst>
                                        <p:tav tm="0">
                                          <p:val>
                                            <p:clrVal>
                                              <a:schemeClr val="accent2"/>
                                            </p:clrVal>
                                          </p:val>
                                        </p:tav>
                                        <p:tav tm="50000">
                                          <p:val>
                                            <p:clrVal>
                                              <a:schemeClr val="hlink"/>
                                            </p:clrVal>
                                          </p:val>
                                        </p:tav>
                                      </p:tavLst>
                                    </p:anim>
                                    <p:set>
                                      <p:cBhvr>
                                        <p:cTn id="16" dur="80"/>
                                        <p:tgtEl>
                                          <p:spTgt spid="71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00025" y="2714626"/>
            <a:ext cx="440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1800">
                <a:solidFill>
                  <a:srgbClr val="0033CC"/>
                </a:solidFill>
                <a:latin typeface="Times New Roman" pitchFamily="18" charset="0"/>
                <a:cs typeface="Arial" charset="0"/>
              </a:rPr>
              <a:t>    </a:t>
            </a:r>
            <a:endParaRPr lang="en-GB" altLang="vi-VN" sz="2400" b="1">
              <a:solidFill>
                <a:srgbClr val="0033CC"/>
              </a:solidFill>
              <a:latin typeface="Times New Roman" pitchFamily="18" charset="0"/>
              <a:cs typeface="Arial" charset="0"/>
            </a:endParaRPr>
          </a:p>
        </p:txBody>
      </p:sp>
      <p:pic>
        <p:nvPicPr>
          <p:cNvPr id="10246" name="Picture 6" descr="200806290903572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586" y="1600201"/>
            <a:ext cx="545401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8427720" y="5741989"/>
            <a:ext cx="4160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400" b="1">
                <a:solidFill>
                  <a:srgbClr val="190BC8"/>
                </a:solidFill>
                <a:latin typeface="Times New Roman" pitchFamily="18" charset="0"/>
                <a:cs typeface="Arial" charset="0"/>
              </a:rPr>
              <a:t>Nen-xơn Man-đê-la</a:t>
            </a:r>
          </a:p>
        </p:txBody>
      </p:sp>
      <p:sp>
        <p:nvSpPr>
          <p:cNvPr id="13317" name="Text Box 8"/>
          <p:cNvSpPr txBox="1">
            <a:spLocks noChangeArrowheads="1"/>
          </p:cNvSpPr>
          <p:nvPr/>
        </p:nvSpPr>
        <p:spPr bwMode="auto">
          <a:xfrm>
            <a:off x="0" y="1427164"/>
            <a:ext cx="714756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800" b="1">
                <a:latin typeface="Times New Roman" pitchFamily="18" charset="0"/>
                <a:cs typeface="Times New Roman" pitchFamily="18" charset="0"/>
              </a:rPr>
              <a:t>   </a:t>
            </a:r>
            <a:r>
              <a:rPr lang="en-GB" altLang="vi-VN" b="1">
                <a:latin typeface="Times New Roman" pitchFamily="18" charset="0"/>
                <a:cs typeface="Times New Roman" pitchFamily="18" charset="0"/>
              </a:rPr>
              <a:t>- Nen-xơn Man-đê-la sinh năm 1918, bị nhà cầm quyền Nam Phi xử từ chung thân năm 1964 vì đấu tranh chống chế độ a- pac- thai ; được trả tự do năm 1990, trở thành Tổng thống năm 1994, sau khi chế độ a- pác- thai bị xóa bỏ ; được Giải thưởng Nô-ben về hòa bình năm 1993. </a:t>
            </a:r>
            <a:endParaRPr lang="en-US" altLang="vi-VN">
              <a:latin typeface="Times New Roman" pitchFamily="18" charset="0"/>
              <a:cs typeface="Times New Roman" pitchFamily="18" charset="0"/>
            </a:endParaRPr>
          </a:p>
        </p:txBody>
      </p:sp>
      <p:sp>
        <p:nvSpPr>
          <p:cNvPr id="13321" name="Rectangle 3"/>
          <p:cNvSpPr>
            <a:spLocks noChangeArrowheads="1"/>
          </p:cNvSpPr>
          <p:nvPr/>
        </p:nvSpPr>
        <p:spPr bwMode="auto">
          <a:xfrm>
            <a:off x="1706880" y="58738"/>
            <a:ext cx="1002792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vi-VN" sz="4000" b="1">
                <a:solidFill>
                  <a:srgbClr val="FF0000"/>
                </a:solidFill>
                <a:latin typeface="Times New Roman" pitchFamily="18" charset="0"/>
                <a:cs typeface="Times New Roman" pitchFamily="18" charset="0"/>
              </a:rPr>
              <a:t>Em hãy giới thiệu vị tổng thống đầu tiên của Nam Phi mới?</a:t>
            </a:r>
            <a:endParaRPr lang="vi-VN" sz="4000"/>
          </a:p>
        </p:txBody>
      </p:sp>
    </p:spTree>
    <p:extLst>
      <p:ext uri="{BB962C8B-B14F-4D97-AF65-F5344CB8AC3E}">
        <p14:creationId xmlns:p14="http://schemas.microsoft.com/office/powerpoint/2010/main" val="8993552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p:cTn id="18" dur="1000" fill="hold"/>
                                        <p:tgtEl>
                                          <p:spTgt spid="6150"/>
                                        </p:tgtEl>
                                        <p:attrNameLst>
                                          <p:attrName>ppt_w</p:attrName>
                                        </p:attrNameLst>
                                      </p:cBhvr>
                                      <p:tavLst>
                                        <p:tav tm="0">
                                          <p:val>
                                            <p:strVal val="#ppt_w+.3"/>
                                          </p:val>
                                        </p:tav>
                                        <p:tav tm="100000">
                                          <p:val>
                                            <p:strVal val="#ppt_w"/>
                                          </p:val>
                                        </p:tav>
                                      </p:tavLst>
                                    </p:anim>
                                    <p:anim calcmode="lin" valueType="num">
                                      <p:cBhvr>
                                        <p:cTn id="19" dur="1000" fill="hold"/>
                                        <p:tgtEl>
                                          <p:spTgt spid="6150"/>
                                        </p:tgtEl>
                                        <p:attrNameLst>
                                          <p:attrName>ppt_h</p:attrName>
                                        </p:attrNameLst>
                                      </p:cBhvr>
                                      <p:tavLst>
                                        <p:tav tm="0">
                                          <p:val>
                                            <p:strVal val="#ppt_h"/>
                                          </p:val>
                                        </p:tav>
                                        <p:tav tm="100000">
                                          <p:val>
                                            <p:strVal val="#ppt_h"/>
                                          </p:val>
                                        </p:tav>
                                      </p:tavLst>
                                    </p:anim>
                                    <p:animEffect transition="in" filter="fade">
                                      <p:cBhvr>
                                        <p:cTn id="20"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102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an de la và tong thong Hoa Kì  1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373380" y="5287964"/>
            <a:ext cx="1205484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0000"/>
                </a:solidFill>
                <a:latin typeface="Times New Roman" pitchFamily="18" charset="0"/>
                <a:cs typeface="Arial" charset="0"/>
              </a:rPr>
              <a:t>N.Man-đê-la và Tổng thống Hoa Kỳ năm 1993</a:t>
            </a:r>
          </a:p>
        </p:txBody>
      </p:sp>
    </p:spTree>
    <p:extLst>
      <p:ext uri="{BB962C8B-B14F-4D97-AF65-F5344CB8AC3E}">
        <p14:creationId xmlns:p14="http://schemas.microsoft.com/office/powerpoint/2010/main" val="29271136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Nen xơn Man de la vao khoảng năm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9" y="0"/>
            <a:ext cx="127593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7"/>
          <p:cNvSpPr txBox="1">
            <a:spLocks noChangeArrowheads="1"/>
          </p:cNvSpPr>
          <p:nvPr/>
        </p:nvSpPr>
        <p:spPr bwMode="auto">
          <a:xfrm>
            <a:off x="42228" y="6027003"/>
            <a:ext cx="1241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C000"/>
                </a:solidFill>
                <a:latin typeface="Times New Roman" pitchFamily="18" charset="0"/>
                <a:cs typeface="Arial" charset="0"/>
              </a:rPr>
              <a:t>Nen-xơn Man-đê-la vào khoảng năm 1937</a:t>
            </a:r>
          </a:p>
        </p:txBody>
      </p:sp>
    </p:spTree>
    <p:extLst>
      <p:ext uri="{BB962C8B-B14F-4D97-AF65-F5344CB8AC3E}">
        <p14:creationId xmlns:p14="http://schemas.microsoft.com/office/powerpoint/2010/main" val="16084028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91px-Nelson_Mandela-năm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0" y="6027738"/>
            <a:ext cx="1173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0000"/>
                </a:solidFill>
                <a:latin typeface="Times New Roman" pitchFamily="18" charset="0"/>
                <a:cs typeface="Arial" charset="0"/>
              </a:rPr>
              <a:t>Nen-xơn Man-đê-la năm 2008</a:t>
            </a:r>
          </a:p>
        </p:txBody>
      </p:sp>
    </p:spTree>
    <p:extLst>
      <p:ext uri="{BB962C8B-B14F-4D97-AF65-F5344CB8AC3E}">
        <p14:creationId xmlns:p14="http://schemas.microsoft.com/office/powerpoint/2010/main" val="10929224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ượng Man de la tai quảng trường Nghị viện Luân Đô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853440" y="5410201"/>
            <a:ext cx="1152144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4000" b="1">
                <a:solidFill>
                  <a:srgbClr val="FF0000"/>
                </a:solidFill>
                <a:latin typeface="Times New Roman" pitchFamily="18" charset="0"/>
                <a:cs typeface="Arial" charset="0"/>
              </a:rPr>
              <a:t>Tượng N. Man-đê-la tại Quảng trường Nghị viện Luân Đôn.</a:t>
            </a:r>
          </a:p>
        </p:txBody>
      </p:sp>
    </p:spTree>
    <p:extLst>
      <p:ext uri="{BB962C8B-B14F-4D97-AF65-F5344CB8AC3E}">
        <p14:creationId xmlns:p14="http://schemas.microsoft.com/office/powerpoint/2010/main" val="26862305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a:off x="1971358" y="-190500"/>
            <a:ext cx="8427720" cy="1676400"/>
          </a:xfrm>
          <a:prstGeom prst="rect">
            <a:avLst/>
          </a:prstGeom>
        </p:spPr>
        <p:txBody>
          <a:bodyPr wrap="none" fromWordArt="1">
            <a:prstTxWarp prst="textCurveDown">
              <a:avLst>
                <a:gd name="adj" fmla="val 43477"/>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0000FF"/>
                </a:solidFill>
                <a:latin typeface="Times New Roman"/>
                <a:cs typeface="Times New Roman"/>
              </a:rPr>
              <a:t>LUYỆN ĐỌC </a:t>
            </a:r>
          </a:p>
          <a:p>
            <a:pPr algn="ctr"/>
            <a:r>
              <a:rPr lang="en-US" sz="3600" b="1" kern="10">
                <a:ln w="9525">
                  <a:round/>
                  <a:headEnd/>
                  <a:tailEnd/>
                </a:ln>
                <a:solidFill>
                  <a:srgbClr val="0000FF"/>
                </a:solidFill>
                <a:latin typeface="Times New Roman"/>
                <a:cs typeface="Times New Roman"/>
              </a:rPr>
              <a:t>DIỄN CẢM.</a:t>
            </a:r>
          </a:p>
        </p:txBody>
      </p:sp>
      <p:sp>
        <p:nvSpPr>
          <p:cNvPr id="33802" name="Text Box 10"/>
          <p:cNvSpPr txBox="1">
            <a:spLocks noChangeArrowheads="1"/>
          </p:cNvSpPr>
          <p:nvPr/>
        </p:nvSpPr>
        <p:spPr bwMode="auto">
          <a:xfrm>
            <a:off x="57786" y="1706563"/>
            <a:ext cx="1274381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b="1">
                <a:latin typeface="Times New Roman" pitchFamily="18" charset="0"/>
                <a:cs typeface="Times New Roman" pitchFamily="18" charset="0"/>
              </a:rPr>
              <a:t>     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17-6-1991, chính quyền Nam Phi buộc phải huỷ bỏ sắc lệnh phân biệt chủng tộc. Ngày 27-4-1994,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endParaRPr lang="en-US" altLang="vi-VN">
              <a:latin typeface="Times New Roman" pitchFamily="18" charset="0"/>
              <a:cs typeface="Times New Roman" pitchFamily="18" charset="0"/>
            </a:endParaRPr>
          </a:p>
        </p:txBody>
      </p:sp>
    </p:spTree>
    <p:extLst>
      <p:ext uri="{BB962C8B-B14F-4D97-AF65-F5344CB8AC3E}">
        <p14:creationId xmlns:p14="http://schemas.microsoft.com/office/powerpoint/2010/main" val="335782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3802"/>
                                        </p:tgtEl>
                                        <p:attrNameLst>
                                          <p:attrName>style.visibility</p:attrName>
                                        </p:attrNameLst>
                                      </p:cBhvr>
                                      <p:to>
                                        <p:strVal val="visible"/>
                                      </p:to>
                                    </p:set>
                                    <p:anim calcmode="discrete" valueType="clr">
                                      <p:cBhvr override="childStyle">
                                        <p:cTn id="13"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3802"/>
                                        </p:tgtEl>
                                        <p:attrNameLst>
                                          <p:attrName>fillcolor</p:attrName>
                                        </p:attrNameLst>
                                      </p:cBhvr>
                                      <p:tavLst>
                                        <p:tav tm="0">
                                          <p:val>
                                            <p:clrVal>
                                              <a:schemeClr val="accent2"/>
                                            </p:clrVal>
                                          </p:val>
                                        </p:tav>
                                        <p:tav tm="50000">
                                          <p:val>
                                            <p:clrVal>
                                              <a:schemeClr val="hlink"/>
                                            </p:clrVal>
                                          </p:val>
                                        </p:tav>
                                      </p:tavLst>
                                    </p:anim>
                                    <p:set>
                                      <p:cBhvr>
                                        <p:cTn id="15"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8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4" name="WordArt 12"/>
          <p:cNvSpPr>
            <a:spLocks noChangeArrowheads="1" noChangeShapeType="1" noTextEdit="1"/>
          </p:cNvSpPr>
          <p:nvPr/>
        </p:nvSpPr>
        <p:spPr bwMode="auto">
          <a:xfrm>
            <a:off x="2346960" y="704850"/>
            <a:ext cx="8427720" cy="1352550"/>
          </a:xfrm>
          <a:prstGeom prst="rect">
            <a:avLst/>
          </a:prstGeom>
        </p:spPr>
        <p:txBody>
          <a:bodyPr wrap="none" fromWordArt="1">
            <a:prstTxWarp prst="textPlain">
              <a:avLst>
                <a:gd name="adj" fmla="val 47722"/>
              </a:avLst>
            </a:prstTxWarp>
          </a:bodyPr>
          <a:lstStyle/>
          <a:p>
            <a:pPr algn="ctr"/>
            <a:r>
              <a:rPr lang="en-US" sz="3600" b="1" kern="1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ĐỌC NHÓM.</a:t>
            </a:r>
          </a:p>
        </p:txBody>
      </p:sp>
      <p:sp>
        <p:nvSpPr>
          <p:cNvPr id="33806" name="WordArt 14"/>
          <p:cNvSpPr>
            <a:spLocks noChangeArrowheads="1" noChangeShapeType="1" noTextEdit="1"/>
          </p:cNvSpPr>
          <p:nvPr/>
        </p:nvSpPr>
        <p:spPr bwMode="auto">
          <a:xfrm>
            <a:off x="640080" y="3962401"/>
            <a:ext cx="10774680" cy="1947863"/>
          </a:xfrm>
          <a:prstGeom prst="rect">
            <a:avLst/>
          </a:prstGeom>
        </p:spPr>
        <p:txBody>
          <a:bodyPr wrap="none" fromWordArt="1">
            <a:prstTxWarp prst="textPlain">
              <a:avLst>
                <a:gd name="adj" fmla="val 50000"/>
              </a:avLst>
            </a:prstTxWarp>
          </a:bodyPr>
          <a:lstStyle/>
          <a:p>
            <a:pPr algn="ctr"/>
            <a:r>
              <a:rPr lang="en-US" sz="3600" b="1" kern="1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THI ĐỌC.</a:t>
            </a:r>
          </a:p>
        </p:txBody>
      </p:sp>
    </p:spTree>
    <p:extLst>
      <p:ext uri="{BB962C8B-B14F-4D97-AF65-F5344CB8AC3E}">
        <p14:creationId xmlns:p14="http://schemas.microsoft.com/office/powerpoint/2010/main" val="333997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4"/>
                                        </p:tgtEl>
                                        <p:attrNameLst>
                                          <p:attrName>style.visibility</p:attrName>
                                        </p:attrNameLst>
                                      </p:cBhvr>
                                      <p:to>
                                        <p:strVal val="visible"/>
                                      </p:to>
                                    </p:set>
                                    <p:anim calcmode="lin" valueType="num">
                                      <p:cBhvr additive="base">
                                        <p:cTn id="7" dur="500" fill="hold"/>
                                        <p:tgtEl>
                                          <p:spTgt spid="33804"/>
                                        </p:tgtEl>
                                        <p:attrNameLst>
                                          <p:attrName>ppt_x</p:attrName>
                                        </p:attrNameLst>
                                      </p:cBhvr>
                                      <p:tavLst>
                                        <p:tav tm="0">
                                          <p:val>
                                            <p:strVal val="#ppt_x"/>
                                          </p:val>
                                        </p:tav>
                                        <p:tav tm="100000">
                                          <p:val>
                                            <p:strVal val="#ppt_x"/>
                                          </p:val>
                                        </p:tav>
                                      </p:tavLst>
                                    </p:anim>
                                    <p:anim calcmode="lin" valueType="num">
                                      <p:cBhvr additive="base">
                                        <p:cTn id="8"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33804"/>
                                        </p:tgtEl>
                                        <p:attrNameLst>
                                          <p:attrName>ppt_x</p:attrName>
                                        </p:attrNameLst>
                                      </p:cBhvr>
                                      <p:tavLst>
                                        <p:tav tm="0">
                                          <p:val>
                                            <p:strVal val="ppt_x"/>
                                          </p:val>
                                        </p:tav>
                                        <p:tav tm="100000">
                                          <p:val>
                                            <p:strVal val="ppt_x"/>
                                          </p:val>
                                        </p:tav>
                                      </p:tavLst>
                                    </p:anim>
                                    <p:anim calcmode="lin" valueType="num">
                                      <p:cBhvr additive="base">
                                        <p:cTn id="13" dur="500"/>
                                        <p:tgtEl>
                                          <p:spTgt spid="33804"/>
                                        </p:tgtEl>
                                        <p:attrNameLst>
                                          <p:attrName>ppt_y</p:attrName>
                                        </p:attrNameLst>
                                      </p:cBhvr>
                                      <p:tavLst>
                                        <p:tav tm="0">
                                          <p:val>
                                            <p:strVal val="ppt_y"/>
                                          </p:val>
                                        </p:tav>
                                        <p:tav tm="100000">
                                          <p:val>
                                            <p:strVal val="1+ppt_h/2"/>
                                          </p:val>
                                        </p:tav>
                                      </p:tavLst>
                                    </p:anim>
                                    <p:set>
                                      <p:cBhvr>
                                        <p:cTn id="14" dur="1" fill="hold">
                                          <p:stCondLst>
                                            <p:cond delay="499"/>
                                          </p:stCondLst>
                                        </p:cTn>
                                        <p:tgtEl>
                                          <p:spTgt spid="33804"/>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3806"/>
                                        </p:tgtEl>
                                        <p:attrNameLst>
                                          <p:attrName>style.visibility</p:attrName>
                                        </p:attrNameLst>
                                      </p:cBhvr>
                                      <p:to>
                                        <p:strVal val="visible"/>
                                      </p:to>
                                    </p:set>
                                    <p:anim calcmode="lin" valueType="num">
                                      <p:cBhvr additive="base">
                                        <p:cTn id="18" dur="500" fill="hold"/>
                                        <p:tgtEl>
                                          <p:spTgt spid="33806"/>
                                        </p:tgtEl>
                                        <p:attrNameLst>
                                          <p:attrName>ppt_x</p:attrName>
                                        </p:attrNameLst>
                                      </p:cBhvr>
                                      <p:tavLst>
                                        <p:tav tm="0">
                                          <p:val>
                                            <p:strVal val="#ppt_x"/>
                                          </p:val>
                                        </p:tav>
                                        <p:tav tm="100000">
                                          <p:val>
                                            <p:strVal val="#ppt_x"/>
                                          </p:val>
                                        </p:tav>
                                      </p:tavLst>
                                    </p:anim>
                                    <p:anim calcmode="lin" valueType="num">
                                      <p:cBhvr additive="base">
                                        <p:cTn id="19"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animBg="1"/>
      <p:bldP spid="33804" grpId="1" animBg="1"/>
      <p:bldP spid="338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349683" y="2971800"/>
            <a:ext cx="64519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endParaRPr lang="en-GB" altLang="vi-VN" sz="2400" b="1">
              <a:solidFill>
                <a:srgbClr val="003300"/>
              </a:solidFill>
              <a:latin typeface="Times New Roman" pitchFamily="18" charset="0"/>
              <a:cs typeface="Arial" charset="0"/>
            </a:endParaRPr>
          </a:p>
        </p:txBody>
      </p:sp>
      <p:sp>
        <p:nvSpPr>
          <p:cNvPr id="21508" name="Text Box 13"/>
          <p:cNvSpPr txBox="1">
            <a:spLocks noChangeArrowheads="1"/>
          </p:cNvSpPr>
          <p:nvPr/>
        </p:nvSpPr>
        <p:spPr bwMode="auto">
          <a:xfrm>
            <a:off x="1" y="457200"/>
            <a:ext cx="1276159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2800" b="1">
                <a:solidFill>
                  <a:srgbClr val="190BC8"/>
                </a:solidFill>
                <a:latin typeface="Times New Roman" pitchFamily="18" charset="0"/>
                <a:cs typeface="Times New Roman" pitchFamily="18" charset="0"/>
              </a:rPr>
              <a:t>Tập đọc</a:t>
            </a:r>
          </a:p>
        </p:txBody>
      </p:sp>
      <p:sp>
        <p:nvSpPr>
          <p:cNvPr id="21509" name="Text Box 22"/>
          <p:cNvSpPr txBox="1">
            <a:spLocks noChangeArrowheads="1"/>
          </p:cNvSpPr>
          <p:nvPr/>
        </p:nvSpPr>
        <p:spPr bwMode="auto">
          <a:xfrm>
            <a:off x="-320040" y="1150938"/>
            <a:ext cx="12801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vi-VN" sz="3600" b="1">
                <a:solidFill>
                  <a:srgbClr val="FF0000"/>
                </a:solidFill>
                <a:latin typeface="Times New Roman" pitchFamily="18" charset="0"/>
                <a:cs typeface="Times New Roman" pitchFamily="18" charset="0"/>
              </a:rPr>
              <a:t>Sự sụp đổ của chế độ A-pác-thai.</a:t>
            </a:r>
          </a:p>
        </p:txBody>
      </p:sp>
      <p:sp>
        <p:nvSpPr>
          <p:cNvPr id="21510" name="Text Box 23"/>
          <p:cNvSpPr txBox="1">
            <a:spLocks noChangeArrowheads="1"/>
          </p:cNvSpPr>
          <p:nvPr/>
        </p:nvSpPr>
        <p:spPr bwMode="auto">
          <a:xfrm>
            <a:off x="322263" y="1981200"/>
            <a:ext cx="121615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5400" b="1">
                <a:solidFill>
                  <a:srgbClr val="FF0000"/>
                </a:solidFill>
                <a:latin typeface="Times New Roman" pitchFamily="18" charset="0"/>
                <a:cs typeface="Times New Roman" pitchFamily="18" charset="0"/>
              </a:rPr>
              <a:t>* </a:t>
            </a:r>
            <a:r>
              <a:rPr lang="en-GB" altLang="vi-VN" sz="4800" b="1">
                <a:solidFill>
                  <a:srgbClr val="FF0000"/>
                </a:solidFill>
                <a:latin typeface="Times New Roman" pitchFamily="18" charset="0"/>
                <a:cs typeface="Times New Roman" pitchFamily="18" charset="0"/>
              </a:rPr>
              <a:t>Nội dung: </a:t>
            </a:r>
            <a:r>
              <a:rPr lang="en-GB" altLang="vi-VN" sz="4800" b="1">
                <a:solidFill>
                  <a:srgbClr val="0000FF"/>
                </a:solidFill>
                <a:latin typeface="Times New Roman" pitchFamily="18" charset="0"/>
                <a:cs typeface="Times New Roman" pitchFamily="18" charset="0"/>
              </a:rPr>
              <a:t>Chế độ phân biệt chủng tộc ở Nam Phi và cuộc đấu tranh đòi bình đẳng của những người da màu. </a:t>
            </a:r>
            <a:endParaRPr lang="en-US" altLang="vi-VN" sz="48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43739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Text Box 14"/>
          <p:cNvSpPr txBox="1">
            <a:spLocks noChangeArrowheads="1"/>
          </p:cNvSpPr>
          <p:nvPr/>
        </p:nvSpPr>
        <p:spPr bwMode="auto">
          <a:xfrm>
            <a:off x="1371600" y="2895600"/>
            <a:ext cx="10820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6000" b="1" dirty="0">
                <a:solidFill>
                  <a:srgbClr val="190BC8"/>
                </a:solidFill>
                <a:latin typeface="Times New Roman" pitchFamily="18" charset="0"/>
                <a:cs typeface="Times New Roman" pitchFamily="18" charset="0"/>
              </a:rPr>
              <a:t>- Đọc thuộc lòng bài “Ê-mi-li, con…”.</a:t>
            </a:r>
          </a:p>
        </p:txBody>
      </p:sp>
      <p:sp>
        <p:nvSpPr>
          <p:cNvPr id="29701" name="WordArt 5"/>
          <p:cNvSpPr>
            <a:spLocks noChangeArrowheads="1" noChangeShapeType="1" noTextEdit="1"/>
          </p:cNvSpPr>
          <p:nvPr/>
        </p:nvSpPr>
        <p:spPr bwMode="auto">
          <a:xfrm>
            <a:off x="622335" y="1676400"/>
            <a:ext cx="5227320" cy="523875"/>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KHỞI ĐỘNG .</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custDataLst>
      <p:tags r:id="rId1"/>
    </p:custDataLst>
    <p:extLst>
      <p:ext uri="{BB962C8B-B14F-4D97-AF65-F5344CB8AC3E}">
        <p14:creationId xmlns:p14="http://schemas.microsoft.com/office/powerpoint/2010/main" val="314474181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1694"/>
                                        </p:tgtEl>
                                        <p:attrNameLst>
                                          <p:attrName>style.visibility</p:attrName>
                                        </p:attrNameLst>
                                      </p:cBhvr>
                                      <p:to>
                                        <p:strVal val="visible"/>
                                      </p:to>
                                    </p:set>
                                    <p:anim calcmode="discrete" valueType="clr">
                                      <p:cBhvr override="childStyle">
                                        <p:cTn id="13" dur="80"/>
                                        <p:tgtEl>
                                          <p:spTgt spid="7169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694"/>
                                        </p:tgtEl>
                                        <p:attrNameLst>
                                          <p:attrName>fillcolor</p:attrName>
                                        </p:attrNameLst>
                                      </p:cBhvr>
                                      <p:tavLst>
                                        <p:tav tm="0">
                                          <p:val>
                                            <p:clrVal>
                                              <a:schemeClr val="accent2"/>
                                            </p:clrVal>
                                          </p:val>
                                        </p:tav>
                                        <p:tav tm="50000">
                                          <p:val>
                                            <p:clrVal>
                                              <a:schemeClr val="hlink"/>
                                            </p:clrVal>
                                          </p:val>
                                        </p:tav>
                                      </p:tavLst>
                                    </p:anim>
                                    <p:set>
                                      <p:cBhvr>
                                        <p:cTn id="15" dur="80"/>
                                        <p:tgtEl>
                                          <p:spTgt spid="716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p:bldP spid="297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Nguoi da m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1280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4175" y="-5218"/>
            <a:ext cx="1280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2800" b="1" dirty="0">
                <a:solidFill>
                  <a:srgbClr val="190BC8"/>
                </a:solidFill>
                <a:latin typeface="Times New Roman" pitchFamily="18" charset="0"/>
                <a:cs typeface="Times New Roman" pitchFamily="18" charset="0"/>
              </a:rPr>
              <a:t>Tập đọc</a:t>
            </a:r>
          </a:p>
        </p:txBody>
      </p:sp>
      <p:sp>
        <p:nvSpPr>
          <p:cNvPr id="30727" name="Text Box 7"/>
          <p:cNvSpPr txBox="1">
            <a:spLocks noChangeArrowheads="1"/>
          </p:cNvSpPr>
          <p:nvPr/>
        </p:nvSpPr>
        <p:spPr bwMode="auto">
          <a:xfrm>
            <a:off x="0" y="625281"/>
            <a:ext cx="12801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vi-VN" sz="4000" b="1" dirty="0">
                <a:solidFill>
                  <a:srgbClr val="FF0000"/>
                </a:solidFill>
                <a:latin typeface="Times New Roman" pitchFamily="18" charset="0"/>
                <a:cs typeface="Times New Roman" pitchFamily="18" charset="0"/>
              </a:rPr>
              <a:t>Sự sụp đổ của chế độ A-pác-thai.</a:t>
            </a:r>
          </a:p>
        </p:txBody>
      </p:sp>
    </p:spTree>
    <p:extLst>
      <p:ext uri="{BB962C8B-B14F-4D97-AF65-F5344CB8AC3E}">
        <p14:creationId xmlns:p14="http://schemas.microsoft.com/office/powerpoint/2010/main" val="8300211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7"/>
                                        </p:tgtEl>
                                        <p:attrNameLst>
                                          <p:attrName>style.visibility</p:attrName>
                                        </p:attrNameLst>
                                      </p:cBhvr>
                                      <p:to>
                                        <p:strVal val="visible"/>
                                      </p:to>
                                    </p:set>
                                    <p:anim calcmode="discrete" valueType="clr">
                                      <p:cBhvr override="childStyle">
                                        <p:cTn id="7"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7"/>
                                        </p:tgtEl>
                                        <p:attrNameLst>
                                          <p:attrName>fillcolor</p:attrName>
                                        </p:attrNameLst>
                                      </p:cBhvr>
                                      <p:tavLst>
                                        <p:tav tm="0">
                                          <p:val>
                                            <p:clrVal>
                                              <a:schemeClr val="accent2"/>
                                            </p:clrVal>
                                          </p:val>
                                        </p:tav>
                                        <p:tav tm="50000">
                                          <p:val>
                                            <p:clrVal>
                                              <a:schemeClr val="hlink"/>
                                            </p:clrVal>
                                          </p:val>
                                        </p:tav>
                                      </p:tavLst>
                                    </p:anim>
                                    <p:set>
                                      <p:cBhvr>
                                        <p:cTn id="9" dur="80"/>
                                        <p:tgtEl>
                                          <p:spTgt spid="307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anim calcmode="lin" valueType="num">
                                      <p:cBhvr additive="base">
                                        <p:cTn id="14" dur="500" fill="hold"/>
                                        <p:tgtEl>
                                          <p:spTgt spid="30722"/>
                                        </p:tgtEl>
                                        <p:attrNameLst>
                                          <p:attrName>ppt_x</p:attrName>
                                        </p:attrNameLst>
                                      </p:cBhvr>
                                      <p:tavLst>
                                        <p:tav tm="0">
                                          <p:val>
                                            <p:strVal val="#ppt_x"/>
                                          </p:val>
                                        </p:tav>
                                        <p:tav tm="100000">
                                          <p:val>
                                            <p:strVal val="#ppt_x"/>
                                          </p:val>
                                        </p:tav>
                                      </p:tavLst>
                                    </p:anim>
                                    <p:anim calcmode="lin" valueType="num">
                                      <p:cBhvr additive="base">
                                        <p:cTn id="15"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a:grpSpLocks/>
          </p:cNvGrpSpPr>
          <p:nvPr/>
        </p:nvGrpSpPr>
        <p:grpSpPr bwMode="auto">
          <a:xfrm>
            <a:off x="11094720" y="0"/>
            <a:ext cx="1706880" cy="990600"/>
            <a:chOff x="2256" y="1536"/>
            <a:chExt cx="1176" cy="744"/>
          </a:xfrm>
        </p:grpSpPr>
        <p:pic>
          <p:nvPicPr>
            <p:cNvPr id="6152" name="Picture 4" descr="pretty_flower_purpl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3" name="Group 5"/>
            <p:cNvGrpSpPr>
              <a:grpSpLocks/>
            </p:cNvGrpSpPr>
            <p:nvPr/>
          </p:nvGrpSpPr>
          <p:grpSpPr bwMode="auto">
            <a:xfrm>
              <a:off x="2256" y="1536"/>
              <a:ext cx="864" cy="744"/>
              <a:chOff x="2256" y="1536"/>
              <a:chExt cx="864" cy="744"/>
            </a:xfrm>
          </p:grpSpPr>
          <p:pic>
            <p:nvPicPr>
              <p:cNvPr id="6154" name="Picture 6" descr="pretty_flower_re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retty_flower_yellow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pretty_flower_orange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7" name="Text Box 11"/>
          <p:cNvSpPr txBox="1">
            <a:spLocks noChangeArrowheads="1"/>
          </p:cNvSpPr>
          <p:nvPr/>
        </p:nvSpPr>
        <p:spPr bwMode="auto">
          <a:xfrm>
            <a:off x="84455" y="0"/>
            <a:ext cx="5334000" cy="4278094"/>
          </a:xfrm>
          <a:prstGeom prst="rect">
            <a:avLst/>
          </a:prstGeom>
          <a:solidFill>
            <a:schemeClr val="bg1"/>
          </a:solidFill>
          <a:ln>
            <a:noFill/>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a:latin typeface="Times New Roman" pitchFamily="18" charset="0"/>
                <a:cs typeface="Times New Roman" pitchFamily="18" charset="0"/>
              </a:rPr>
              <a:t>    </a:t>
            </a:r>
            <a:r>
              <a:rPr lang="en-GB" altLang="vi-VN" sz="3400" b="1">
                <a:latin typeface="Times New Roman" pitchFamily="18" charset="0"/>
                <a:cs typeface="Times New Roman" pitchFamily="18" charset="0"/>
              </a:rPr>
              <a:t>Nam Phi là quốc gia ở cực nam châu Phi, diện tích 1.219.000km</a:t>
            </a:r>
            <a:r>
              <a:rPr lang="en-GB" altLang="vi-VN" sz="3400" b="1" baseline="30000">
                <a:latin typeface="Times New Roman" pitchFamily="18" charset="0"/>
                <a:cs typeface="Times New Roman" pitchFamily="18" charset="0"/>
              </a:rPr>
              <a:t>2</a:t>
            </a:r>
            <a:r>
              <a:rPr lang="en-GB" altLang="vi-VN" sz="3400" b="1">
                <a:latin typeface="Times New Roman" pitchFamily="18" charset="0"/>
                <a:cs typeface="Times New Roman" pitchFamily="18" charset="0"/>
              </a:rPr>
              <a:t>, dân số 43 triệu người, thủ đô là Prê-tô-ri-a, nổi tiếng nhiều vàng và kim cương nhưng cũng rất nổi tiếng về nạn phân biệt chủng tộc.</a:t>
            </a:r>
          </a:p>
        </p:txBody>
      </p:sp>
      <p:pic>
        <p:nvPicPr>
          <p:cNvPr id="4102" name="Picture 6" descr="chu_phi_sau__1945_1_500_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76200"/>
            <a:ext cx="72542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Freeform 10"/>
          <p:cNvSpPr>
            <a:spLocks/>
          </p:cNvSpPr>
          <p:nvPr/>
        </p:nvSpPr>
        <p:spPr bwMode="auto">
          <a:xfrm>
            <a:off x="9814560" y="4876800"/>
            <a:ext cx="1173480" cy="762000"/>
          </a:xfrm>
          <a:custGeom>
            <a:avLst/>
            <a:gdLst>
              <a:gd name="T0" fmla="*/ 2147483646 w 522"/>
              <a:gd name="T1" fmla="*/ 2147483646 h 467"/>
              <a:gd name="T2" fmla="*/ 2147483646 w 522"/>
              <a:gd name="T3" fmla="*/ 2147483646 h 467"/>
              <a:gd name="T4" fmla="*/ 2147483646 w 522"/>
              <a:gd name="T5" fmla="*/ 2147483646 h 467"/>
              <a:gd name="T6" fmla="*/ 2147483646 w 522"/>
              <a:gd name="T7" fmla="*/ 2147483646 h 467"/>
              <a:gd name="T8" fmla="*/ 2147483646 w 522"/>
              <a:gd name="T9" fmla="*/ 2147483646 h 467"/>
              <a:gd name="T10" fmla="*/ 2147483646 w 522"/>
              <a:gd name="T11" fmla="*/ 2147483646 h 467"/>
              <a:gd name="T12" fmla="*/ 2147483646 w 522"/>
              <a:gd name="T13" fmla="*/ 2147483646 h 467"/>
              <a:gd name="T14" fmla="*/ 2147483646 w 522"/>
              <a:gd name="T15" fmla="*/ 2147483646 h 467"/>
              <a:gd name="T16" fmla="*/ 2147483646 w 522"/>
              <a:gd name="T17" fmla="*/ 2147483646 h 467"/>
              <a:gd name="T18" fmla="*/ 2147483646 w 522"/>
              <a:gd name="T19" fmla="*/ 2147483646 h 467"/>
              <a:gd name="T20" fmla="*/ 2147483646 w 522"/>
              <a:gd name="T21" fmla="*/ 2147483646 h 467"/>
              <a:gd name="T22" fmla="*/ 2147483646 w 522"/>
              <a:gd name="T23" fmla="*/ 2147483646 h 467"/>
              <a:gd name="T24" fmla="*/ 2147483646 w 522"/>
              <a:gd name="T25" fmla="*/ 2147483646 h 467"/>
              <a:gd name="T26" fmla="*/ 2147483646 w 522"/>
              <a:gd name="T27" fmla="*/ 2147483646 h 467"/>
              <a:gd name="T28" fmla="*/ 2147483646 w 522"/>
              <a:gd name="T29" fmla="*/ 2147483646 h 467"/>
              <a:gd name="T30" fmla="*/ 2147483646 w 522"/>
              <a:gd name="T31" fmla="*/ 2147483646 h 467"/>
              <a:gd name="T32" fmla="*/ 2147483646 w 522"/>
              <a:gd name="T33" fmla="*/ 2147483646 h 467"/>
              <a:gd name="T34" fmla="*/ 2147483646 w 522"/>
              <a:gd name="T35" fmla="*/ 2147483646 h 467"/>
              <a:gd name="T36" fmla="*/ 2147483646 w 522"/>
              <a:gd name="T37" fmla="*/ 2147483646 h 467"/>
              <a:gd name="T38" fmla="*/ 2147483646 w 522"/>
              <a:gd name="T39" fmla="*/ 2147483646 h 467"/>
              <a:gd name="T40" fmla="*/ 2147483646 w 522"/>
              <a:gd name="T41" fmla="*/ 2147483646 h 467"/>
              <a:gd name="T42" fmla="*/ 2147483646 w 522"/>
              <a:gd name="T43" fmla="*/ 2147483646 h 467"/>
              <a:gd name="T44" fmla="*/ 2147483646 w 522"/>
              <a:gd name="T45" fmla="*/ 2147483646 h 467"/>
              <a:gd name="T46" fmla="*/ 2147483646 w 522"/>
              <a:gd name="T47" fmla="*/ 2147483646 h 467"/>
              <a:gd name="T48" fmla="*/ 2147483646 w 522"/>
              <a:gd name="T49" fmla="*/ 2147483646 h 467"/>
              <a:gd name="T50" fmla="*/ 0 w 522"/>
              <a:gd name="T51" fmla="*/ 2147483646 h 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467"/>
              <a:gd name="T80" fmla="*/ 522 w 522"/>
              <a:gd name="T81" fmla="*/ 467 h 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467">
                <a:moveTo>
                  <a:pt x="45" y="233"/>
                </a:moveTo>
                <a:cubicBezTo>
                  <a:pt x="60" y="236"/>
                  <a:pt x="76" y="240"/>
                  <a:pt x="91" y="233"/>
                </a:cubicBezTo>
                <a:cubicBezTo>
                  <a:pt x="106" y="226"/>
                  <a:pt x="129" y="203"/>
                  <a:pt x="136" y="188"/>
                </a:cubicBezTo>
                <a:cubicBezTo>
                  <a:pt x="143" y="173"/>
                  <a:pt x="129" y="150"/>
                  <a:pt x="136" y="143"/>
                </a:cubicBezTo>
                <a:cubicBezTo>
                  <a:pt x="143" y="136"/>
                  <a:pt x="158" y="151"/>
                  <a:pt x="181" y="143"/>
                </a:cubicBezTo>
                <a:cubicBezTo>
                  <a:pt x="204" y="135"/>
                  <a:pt x="242" y="112"/>
                  <a:pt x="272" y="97"/>
                </a:cubicBezTo>
                <a:cubicBezTo>
                  <a:pt x="302" y="82"/>
                  <a:pt x="340" y="67"/>
                  <a:pt x="363" y="52"/>
                </a:cubicBezTo>
                <a:cubicBezTo>
                  <a:pt x="386" y="37"/>
                  <a:pt x="393" y="14"/>
                  <a:pt x="408" y="7"/>
                </a:cubicBezTo>
                <a:cubicBezTo>
                  <a:pt x="423" y="0"/>
                  <a:pt x="446" y="0"/>
                  <a:pt x="453" y="7"/>
                </a:cubicBezTo>
                <a:cubicBezTo>
                  <a:pt x="460" y="14"/>
                  <a:pt x="445" y="45"/>
                  <a:pt x="453" y="52"/>
                </a:cubicBezTo>
                <a:cubicBezTo>
                  <a:pt x="461" y="59"/>
                  <a:pt x="491" y="45"/>
                  <a:pt x="499" y="52"/>
                </a:cubicBezTo>
                <a:cubicBezTo>
                  <a:pt x="507" y="59"/>
                  <a:pt x="499" y="82"/>
                  <a:pt x="499" y="97"/>
                </a:cubicBezTo>
                <a:cubicBezTo>
                  <a:pt x="499" y="112"/>
                  <a:pt x="499" y="128"/>
                  <a:pt x="499" y="143"/>
                </a:cubicBezTo>
                <a:cubicBezTo>
                  <a:pt x="499" y="158"/>
                  <a:pt x="499" y="173"/>
                  <a:pt x="499" y="188"/>
                </a:cubicBezTo>
                <a:cubicBezTo>
                  <a:pt x="499" y="203"/>
                  <a:pt x="499" y="218"/>
                  <a:pt x="499" y="233"/>
                </a:cubicBezTo>
                <a:cubicBezTo>
                  <a:pt x="499" y="248"/>
                  <a:pt x="522" y="249"/>
                  <a:pt x="499" y="279"/>
                </a:cubicBezTo>
                <a:cubicBezTo>
                  <a:pt x="476" y="309"/>
                  <a:pt x="401" y="385"/>
                  <a:pt x="363" y="415"/>
                </a:cubicBezTo>
                <a:cubicBezTo>
                  <a:pt x="325" y="445"/>
                  <a:pt x="302" y="460"/>
                  <a:pt x="272" y="460"/>
                </a:cubicBezTo>
                <a:cubicBezTo>
                  <a:pt x="242" y="460"/>
                  <a:pt x="196" y="415"/>
                  <a:pt x="181" y="415"/>
                </a:cubicBezTo>
                <a:cubicBezTo>
                  <a:pt x="166" y="415"/>
                  <a:pt x="188" y="453"/>
                  <a:pt x="181" y="460"/>
                </a:cubicBezTo>
                <a:cubicBezTo>
                  <a:pt x="174" y="467"/>
                  <a:pt x="159" y="467"/>
                  <a:pt x="136" y="460"/>
                </a:cubicBezTo>
                <a:cubicBezTo>
                  <a:pt x="113" y="453"/>
                  <a:pt x="52" y="430"/>
                  <a:pt x="45" y="415"/>
                </a:cubicBezTo>
                <a:cubicBezTo>
                  <a:pt x="38" y="400"/>
                  <a:pt x="91" y="385"/>
                  <a:pt x="91" y="370"/>
                </a:cubicBezTo>
                <a:cubicBezTo>
                  <a:pt x="91" y="355"/>
                  <a:pt x="53" y="339"/>
                  <a:pt x="45" y="324"/>
                </a:cubicBezTo>
                <a:cubicBezTo>
                  <a:pt x="37" y="309"/>
                  <a:pt x="52" y="294"/>
                  <a:pt x="45" y="279"/>
                </a:cubicBezTo>
                <a:cubicBezTo>
                  <a:pt x="38" y="264"/>
                  <a:pt x="19" y="248"/>
                  <a:pt x="0" y="233"/>
                </a:cubicBez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99599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wheel(4)">
                                      <p:cBhvr>
                                        <p:cTn id="7" dur="500"/>
                                        <p:tgtEl>
                                          <p:spTgt spid="4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heel(4)">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wheel(4)">
                                      <p:cBhvr>
                                        <p:cTn id="1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760220" y="200026"/>
            <a:ext cx="478504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buFont typeface="Wingdings" pitchFamily="2" charset="2"/>
              <a:buChar char="v"/>
            </a:pPr>
            <a:r>
              <a:rPr lang="en-US" altLang="vi-VN" sz="4000" b="1">
                <a:solidFill>
                  <a:srgbClr val="0000FF"/>
                </a:solidFill>
                <a:latin typeface="Times New Roman" pitchFamily="18" charset="0"/>
                <a:cs typeface="Times New Roman" pitchFamily="18" charset="0"/>
              </a:rPr>
              <a:t>Luyện đọc:</a:t>
            </a:r>
          </a:p>
        </p:txBody>
      </p:sp>
      <p:sp>
        <p:nvSpPr>
          <p:cNvPr id="31749" name="Text Box 5"/>
          <p:cNvSpPr txBox="1">
            <a:spLocks noChangeArrowheads="1"/>
          </p:cNvSpPr>
          <p:nvPr/>
        </p:nvSpPr>
        <p:spPr bwMode="auto">
          <a:xfrm>
            <a:off x="1280160" y="1119189"/>
            <a:ext cx="490728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vi-VN" sz="2800" b="1">
                <a:solidFill>
                  <a:srgbClr val="FF0000"/>
                </a:solidFill>
                <a:latin typeface="Times New Roman" pitchFamily="18" charset="0"/>
                <a:cs typeface="Times New Roman" pitchFamily="18" charset="0"/>
              </a:rPr>
              <a:t>* </a:t>
            </a:r>
            <a:r>
              <a:rPr lang="en-US" altLang="vi-VN" sz="5400" b="1">
                <a:solidFill>
                  <a:srgbClr val="FF0000"/>
                </a:solidFill>
                <a:latin typeface="Times New Roman" pitchFamily="18" charset="0"/>
                <a:cs typeface="Times New Roman" pitchFamily="18" charset="0"/>
              </a:rPr>
              <a:t>Đọc đúng:</a:t>
            </a:r>
          </a:p>
        </p:txBody>
      </p:sp>
      <p:sp>
        <p:nvSpPr>
          <p:cNvPr id="31750" name="Text Box 6"/>
          <p:cNvSpPr txBox="1">
            <a:spLocks noChangeArrowheads="1"/>
          </p:cNvSpPr>
          <p:nvPr/>
        </p:nvSpPr>
        <p:spPr bwMode="auto">
          <a:xfrm>
            <a:off x="57786" y="1679575"/>
            <a:ext cx="127438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buFontTx/>
              <a:buChar char="-"/>
            </a:pPr>
            <a:endParaRPr lang="en-GB" altLang="vi-VN" sz="4000" b="1">
              <a:solidFill>
                <a:srgbClr val="0000FF"/>
              </a:solidFill>
              <a:latin typeface="Times New Roman" pitchFamily="18" charset="0"/>
              <a:cs typeface="Times New Roman" pitchFamily="18" charset="0"/>
            </a:endParaRPr>
          </a:p>
          <a:p>
            <a:pPr eaLnBrk="1" hangingPunct="1">
              <a:buFontTx/>
              <a:buChar char="-"/>
            </a:pPr>
            <a:r>
              <a:rPr lang="en-GB" altLang="vi-VN" sz="4000" b="1">
                <a:solidFill>
                  <a:srgbClr val="0000FF"/>
                </a:solidFill>
                <a:latin typeface="Times New Roman" pitchFamily="18" charset="0"/>
                <a:cs typeface="Times New Roman" pitchFamily="18" charset="0"/>
              </a:rPr>
              <a:t>a-pác-thai</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 1/5, </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9/10, </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3/4, </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1/7, 1/10</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 </a:t>
            </a:r>
            <a:endParaRPr lang="vi-VN" altLang="vi-VN" sz="4000" b="1">
              <a:solidFill>
                <a:srgbClr val="0000FF"/>
              </a:solidFill>
              <a:latin typeface="Times New Roman" pitchFamily="18" charset="0"/>
              <a:cs typeface="Times New Roman" pitchFamily="18" charset="0"/>
            </a:endParaRPr>
          </a:p>
          <a:p>
            <a:pPr eaLnBrk="1" hangingPunct="1">
              <a:buFontTx/>
              <a:buChar char="-"/>
            </a:pPr>
            <a:r>
              <a:rPr lang="en-GB" altLang="vi-VN" sz="4000" b="1">
                <a:solidFill>
                  <a:srgbClr val="0000FF"/>
                </a:solidFill>
                <a:latin typeface="Times New Roman" pitchFamily="18" charset="0"/>
                <a:cs typeface="Times New Roman" pitchFamily="18" charset="0"/>
              </a:rPr>
              <a:t>Nen-xơn Man-đê-la</a:t>
            </a:r>
            <a:r>
              <a:rPr lang="vi-VN" altLang="vi-VN" sz="4000" b="1">
                <a:solidFill>
                  <a:srgbClr val="0000FF"/>
                </a:solidFill>
                <a:latin typeface="Times New Roman" pitchFamily="18" charset="0"/>
                <a:cs typeface="Times New Roman" pitchFamily="18" charset="0"/>
              </a:rPr>
              <a:t> </a:t>
            </a:r>
            <a:r>
              <a:rPr lang="en-GB" altLang="vi-VN" sz="4000" b="1">
                <a:solidFill>
                  <a:srgbClr val="0000FF"/>
                </a:solidFill>
                <a:latin typeface="Times New Roman" pitchFamily="18" charset="0"/>
                <a:cs typeface="Times New Roman" pitchFamily="18" charset="0"/>
              </a:rPr>
              <a:t>; thế kỉ XXI</a:t>
            </a:r>
            <a:r>
              <a:rPr lang="en-US" altLang="vi-VN" sz="4000" b="1">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55146236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8"/>
                                        </p:tgtEl>
                                        <p:attrNameLst>
                                          <p:attrName>style.visibility</p:attrName>
                                        </p:attrNameLst>
                                      </p:cBhvr>
                                      <p:to>
                                        <p:strVal val="visible"/>
                                      </p:to>
                                    </p:set>
                                    <p:anim calcmode="discrete" valueType="clr">
                                      <p:cBhvr override="childStyle">
                                        <p:cTn id="7" dur="8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8"/>
                                        </p:tgtEl>
                                        <p:attrNameLst>
                                          <p:attrName>fillcolor</p:attrName>
                                        </p:attrNameLst>
                                      </p:cBhvr>
                                      <p:tavLst>
                                        <p:tav tm="0">
                                          <p:val>
                                            <p:clrVal>
                                              <a:schemeClr val="accent2"/>
                                            </p:clrVal>
                                          </p:val>
                                        </p:tav>
                                        <p:tav tm="50000">
                                          <p:val>
                                            <p:clrVal>
                                              <a:schemeClr val="hlink"/>
                                            </p:clrVal>
                                          </p:val>
                                        </p:tav>
                                      </p:tavLst>
                                    </p:anim>
                                    <p:set>
                                      <p:cBhvr>
                                        <p:cTn id="9" dur="80"/>
                                        <p:tgtEl>
                                          <p:spTgt spid="3174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49"/>
                                        </p:tgtEl>
                                        <p:attrNameLst>
                                          <p:attrName>style.visibility</p:attrName>
                                        </p:attrNameLst>
                                      </p:cBhvr>
                                      <p:to>
                                        <p:strVal val="visible"/>
                                      </p:to>
                                    </p:set>
                                    <p:anim calcmode="discrete" valueType="clr">
                                      <p:cBhvr override="childStyle">
                                        <p:cTn id="14"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9"/>
                                        </p:tgtEl>
                                        <p:attrNameLst>
                                          <p:attrName>fillcolor</p:attrName>
                                        </p:attrNameLst>
                                      </p:cBhvr>
                                      <p:tavLst>
                                        <p:tav tm="0">
                                          <p:val>
                                            <p:clrVal>
                                              <a:schemeClr val="accent2"/>
                                            </p:clrVal>
                                          </p:val>
                                        </p:tav>
                                        <p:tav tm="50000">
                                          <p:val>
                                            <p:clrVal>
                                              <a:schemeClr val="hlink"/>
                                            </p:clrVal>
                                          </p:val>
                                        </p:tav>
                                      </p:tavLst>
                                    </p:anim>
                                    <p:set>
                                      <p:cBhvr>
                                        <p:cTn id="16" dur="80"/>
                                        <p:tgtEl>
                                          <p:spTgt spid="317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1750"/>
                                        </p:tgtEl>
                                        <p:attrNameLst>
                                          <p:attrName>style.visibility</p:attrName>
                                        </p:attrNameLst>
                                      </p:cBhvr>
                                      <p:to>
                                        <p:strVal val="visible"/>
                                      </p:to>
                                    </p:set>
                                    <p:anim calcmode="discrete" valueType="clr">
                                      <p:cBhvr override="childStyle">
                                        <p:cTn id="21" dur="80"/>
                                        <p:tgtEl>
                                          <p:spTgt spid="3175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1750"/>
                                        </p:tgtEl>
                                        <p:attrNameLst>
                                          <p:attrName>fillcolor</p:attrName>
                                        </p:attrNameLst>
                                      </p:cBhvr>
                                      <p:tavLst>
                                        <p:tav tm="0">
                                          <p:val>
                                            <p:clrVal>
                                              <a:schemeClr val="accent2"/>
                                            </p:clrVal>
                                          </p:val>
                                        </p:tav>
                                        <p:tav tm="50000">
                                          <p:val>
                                            <p:clrVal>
                                              <a:schemeClr val="hlink"/>
                                            </p:clrVal>
                                          </p:val>
                                        </p:tav>
                                      </p:tavLst>
                                    </p:anim>
                                    <p:set>
                                      <p:cBhvr>
                                        <p:cTn id="23" dur="80"/>
                                        <p:tgtEl>
                                          <p:spTgt spid="317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1829119" y="112714"/>
            <a:ext cx="649192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vi-VN" sz="5400" b="1">
                <a:solidFill>
                  <a:srgbClr val="FF0000"/>
                </a:solidFill>
                <a:latin typeface="Times New Roman" pitchFamily="18" charset="0"/>
                <a:cs typeface="Times New Roman" pitchFamily="18" charset="0"/>
              </a:rPr>
              <a:t>* Ngắt câu:</a:t>
            </a:r>
          </a:p>
        </p:txBody>
      </p:sp>
      <p:sp>
        <p:nvSpPr>
          <p:cNvPr id="31752" name="Text Box 8"/>
          <p:cNvSpPr txBox="1">
            <a:spLocks noChangeArrowheads="1"/>
          </p:cNvSpPr>
          <p:nvPr/>
        </p:nvSpPr>
        <p:spPr bwMode="auto">
          <a:xfrm>
            <a:off x="144463" y="1336675"/>
            <a:ext cx="1244377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vi-VN" sz="2800" b="1">
                <a:solidFill>
                  <a:srgbClr val="0000FF"/>
                </a:solidFill>
                <a:latin typeface="Times New Roman" pitchFamily="18" charset="0"/>
                <a:cs typeface="Times New Roman" pitchFamily="18" charset="0"/>
              </a:rPr>
              <a:t>- </a:t>
            </a:r>
            <a:r>
              <a:rPr lang="en-GB" altLang="vi-VN" sz="5400" b="1">
                <a:solidFill>
                  <a:srgbClr val="0000FF"/>
                </a:solidFill>
                <a:latin typeface="Times New Roman" pitchFamily="18" charset="0"/>
                <a:cs typeface="Times New Roman" pitchFamily="18" charset="0"/>
              </a:rPr>
              <a:t>Ở nước này,/ người da trắng chỉ chiếm 1/5 dân số,/ nhưng lại nắm gần 9/10/ đất trồng trọt,/ 3/4 tổng thu nhập/ và toàn bộ hầm mỏ,/ xí nghiệp,/ ngân hàng,//….</a:t>
            </a:r>
          </a:p>
        </p:txBody>
      </p:sp>
    </p:spTree>
    <p:extLst>
      <p:ext uri="{BB962C8B-B14F-4D97-AF65-F5344CB8AC3E}">
        <p14:creationId xmlns:p14="http://schemas.microsoft.com/office/powerpoint/2010/main" val="56318550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1"/>
                                        </p:tgtEl>
                                        <p:attrNameLst>
                                          <p:attrName>style.visibility</p:attrName>
                                        </p:attrNameLst>
                                      </p:cBhvr>
                                      <p:to>
                                        <p:strVal val="visible"/>
                                      </p:to>
                                    </p:set>
                                    <p:anim calcmode="discrete" valueType="clr">
                                      <p:cBhvr override="childStyle">
                                        <p:cTn id="7"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1"/>
                                        </p:tgtEl>
                                        <p:attrNameLst>
                                          <p:attrName>fillcolor</p:attrName>
                                        </p:attrNameLst>
                                      </p:cBhvr>
                                      <p:tavLst>
                                        <p:tav tm="0">
                                          <p:val>
                                            <p:clrVal>
                                              <a:schemeClr val="accent2"/>
                                            </p:clrVal>
                                          </p:val>
                                        </p:tav>
                                        <p:tav tm="50000">
                                          <p:val>
                                            <p:clrVal>
                                              <a:schemeClr val="hlink"/>
                                            </p:clrVal>
                                          </p:val>
                                        </p:tav>
                                      </p:tavLst>
                                    </p:anim>
                                    <p:set>
                                      <p:cBhvr>
                                        <p:cTn id="9" dur="80"/>
                                        <p:tgtEl>
                                          <p:spTgt spid="317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52"/>
                                        </p:tgtEl>
                                        <p:attrNameLst>
                                          <p:attrName>style.visibility</p:attrName>
                                        </p:attrNameLst>
                                      </p:cBhvr>
                                      <p:to>
                                        <p:strVal val="visible"/>
                                      </p:to>
                                    </p:set>
                                    <p:anim calcmode="discrete" valueType="clr">
                                      <p:cBhvr override="childStyle">
                                        <p:cTn id="14" dur="80"/>
                                        <p:tgtEl>
                                          <p:spTgt spid="3175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52"/>
                                        </p:tgtEl>
                                        <p:attrNameLst>
                                          <p:attrName>fillcolor</p:attrName>
                                        </p:attrNameLst>
                                      </p:cBhvr>
                                      <p:tavLst>
                                        <p:tav tm="0">
                                          <p:val>
                                            <p:clrVal>
                                              <a:schemeClr val="accent2"/>
                                            </p:clrVal>
                                          </p:val>
                                        </p:tav>
                                        <p:tav tm="50000">
                                          <p:val>
                                            <p:clrVal>
                                              <a:schemeClr val="hlink"/>
                                            </p:clrVal>
                                          </p:val>
                                        </p:tav>
                                      </p:tavLst>
                                    </p:anim>
                                    <p:set>
                                      <p:cBhvr>
                                        <p:cTn id="16" dur="80"/>
                                        <p:tgtEl>
                                          <p:spTgt spid="31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Text Box 9"/>
          <p:cNvSpPr txBox="1">
            <a:spLocks noChangeArrowheads="1"/>
          </p:cNvSpPr>
          <p:nvPr/>
        </p:nvSpPr>
        <p:spPr bwMode="auto">
          <a:xfrm>
            <a:off x="2011363" y="173038"/>
            <a:ext cx="748315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vi-VN" sz="5400" b="1">
                <a:solidFill>
                  <a:srgbClr val="008000"/>
                </a:solidFill>
                <a:latin typeface="Times New Roman" pitchFamily="18" charset="0"/>
                <a:cs typeface="Times New Roman" pitchFamily="18" charset="0"/>
              </a:rPr>
              <a:t>* Giải nghĩa từ:</a:t>
            </a:r>
          </a:p>
        </p:txBody>
      </p:sp>
      <p:sp>
        <p:nvSpPr>
          <p:cNvPr id="5139" name="Text Box 19"/>
          <p:cNvSpPr txBox="1">
            <a:spLocks noChangeArrowheads="1"/>
          </p:cNvSpPr>
          <p:nvPr/>
        </p:nvSpPr>
        <p:spPr bwMode="auto">
          <a:xfrm>
            <a:off x="964566" y="1320800"/>
            <a:ext cx="795281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charset="0"/>
              <a:buNone/>
            </a:pPr>
            <a:r>
              <a:rPr lang="en-US" altLang="vi-VN" sz="4800" b="1">
                <a:solidFill>
                  <a:srgbClr val="0000FF"/>
                </a:solidFill>
                <a:latin typeface="Times New Roman" pitchFamily="18" charset="0"/>
              </a:rPr>
              <a:t>- Chế độ phân biệt chủng tộc:</a:t>
            </a:r>
          </a:p>
        </p:txBody>
      </p:sp>
      <p:sp>
        <p:nvSpPr>
          <p:cNvPr id="5140" name="Text Box 20"/>
          <p:cNvSpPr txBox="1">
            <a:spLocks noChangeArrowheads="1"/>
          </p:cNvSpPr>
          <p:nvPr/>
        </p:nvSpPr>
        <p:spPr bwMode="auto">
          <a:xfrm>
            <a:off x="949008" y="2278064"/>
            <a:ext cx="263565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charset="0"/>
              <a:buNone/>
            </a:pPr>
            <a:r>
              <a:rPr lang="en-US" altLang="vi-VN" sz="2800" b="1">
                <a:solidFill>
                  <a:srgbClr val="0000FF"/>
                </a:solidFill>
                <a:latin typeface="Times New Roman" pitchFamily="18" charset="0"/>
              </a:rPr>
              <a:t>- </a:t>
            </a:r>
            <a:r>
              <a:rPr lang="en-US" altLang="vi-VN" sz="4800" b="1">
                <a:solidFill>
                  <a:srgbClr val="0000FF"/>
                </a:solidFill>
                <a:latin typeface="Times New Roman" pitchFamily="18" charset="0"/>
              </a:rPr>
              <a:t>Công lý:</a:t>
            </a:r>
          </a:p>
        </p:txBody>
      </p:sp>
      <p:sp>
        <p:nvSpPr>
          <p:cNvPr id="5141" name="Text Box 21"/>
          <p:cNvSpPr txBox="1">
            <a:spLocks noChangeArrowheads="1"/>
          </p:cNvSpPr>
          <p:nvPr/>
        </p:nvSpPr>
        <p:spPr bwMode="auto">
          <a:xfrm>
            <a:off x="964565" y="3298825"/>
            <a:ext cx="280717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charset="0"/>
              <a:buNone/>
            </a:pPr>
            <a:r>
              <a:rPr lang="en-US" altLang="vi-VN" sz="2800" b="1">
                <a:solidFill>
                  <a:srgbClr val="0000FF"/>
                </a:solidFill>
                <a:latin typeface="Times New Roman" pitchFamily="18" charset="0"/>
              </a:rPr>
              <a:t>- </a:t>
            </a:r>
            <a:r>
              <a:rPr lang="en-US" altLang="vi-VN" sz="4800" b="1">
                <a:solidFill>
                  <a:srgbClr val="0000FF"/>
                </a:solidFill>
                <a:latin typeface="Times New Roman" pitchFamily="18" charset="0"/>
              </a:rPr>
              <a:t>Sắc lệnh:</a:t>
            </a:r>
          </a:p>
        </p:txBody>
      </p:sp>
      <p:sp>
        <p:nvSpPr>
          <p:cNvPr id="5142" name="Text Box 22"/>
          <p:cNvSpPr txBox="1">
            <a:spLocks noChangeArrowheads="1"/>
          </p:cNvSpPr>
          <p:nvPr/>
        </p:nvSpPr>
        <p:spPr bwMode="auto">
          <a:xfrm>
            <a:off x="904558" y="4405314"/>
            <a:ext cx="452733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charset="0"/>
              <a:buNone/>
            </a:pPr>
            <a:r>
              <a:rPr lang="en-US" altLang="vi-VN" sz="4800" b="1">
                <a:solidFill>
                  <a:srgbClr val="0000FF"/>
                </a:solidFill>
                <a:latin typeface="Times New Roman" pitchFamily="18" charset="0"/>
              </a:rPr>
              <a:t>- Tổng tuyển cử:</a:t>
            </a:r>
          </a:p>
        </p:txBody>
      </p:sp>
      <p:sp>
        <p:nvSpPr>
          <p:cNvPr id="5143" name="Text Box 23"/>
          <p:cNvSpPr txBox="1">
            <a:spLocks noChangeArrowheads="1"/>
          </p:cNvSpPr>
          <p:nvPr/>
        </p:nvSpPr>
        <p:spPr bwMode="auto">
          <a:xfrm>
            <a:off x="904558" y="5627689"/>
            <a:ext cx="326403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90000"/>
              </a:lnSpc>
              <a:buFont typeface="Arial" charset="0"/>
              <a:buNone/>
            </a:pPr>
            <a:r>
              <a:rPr lang="en-US" altLang="vi-VN" sz="2800" b="1">
                <a:solidFill>
                  <a:srgbClr val="0000FF"/>
                </a:solidFill>
                <a:latin typeface="Times New Roman" pitchFamily="18" charset="0"/>
              </a:rPr>
              <a:t>- </a:t>
            </a:r>
            <a:r>
              <a:rPr lang="en-US" altLang="vi-VN" sz="4800" b="1">
                <a:solidFill>
                  <a:srgbClr val="0000FF"/>
                </a:solidFill>
                <a:latin typeface="Times New Roman" pitchFamily="18" charset="0"/>
              </a:rPr>
              <a:t>Đa sắc tộc:</a:t>
            </a:r>
          </a:p>
        </p:txBody>
      </p:sp>
    </p:spTree>
    <p:extLst>
      <p:ext uri="{BB962C8B-B14F-4D97-AF65-F5344CB8AC3E}">
        <p14:creationId xmlns:p14="http://schemas.microsoft.com/office/powerpoint/2010/main" val="341969650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3"/>
                                        </p:tgtEl>
                                        <p:attrNameLst>
                                          <p:attrName>style.visibility</p:attrName>
                                        </p:attrNameLst>
                                      </p:cBhvr>
                                      <p:to>
                                        <p:strVal val="visible"/>
                                      </p:to>
                                    </p:set>
                                    <p:anim calcmode="discrete" valueType="clr">
                                      <p:cBhvr override="childStyle">
                                        <p:cTn id="7" dur="80"/>
                                        <p:tgtEl>
                                          <p:spTgt spid="317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3"/>
                                        </p:tgtEl>
                                        <p:attrNameLst>
                                          <p:attrName>fillcolor</p:attrName>
                                        </p:attrNameLst>
                                      </p:cBhvr>
                                      <p:tavLst>
                                        <p:tav tm="0">
                                          <p:val>
                                            <p:clrVal>
                                              <a:schemeClr val="accent2"/>
                                            </p:clrVal>
                                          </p:val>
                                        </p:tav>
                                        <p:tav tm="50000">
                                          <p:val>
                                            <p:clrVal>
                                              <a:schemeClr val="hlink"/>
                                            </p:clrVal>
                                          </p:val>
                                        </p:tav>
                                      </p:tavLst>
                                    </p:anim>
                                    <p:set>
                                      <p:cBhvr>
                                        <p:cTn id="9" dur="80"/>
                                        <p:tgtEl>
                                          <p:spTgt spid="3175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39"/>
                                        </p:tgtEl>
                                        <p:attrNameLst>
                                          <p:attrName>style.visibility</p:attrName>
                                        </p:attrNameLst>
                                      </p:cBhvr>
                                      <p:to>
                                        <p:strVal val="visible"/>
                                      </p:to>
                                    </p:set>
                                    <p:anim calcmode="discrete" valueType="clr">
                                      <p:cBhvr override="childStyle">
                                        <p:cTn id="14" dur="80"/>
                                        <p:tgtEl>
                                          <p:spTgt spid="513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39"/>
                                        </p:tgtEl>
                                        <p:attrNameLst>
                                          <p:attrName>fillcolor</p:attrName>
                                        </p:attrNameLst>
                                      </p:cBhvr>
                                      <p:tavLst>
                                        <p:tav tm="0">
                                          <p:val>
                                            <p:clrVal>
                                              <a:schemeClr val="accent2"/>
                                            </p:clrVal>
                                          </p:val>
                                        </p:tav>
                                        <p:tav tm="50000">
                                          <p:val>
                                            <p:clrVal>
                                              <a:schemeClr val="hlink"/>
                                            </p:clrVal>
                                          </p:val>
                                        </p:tav>
                                      </p:tavLst>
                                    </p:anim>
                                    <p:set>
                                      <p:cBhvr>
                                        <p:cTn id="16" dur="80"/>
                                        <p:tgtEl>
                                          <p:spTgt spid="513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40"/>
                                        </p:tgtEl>
                                        <p:attrNameLst>
                                          <p:attrName>style.visibility</p:attrName>
                                        </p:attrNameLst>
                                      </p:cBhvr>
                                      <p:to>
                                        <p:strVal val="visible"/>
                                      </p:to>
                                    </p:set>
                                    <p:anim calcmode="discrete" valueType="clr">
                                      <p:cBhvr override="childStyle">
                                        <p:cTn id="21" dur="80"/>
                                        <p:tgtEl>
                                          <p:spTgt spid="514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40"/>
                                        </p:tgtEl>
                                        <p:attrNameLst>
                                          <p:attrName>fillcolor</p:attrName>
                                        </p:attrNameLst>
                                      </p:cBhvr>
                                      <p:tavLst>
                                        <p:tav tm="0">
                                          <p:val>
                                            <p:clrVal>
                                              <a:schemeClr val="accent2"/>
                                            </p:clrVal>
                                          </p:val>
                                        </p:tav>
                                        <p:tav tm="50000">
                                          <p:val>
                                            <p:clrVal>
                                              <a:schemeClr val="hlink"/>
                                            </p:clrVal>
                                          </p:val>
                                        </p:tav>
                                      </p:tavLst>
                                    </p:anim>
                                    <p:set>
                                      <p:cBhvr>
                                        <p:cTn id="23" dur="80"/>
                                        <p:tgtEl>
                                          <p:spTgt spid="514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141"/>
                                        </p:tgtEl>
                                        <p:attrNameLst>
                                          <p:attrName>style.visibility</p:attrName>
                                        </p:attrNameLst>
                                      </p:cBhvr>
                                      <p:to>
                                        <p:strVal val="visible"/>
                                      </p:to>
                                    </p:set>
                                    <p:anim calcmode="discrete" valueType="clr">
                                      <p:cBhvr override="childStyle">
                                        <p:cTn id="28" dur="80"/>
                                        <p:tgtEl>
                                          <p:spTgt spid="514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141"/>
                                        </p:tgtEl>
                                        <p:attrNameLst>
                                          <p:attrName>fillcolor</p:attrName>
                                        </p:attrNameLst>
                                      </p:cBhvr>
                                      <p:tavLst>
                                        <p:tav tm="0">
                                          <p:val>
                                            <p:clrVal>
                                              <a:schemeClr val="accent2"/>
                                            </p:clrVal>
                                          </p:val>
                                        </p:tav>
                                        <p:tav tm="50000">
                                          <p:val>
                                            <p:clrVal>
                                              <a:schemeClr val="hlink"/>
                                            </p:clrVal>
                                          </p:val>
                                        </p:tav>
                                      </p:tavLst>
                                    </p:anim>
                                    <p:set>
                                      <p:cBhvr>
                                        <p:cTn id="30" dur="80"/>
                                        <p:tgtEl>
                                          <p:spTgt spid="514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142"/>
                                        </p:tgtEl>
                                        <p:attrNameLst>
                                          <p:attrName>style.visibility</p:attrName>
                                        </p:attrNameLst>
                                      </p:cBhvr>
                                      <p:to>
                                        <p:strVal val="visible"/>
                                      </p:to>
                                    </p:set>
                                    <p:anim calcmode="discrete" valueType="clr">
                                      <p:cBhvr override="childStyle">
                                        <p:cTn id="35" dur="80"/>
                                        <p:tgtEl>
                                          <p:spTgt spid="514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142"/>
                                        </p:tgtEl>
                                        <p:attrNameLst>
                                          <p:attrName>fillcolor</p:attrName>
                                        </p:attrNameLst>
                                      </p:cBhvr>
                                      <p:tavLst>
                                        <p:tav tm="0">
                                          <p:val>
                                            <p:clrVal>
                                              <a:schemeClr val="accent2"/>
                                            </p:clrVal>
                                          </p:val>
                                        </p:tav>
                                        <p:tav tm="50000">
                                          <p:val>
                                            <p:clrVal>
                                              <a:schemeClr val="hlink"/>
                                            </p:clrVal>
                                          </p:val>
                                        </p:tav>
                                      </p:tavLst>
                                    </p:anim>
                                    <p:set>
                                      <p:cBhvr>
                                        <p:cTn id="37" dur="80"/>
                                        <p:tgtEl>
                                          <p:spTgt spid="5142"/>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143"/>
                                        </p:tgtEl>
                                        <p:attrNameLst>
                                          <p:attrName>style.visibility</p:attrName>
                                        </p:attrNameLst>
                                      </p:cBhvr>
                                      <p:to>
                                        <p:strVal val="visible"/>
                                      </p:to>
                                    </p:set>
                                    <p:anim calcmode="discrete" valueType="clr">
                                      <p:cBhvr override="childStyle">
                                        <p:cTn id="42" dur="80"/>
                                        <p:tgtEl>
                                          <p:spTgt spid="514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143"/>
                                        </p:tgtEl>
                                        <p:attrNameLst>
                                          <p:attrName>fillcolor</p:attrName>
                                        </p:attrNameLst>
                                      </p:cBhvr>
                                      <p:tavLst>
                                        <p:tav tm="0">
                                          <p:val>
                                            <p:clrVal>
                                              <a:schemeClr val="accent2"/>
                                            </p:clrVal>
                                          </p:val>
                                        </p:tav>
                                        <p:tav tm="50000">
                                          <p:val>
                                            <p:clrVal>
                                              <a:schemeClr val="hlink"/>
                                            </p:clrVal>
                                          </p:val>
                                        </p:tav>
                                      </p:tavLst>
                                    </p:anim>
                                    <p:set>
                                      <p:cBhvr>
                                        <p:cTn id="44" dur="80"/>
                                        <p:tgtEl>
                                          <p:spTgt spid="51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5139" grpId="0"/>
      <p:bldP spid="5140" grpId="0"/>
      <p:bldP spid="5141" grpId="0"/>
      <p:bldP spid="5142" grpId="0"/>
      <p:bldP spid="5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WordArt 4"/>
          <p:cNvSpPr>
            <a:spLocks noChangeArrowheads="1" noChangeShapeType="1" noTextEdit="1"/>
          </p:cNvSpPr>
          <p:nvPr/>
        </p:nvSpPr>
        <p:spPr bwMode="auto">
          <a:xfrm>
            <a:off x="1493520" y="2057400"/>
            <a:ext cx="9067800" cy="29718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00FF00"/>
                </a:solidFill>
                <a:latin typeface="Times New Roman"/>
                <a:cs typeface="Times New Roman"/>
              </a:rPr>
              <a:t>ĐỌC NHÓM</a:t>
            </a:r>
          </a:p>
        </p:txBody>
      </p:sp>
      <p:sp>
        <p:nvSpPr>
          <p:cNvPr id="32773" name="WordArt 5"/>
          <p:cNvSpPr>
            <a:spLocks noChangeArrowheads="1" noChangeShapeType="1" noTextEdit="1"/>
          </p:cNvSpPr>
          <p:nvPr/>
        </p:nvSpPr>
        <p:spPr bwMode="auto">
          <a:xfrm>
            <a:off x="1706880" y="2514600"/>
            <a:ext cx="8427720" cy="3733800"/>
          </a:xfrm>
          <a:prstGeom prst="rect">
            <a:avLst/>
          </a:prstGeom>
        </p:spPr>
        <p:txBody>
          <a:bodyPr wrap="none" fromWordArt="1">
            <a:prstTxWarp prst="textCurveDown">
              <a:avLst>
                <a:gd name="adj" fmla="val 43477"/>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endParaRPr lang="en-US" sz="3600" b="1" kern="10">
              <a:ln w="9525">
                <a:round/>
                <a:headEnd/>
                <a:tailEnd/>
              </a:ln>
              <a:solidFill>
                <a:srgbClr val="00FF00"/>
              </a:solidFill>
              <a:latin typeface="Times New Roman"/>
              <a:cs typeface="Times New Roman"/>
            </a:endParaRPr>
          </a:p>
        </p:txBody>
      </p:sp>
      <p:sp>
        <p:nvSpPr>
          <p:cNvPr id="10246" name="Text Box 13"/>
          <p:cNvSpPr txBox="1">
            <a:spLocks noChangeArrowheads="1"/>
          </p:cNvSpPr>
          <p:nvPr/>
        </p:nvSpPr>
        <p:spPr bwMode="auto">
          <a:xfrm>
            <a:off x="0" y="457200"/>
            <a:ext cx="1280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2800" b="1">
                <a:solidFill>
                  <a:srgbClr val="190BC8"/>
                </a:solidFill>
                <a:latin typeface="Times New Roman" pitchFamily="18" charset="0"/>
                <a:cs typeface="Times New Roman" pitchFamily="18" charset="0"/>
              </a:rPr>
              <a:t>Tập đọc</a:t>
            </a:r>
          </a:p>
        </p:txBody>
      </p:sp>
      <p:sp>
        <p:nvSpPr>
          <p:cNvPr id="10247" name="Text Box 13"/>
          <p:cNvSpPr txBox="1">
            <a:spLocks noChangeArrowheads="1"/>
          </p:cNvSpPr>
          <p:nvPr/>
        </p:nvSpPr>
        <p:spPr bwMode="auto">
          <a:xfrm>
            <a:off x="0" y="914401"/>
            <a:ext cx="1280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vi-VN" sz="2800" b="1">
                <a:solidFill>
                  <a:srgbClr val="FF0000"/>
                </a:solidFill>
                <a:latin typeface="Times New Roman" pitchFamily="18" charset="0"/>
                <a:cs typeface="Times New Roman" pitchFamily="18" charset="0"/>
              </a:rPr>
              <a:t>Sự sụp đổ của chế độ A-pác-thai.</a:t>
            </a:r>
          </a:p>
        </p:txBody>
      </p:sp>
    </p:spTree>
    <p:extLst>
      <p:ext uri="{BB962C8B-B14F-4D97-AF65-F5344CB8AC3E}">
        <p14:creationId xmlns:p14="http://schemas.microsoft.com/office/powerpoint/2010/main" val="1554747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32772"/>
                                        </p:tgtEl>
                                        <p:attrNameLst>
                                          <p:attrName>ppt_x</p:attrName>
                                        </p:attrNameLst>
                                      </p:cBhvr>
                                      <p:tavLst>
                                        <p:tav tm="0">
                                          <p:val>
                                            <p:strVal val="ppt_x"/>
                                          </p:val>
                                        </p:tav>
                                        <p:tav tm="100000">
                                          <p:val>
                                            <p:strVal val="ppt_x"/>
                                          </p:val>
                                        </p:tav>
                                      </p:tavLst>
                                    </p:anim>
                                    <p:anim calcmode="lin" valueType="num">
                                      <p:cBhvr additive="base">
                                        <p:cTn id="13" dur="500"/>
                                        <p:tgtEl>
                                          <p:spTgt spid="32772"/>
                                        </p:tgtEl>
                                        <p:attrNameLst>
                                          <p:attrName>ppt_y</p:attrName>
                                        </p:attrNameLst>
                                      </p:cBhvr>
                                      <p:tavLst>
                                        <p:tav tm="0">
                                          <p:val>
                                            <p:strVal val="ppt_y"/>
                                          </p:val>
                                        </p:tav>
                                        <p:tav tm="100000">
                                          <p:val>
                                            <p:strVal val="1+ppt_h/2"/>
                                          </p:val>
                                        </p:tav>
                                      </p:tavLst>
                                    </p:anim>
                                    <p:set>
                                      <p:cBhvr>
                                        <p:cTn id="14" dur="1" fill="hold">
                                          <p:stCondLst>
                                            <p:cond delay="499"/>
                                          </p:stCondLst>
                                        </p:cTn>
                                        <p:tgtEl>
                                          <p:spTgt spid="32772"/>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32773"/>
                                        </p:tgtEl>
                                        <p:attrNameLst>
                                          <p:attrName>style.visibility</p:attrName>
                                        </p:attrNameLst>
                                      </p:cBhvr>
                                      <p:to>
                                        <p:strVal val="visible"/>
                                      </p:to>
                                    </p:set>
                                    <p:anim calcmode="lin" valueType="num">
                                      <p:cBhvr additive="base">
                                        <p:cTn id="18" dur="500" fill="hold"/>
                                        <p:tgtEl>
                                          <p:spTgt spid="32773"/>
                                        </p:tgtEl>
                                        <p:attrNameLst>
                                          <p:attrName>ppt_x</p:attrName>
                                        </p:attrNameLst>
                                      </p:cBhvr>
                                      <p:tavLst>
                                        <p:tav tm="0">
                                          <p:val>
                                            <p:strVal val="#ppt_x"/>
                                          </p:val>
                                        </p:tav>
                                        <p:tav tm="100000">
                                          <p:val>
                                            <p:strVal val="#ppt_x"/>
                                          </p:val>
                                        </p:tav>
                                      </p:tavLst>
                                    </p:anim>
                                    <p:anim calcmode="lin" valueType="num">
                                      <p:cBhvr additive="base">
                                        <p:cTn id="19"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2" grpId="1" animBg="1"/>
      <p:bldP spid="327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360" y="5486400"/>
            <a:ext cx="19202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2"/>
          <p:cNvSpPr txBox="1">
            <a:spLocks noChangeArrowheads="1"/>
          </p:cNvSpPr>
          <p:nvPr/>
        </p:nvSpPr>
        <p:spPr bwMode="auto">
          <a:xfrm>
            <a:off x="1600200" y="209551"/>
            <a:ext cx="704088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buFont typeface="Wingdings" pitchFamily="2" charset="2"/>
              <a:buChar char="v"/>
            </a:pPr>
            <a:r>
              <a:rPr lang="en-US" altLang="vi-VN" sz="4000" b="1">
                <a:solidFill>
                  <a:srgbClr val="0000FF"/>
                </a:solidFill>
                <a:latin typeface="Times New Roman" pitchFamily="18" charset="0"/>
                <a:cs typeface="Times New Roman" pitchFamily="18" charset="0"/>
              </a:rPr>
              <a:t>Tìm hiểu bài.</a:t>
            </a:r>
          </a:p>
        </p:txBody>
      </p:sp>
      <p:sp>
        <p:nvSpPr>
          <p:cNvPr id="5143" name="Text Box 23"/>
          <p:cNvSpPr txBox="1">
            <a:spLocks noChangeArrowheads="1"/>
          </p:cNvSpPr>
          <p:nvPr/>
        </p:nvSpPr>
        <p:spPr bwMode="auto">
          <a:xfrm>
            <a:off x="320040" y="936625"/>
            <a:ext cx="1280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600" b="1">
                <a:solidFill>
                  <a:srgbClr val="FF0000"/>
                </a:solidFill>
                <a:latin typeface="Times New Roman" pitchFamily="18" charset="0"/>
                <a:cs typeface="Times New Roman" pitchFamily="18" charset="0"/>
              </a:rPr>
              <a:t> 1. </a:t>
            </a:r>
            <a:r>
              <a:rPr lang="en-GB" altLang="vi-VN" sz="3600" b="1">
                <a:solidFill>
                  <a:srgbClr val="FF0000"/>
                </a:solidFill>
                <a:latin typeface="Times New Roman" pitchFamily="18" charset="0"/>
                <a:cs typeface="Times New Roman" pitchFamily="18" charset="0"/>
              </a:rPr>
              <a:t>Dưới chế độ a-pác-thai, người da đen bị đối xử như thế nào</a:t>
            </a:r>
            <a:r>
              <a:rPr lang="en-GB" altLang="vi-VN" sz="2600" b="1">
                <a:solidFill>
                  <a:srgbClr val="FF0000"/>
                </a:solidFill>
                <a:latin typeface="Times New Roman" pitchFamily="18" charset="0"/>
                <a:cs typeface="Times New Roman" pitchFamily="18" charset="0"/>
              </a:rPr>
              <a:t>?</a:t>
            </a:r>
            <a:endParaRPr lang="en-US" altLang="vi-VN" sz="2600" b="1">
              <a:solidFill>
                <a:srgbClr val="FF0000"/>
              </a:solidFill>
              <a:latin typeface="Times New Roman" pitchFamily="18" charset="0"/>
              <a:cs typeface="Times New Roman" pitchFamily="18" charset="0"/>
            </a:endParaRPr>
          </a:p>
        </p:txBody>
      </p:sp>
      <p:sp>
        <p:nvSpPr>
          <p:cNvPr id="5144" name="Text Box 24"/>
          <p:cNvSpPr txBox="1">
            <a:spLocks noChangeArrowheads="1"/>
          </p:cNvSpPr>
          <p:nvPr/>
        </p:nvSpPr>
        <p:spPr bwMode="auto">
          <a:xfrm>
            <a:off x="106680" y="2092325"/>
            <a:ext cx="650748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2800" b="1">
                <a:latin typeface="Times New Roman" pitchFamily="18" charset="0"/>
                <a:cs typeface="Times New Roman" pitchFamily="18" charset="0"/>
              </a:rPr>
              <a:t>- </a:t>
            </a:r>
            <a:r>
              <a:rPr lang="en-GB" altLang="vi-VN" b="1">
                <a:latin typeface="Times New Roman" pitchFamily="18" charset="0"/>
                <a:cs typeface="Times New Roman" pitchFamily="18" charset="0"/>
              </a:rPr>
              <a:t>Người da đen phải làm những công việc nặng nhọc, bẩn thỉu ; bị trả lương thấp ; phải sống, chữa bệnh, làm việc ở những khu riêng ; không được hưởng một chút tự do dân chủ nào.</a:t>
            </a:r>
            <a:endParaRPr lang="en-US" altLang="vi-VN">
              <a:latin typeface="Times New Roman" pitchFamily="18" charset="0"/>
              <a:cs typeface="Times New Roman" pitchFamily="18" charset="0"/>
            </a:endParaRPr>
          </a:p>
        </p:txBody>
      </p:sp>
      <p:pic>
        <p:nvPicPr>
          <p:cNvPr id="11271" name="Picture 38" descr="a (3)"/>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6720840" y="2378075"/>
            <a:ext cx="60807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34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43"/>
                                        </p:tgtEl>
                                        <p:attrNameLst>
                                          <p:attrName>style.visibility</p:attrName>
                                        </p:attrNameLst>
                                      </p:cBhvr>
                                      <p:to>
                                        <p:strVal val="visible"/>
                                      </p:to>
                                    </p:set>
                                    <p:anim calcmode="discrete" valueType="clr">
                                      <p:cBhvr override="childStyle">
                                        <p:cTn id="7" dur="80"/>
                                        <p:tgtEl>
                                          <p:spTgt spid="51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43"/>
                                        </p:tgtEl>
                                        <p:attrNameLst>
                                          <p:attrName>fillcolor</p:attrName>
                                        </p:attrNameLst>
                                      </p:cBhvr>
                                      <p:tavLst>
                                        <p:tav tm="0">
                                          <p:val>
                                            <p:clrVal>
                                              <a:schemeClr val="accent2"/>
                                            </p:clrVal>
                                          </p:val>
                                        </p:tav>
                                        <p:tav tm="50000">
                                          <p:val>
                                            <p:clrVal>
                                              <a:schemeClr val="hlink"/>
                                            </p:clrVal>
                                          </p:val>
                                        </p:tav>
                                      </p:tavLst>
                                    </p:anim>
                                    <p:set>
                                      <p:cBhvr>
                                        <p:cTn id="9" dur="80"/>
                                        <p:tgtEl>
                                          <p:spTgt spid="51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44"/>
                                        </p:tgtEl>
                                        <p:attrNameLst>
                                          <p:attrName>style.visibility</p:attrName>
                                        </p:attrNameLst>
                                      </p:cBhvr>
                                      <p:to>
                                        <p:strVal val="visible"/>
                                      </p:to>
                                    </p:set>
                                    <p:anim calcmode="discrete" valueType="clr">
                                      <p:cBhvr override="childStyle">
                                        <p:cTn id="14" dur="80"/>
                                        <p:tgtEl>
                                          <p:spTgt spid="51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44"/>
                                        </p:tgtEl>
                                        <p:attrNameLst>
                                          <p:attrName>fillcolor</p:attrName>
                                        </p:attrNameLst>
                                      </p:cBhvr>
                                      <p:tavLst>
                                        <p:tav tm="0">
                                          <p:val>
                                            <p:clrVal>
                                              <a:schemeClr val="accent2"/>
                                            </p:clrVal>
                                          </p:val>
                                        </p:tav>
                                        <p:tav tm="50000">
                                          <p:val>
                                            <p:clrVal>
                                              <a:schemeClr val="hlink"/>
                                            </p:clrVal>
                                          </p:val>
                                        </p:tav>
                                      </p:tavLst>
                                    </p:anim>
                                    <p:set>
                                      <p:cBhvr>
                                        <p:cTn id="16" dur="80"/>
                                        <p:tgtEl>
                                          <p:spTgt spid="51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p:bldP spid="51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TotalTime>
  <Words>616</Words>
  <Application>Microsoft Office PowerPoint</Application>
  <PresentationFormat>Custom</PresentationFormat>
  <Paragraphs>45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KẾT</dc:creator>
  <cp:lastModifiedBy>meomeo</cp:lastModifiedBy>
  <cp:revision>10</cp:revision>
  <dcterms:created xsi:type="dcterms:W3CDTF">2022-07-13T20:29:15Z</dcterms:created>
  <dcterms:modified xsi:type="dcterms:W3CDTF">2022-10-08T02:00:47Z</dcterms:modified>
</cp:coreProperties>
</file>