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ed Hat Display" panose="020B0604020202020204" charset="0"/>
      <p:regular r:id="rId51"/>
    </p:embeddedFont>
    <p:embeddedFont>
      <p:font typeface="Times Neue Roman Bold Italics" panose="020B0604020202020204" charset="0"/>
      <p:regular r:id="rId52"/>
    </p:embeddedFont>
    <p:embeddedFont>
      <p:font typeface="Times Neue Roman Bold" panose="020B0604020202020204" charset="0"/>
      <p:regular r:id="rId53"/>
    </p:embeddedFont>
    <p:embeddedFont>
      <p:font typeface="Times Neue Roman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22" autoAdjust="0"/>
  </p:normalViewPr>
  <p:slideViewPr>
    <p:cSldViewPr>
      <p:cViewPr varScale="1">
        <p:scale>
          <a:sx n="52" d="100"/>
          <a:sy n="52" d="100"/>
        </p:scale>
        <p:origin x="9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1410D-8B8D-4178-8DF4-F6E35F6509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D1E4F-F6AE-4DA8-8C95-4946B1E0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1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1E4F-F6AE-4DA8-8C95-4946B1E0E8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2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14300"/>
            <a:ext cx="4382840" cy="369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0401300"/>
            <a:ext cx="3379237" cy="3285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77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8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.wdp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2.wdp"/><Relationship Id="rId5" Type="http://schemas.openxmlformats.org/officeDocument/2006/relationships/image" Target="../media/image77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12" Type="http://schemas.openxmlformats.org/officeDocument/2006/relationships/image" Target="../media/image88.svg"/><Relationship Id="rId17" Type="http://schemas.openxmlformats.org/officeDocument/2006/relationships/image" Target="../media/image59.png"/><Relationship Id="rId2" Type="http://schemas.openxmlformats.org/officeDocument/2006/relationships/image" Target="../media/image9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86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9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9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97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0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01.sv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0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05.sv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svg"/><Relationship Id="rId7" Type="http://schemas.openxmlformats.org/officeDocument/2006/relationships/image" Target="../media/image10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7.svg"/><Relationship Id="rId10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1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18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16.sv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sv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75.png"/><Relationship Id="rId10" Type="http://schemas.openxmlformats.org/officeDocument/2006/relationships/image" Target="../media/image97.svg"/><Relationship Id="rId4" Type="http://schemas.openxmlformats.org/officeDocument/2006/relationships/image" Target="../media/image74.gif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1.svg"/><Relationship Id="rId7" Type="http://schemas.openxmlformats.org/officeDocument/2006/relationships/image" Target="../media/image129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13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12" Type="http://schemas.openxmlformats.org/officeDocument/2006/relationships/image" Target="../media/image88.svg"/><Relationship Id="rId17" Type="http://schemas.openxmlformats.org/officeDocument/2006/relationships/image" Target="../media/image59.png"/><Relationship Id="rId2" Type="http://schemas.openxmlformats.org/officeDocument/2006/relationships/image" Target="../media/image9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86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9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37.svg"/><Relationship Id="rId4" Type="http://schemas.openxmlformats.org/officeDocument/2006/relationships/image" Target="../media/image84.png"/><Relationship Id="rId9" Type="http://schemas.openxmlformats.org/officeDocument/2006/relationships/image" Target="../media/image1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37.sv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image" Target="../media/image1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12" Type="http://schemas.openxmlformats.org/officeDocument/2006/relationships/image" Target="../media/image88.svg"/><Relationship Id="rId17" Type="http://schemas.openxmlformats.org/officeDocument/2006/relationships/image" Target="../media/image59.png"/><Relationship Id="rId2" Type="http://schemas.openxmlformats.org/officeDocument/2006/relationships/image" Target="../media/image9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86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9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46.sv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46.sv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12" Type="http://schemas.openxmlformats.org/officeDocument/2006/relationships/image" Target="../media/image88.svg"/><Relationship Id="rId17" Type="http://schemas.openxmlformats.org/officeDocument/2006/relationships/image" Target="../media/image59.png"/><Relationship Id="rId2" Type="http://schemas.openxmlformats.org/officeDocument/2006/relationships/image" Target="../media/image9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86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9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5.svg"/><Relationship Id="rId7" Type="http://schemas.openxmlformats.org/officeDocument/2006/relationships/image" Target="../media/image1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15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3" Type="http://schemas.openxmlformats.org/officeDocument/2006/relationships/slide" Target="slide4.xml"/><Relationship Id="rId7" Type="http://schemas.openxmlformats.org/officeDocument/2006/relationships/image" Target="../media/image23.svg"/><Relationship Id="rId12" Type="http://schemas.openxmlformats.org/officeDocument/2006/relationships/image" Target="../media/image27.svg"/><Relationship Id="rId2" Type="http://schemas.openxmlformats.org/officeDocument/2006/relationships/image" Target="../media/image13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21.svg"/><Relationship Id="rId15" Type="http://schemas.openxmlformats.org/officeDocument/2006/relationships/image" Target="../media/image29.svg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image" Target="../media/image25.sv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61.svg"/><Relationship Id="rId4" Type="http://schemas.openxmlformats.org/officeDocument/2006/relationships/image" Target="../media/image97.png"/><Relationship Id="rId9" Type="http://schemas.openxmlformats.org/officeDocument/2006/relationships/image" Target="../media/image16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61.svg"/><Relationship Id="rId4" Type="http://schemas.openxmlformats.org/officeDocument/2006/relationships/image" Target="../media/image97.png"/><Relationship Id="rId9" Type="http://schemas.openxmlformats.org/officeDocument/2006/relationships/image" Target="../media/image16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61.svg"/><Relationship Id="rId4" Type="http://schemas.openxmlformats.org/officeDocument/2006/relationships/image" Target="../media/image97.png"/><Relationship Id="rId9" Type="http://schemas.openxmlformats.org/officeDocument/2006/relationships/image" Target="../media/image16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61.svg"/><Relationship Id="rId4" Type="http://schemas.openxmlformats.org/officeDocument/2006/relationships/image" Target="../media/image97.png"/><Relationship Id="rId9" Type="http://schemas.openxmlformats.org/officeDocument/2006/relationships/image" Target="../media/image16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7" Type="http://schemas.openxmlformats.org/officeDocument/2006/relationships/image" Target="../media/image169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67.sv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7" Type="http://schemas.openxmlformats.org/officeDocument/2006/relationships/image" Target="../media/image173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71.sv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sv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sv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75.svg"/><Relationship Id="rId7" Type="http://schemas.openxmlformats.org/officeDocument/2006/relationships/image" Target="../media/image17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77.svg"/><Relationship Id="rId4" Type="http://schemas.openxmlformats.org/officeDocument/2006/relationships/image" Target="../media/image105.png"/><Relationship Id="rId9" Type="http://schemas.openxmlformats.org/officeDocument/2006/relationships/image" Target="../media/image18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12" Type="http://schemas.openxmlformats.org/officeDocument/2006/relationships/image" Target="../media/image88.svg"/><Relationship Id="rId17" Type="http://schemas.openxmlformats.org/officeDocument/2006/relationships/image" Target="../media/image59.png"/><Relationship Id="rId2" Type="http://schemas.openxmlformats.org/officeDocument/2006/relationships/image" Target="../media/image9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86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slide" Target="slide3.xml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1.svg"/><Relationship Id="rId9" Type="http://schemas.openxmlformats.org/officeDocument/2006/relationships/image" Target="../media/image21.svg"/><Relationship Id="rId14" Type="http://schemas.openxmlformats.org/officeDocument/2006/relationships/image" Target="../media/image3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75.svg"/><Relationship Id="rId7" Type="http://schemas.openxmlformats.org/officeDocument/2006/relationships/image" Target="../media/image17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77.svg"/><Relationship Id="rId4" Type="http://schemas.openxmlformats.org/officeDocument/2006/relationships/image" Target="../media/image105.png"/><Relationship Id="rId9" Type="http://schemas.openxmlformats.org/officeDocument/2006/relationships/image" Target="../media/image181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75.svg"/><Relationship Id="rId7" Type="http://schemas.openxmlformats.org/officeDocument/2006/relationships/image" Target="../media/image17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77.svg"/><Relationship Id="rId4" Type="http://schemas.openxmlformats.org/officeDocument/2006/relationships/image" Target="../media/image105.png"/><Relationship Id="rId9" Type="http://schemas.openxmlformats.org/officeDocument/2006/relationships/image" Target="../media/image18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87.svg"/><Relationship Id="rId18" Type="http://schemas.openxmlformats.org/officeDocument/2006/relationships/image" Target="../media/image192.svg"/><Relationship Id="rId3" Type="http://schemas.openxmlformats.org/officeDocument/2006/relationships/image" Target="../media/image66.svg"/><Relationship Id="rId21" Type="http://schemas.openxmlformats.org/officeDocument/2006/relationships/image" Target="../media/image115.png"/><Relationship Id="rId7" Type="http://schemas.openxmlformats.org/officeDocument/2006/relationships/image" Target="../media/image72.svg"/><Relationship Id="rId12" Type="http://schemas.openxmlformats.org/officeDocument/2006/relationships/image" Target="../media/image110.png"/><Relationship Id="rId17" Type="http://schemas.openxmlformats.org/officeDocument/2006/relationships/image" Target="../media/image113.png"/><Relationship Id="rId2" Type="http://schemas.openxmlformats.org/officeDocument/2006/relationships/image" Target="../media/image38.png"/><Relationship Id="rId16" Type="http://schemas.openxmlformats.org/officeDocument/2006/relationships/image" Target="../media/image112.png"/><Relationship Id="rId20" Type="http://schemas.openxmlformats.org/officeDocument/2006/relationships/image" Target="../media/image1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85.svg"/><Relationship Id="rId5" Type="http://schemas.openxmlformats.org/officeDocument/2006/relationships/image" Target="../media/image68.svg"/><Relationship Id="rId15" Type="http://schemas.openxmlformats.org/officeDocument/2006/relationships/image" Target="../media/image189.svg"/><Relationship Id="rId10" Type="http://schemas.openxmlformats.org/officeDocument/2006/relationships/image" Target="../media/image109.png"/><Relationship Id="rId19" Type="http://schemas.openxmlformats.org/officeDocument/2006/relationships/image" Target="../media/image114.png"/><Relationship Id="rId4" Type="http://schemas.openxmlformats.org/officeDocument/2006/relationships/image" Target="../media/image39.png"/><Relationship Id="rId9" Type="http://schemas.openxmlformats.org/officeDocument/2006/relationships/image" Target="../media/image183.svg"/><Relationship Id="rId1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gif"/><Relationship Id="rId4" Type="http://schemas.openxmlformats.org/officeDocument/2006/relationships/image" Target="../media/image19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31.svg"/><Relationship Id="rId9" Type="http://schemas.openxmlformats.org/officeDocument/2006/relationships/image" Target="../media/image21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0.sv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31.svg"/><Relationship Id="rId9" Type="http://schemas.openxmlformats.org/officeDocument/2006/relationships/image" Target="../media/image21.png"/><Relationship Id="rId1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8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5.svg"/><Relationship Id="rId4" Type="http://schemas.openxmlformats.org/officeDocument/2006/relationships/image" Target="../media/image43.svg"/><Relationship Id="rId9" Type="http://schemas.openxmlformats.org/officeDocument/2006/relationships/image" Target="../media/image16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3.png"/><Relationship Id="rId18" Type="http://schemas.openxmlformats.org/officeDocument/2006/relationships/image" Target="../media/image60.svg"/><Relationship Id="rId3" Type="http://schemas.openxmlformats.org/officeDocument/2006/relationships/image" Target="../media/image45.svg"/><Relationship Id="rId7" Type="http://schemas.openxmlformats.org/officeDocument/2006/relationships/image" Target="../media/image30.png"/><Relationship Id="rId12" Type="http://schemas.openxmlformats.org/officeDocument/2006/relationships/image" Target="../media/image54.svg"/><Relationship Id="rId17" Type="http://schemas.openxmlformats.org/officeDocument/2006/relationships/image" Target="../media/image35.png"/><Relationship Id="rId2" Type="http://schemas.openxmlformats.org/officeDocument/2006/relationships/image" Target="../media/image27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image" Target="../media/image32.png"/><Relationship Id="rId5" Type="http://schemas.openxmlformats.org/officeDocument/2006/relationships/image" Target="../media/image47.svg"/><Relationship Id="rId15" Type="http://schemas.openxmlformats.org/officeDocument/2006/relationships/image" Target="../media/image34.png"/><Relationship Id="rId10" Type="http://schemas.openxmlformats.org/officeDocument/2006/relationships/image" Target="../media/image52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8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73422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32749" y="5143500"/>
            <a:ext cx="7053101" cy="46935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00085" y="-892626"/>
            <a:ext cx="5502821" cy="65794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37777" y="-423187"/>
            <a:ext cx="3921523" cy="61100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873902" y="-1121689"/>
            <a:ext cx="4669330" cy="110220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331072" y="198673"/>
            <a:ext cx="9625857" cy="729158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38874" y="3608272"/>
            <a:ext cx="10010252" cy="301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68"/>
              </a:lnSpc>
            </a:pPr>
            <a:r>
              <a:rPr lang="en-US" sz="14698" u="sng" dirty="0">
                <a:solidFill>
                  <a:srgbClr val="8E5A3E"/>
                </a:solidFill>
                <a:latin typeface="Times Neue Roman Bold"/>
              </a:rPr>
              <a:t>Tập đọc 5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700" y="3987533"/>
            <a:ext cx="3622934" cy="591280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331072" y="8884645"/>
            <a:ext cx="10173841" cy="84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4"/>
              </a:lnSpc>
            </a:pPr>
            <a:r>
              <a:rPr lang="en-US" sz="4981" dirty="0">
                <a:solidFill>
                  <a:srgbClr val="FFF4EB"/>
                </a:solidFill>
                <a:latin typeface="Red Hat Display"/>
              </a:rPr>
              <a:t> </a:t>
            </a:r>
            <a:r>
              <a:rPr lang="en-US" sz="4981" dirty="0" err="1">
                <a:solidFill>
                  <a:srgbClr val="FFF4EB"/>
                </a:solidFill>
                <a:latin typeface="Red Hat Display"/>
              </a:rPr>
              <a:t>Thực</a:t>
            </a:r>
            <a:r>
              <a:rPr lang="en-US" sz="4981" dirty="0">
                <a:solidFill>
                  <a:srgbClr val="FFF4EB"/>
                </a:solidFill>
                <a:latin typeface="Red Hat Display"/>
              </a:rPr>
              <a:t> </a:t>
            </a:r>
            <a:r>
              <a:rPr lang="en-US" sz="4981" dirty="0" err="1">
                <a:solidFill>
                  <a:srgbClr val="FFF4EB"/>
                </a:solidFill>
                <a:latin typeface="Red Hat Display"/>
              </a:rPr>
              <a:t>hiện</a:t>
            </a:r>
            <a:r>
              <a:rPr lang="en-US" sz="4981" dirty="0">
                <a:solidFill>
                  <a:srgbClr val="FFF4EB"/>
                </a:solidFill>
                <a:latin typeface="Red Hat Display"/>
              </a:rPr>
              <a:t>: Nguyễn Thanh </a:t>
            </a:r>
            <a:r>
              <a:rPr lang="en-US" sz="4981" dirty="0" err="1">
                <a:solidFill>
                  <a:srgbClr val="FFF4EB"/>
                </a:solidFill>
                <a:latin typeface="Red Hat Display"/>
              </a:rPr>
              <a:t>Hà</a:t>
            </a:r>
            <a:endParaRPr lang="en-US" sz="4981" dirty="0">
              <a:solidFill>
                <a:srgbClr val="FFF4EB"/>
              </a:solidFill>
              <a:latin typeface="Red Hat Displ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970029" y="-1766865"/>
            <a:ext cx="3891356" cy="56322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89696" y="5820122"/>
            <a:ext cx="7452021" cy="4213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24995" y="-122748"/>
            <a:ext cx="3726011" cy="60810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93994" y="-122748"/>
            <a:ext cx="3933949" cy="435346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638800" y="38100"/>
            <a:ext cx="12496800" cy="10310515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rgbClr val="00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4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4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 Bold"/>
              </a:rPr>
              <a:t>mật</a:t>
            </a:r>
            <a:endParaRPr lang="en-US" sz="4399" dirty="0">
              <a:solidFill>
                <a:srgbClr val="000000"/>
              </a:solidFill>
              <a:latin typeface="Times Neue Roman Bold"/>
            </a:endParaRP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  Hai Long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phóng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xe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phía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Phú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Lâm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mật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 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đặt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lần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nào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bất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ngờ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Bao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giờ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đặt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tại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nơi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dễ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ít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lúc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lạc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gửi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gắm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đây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chút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cảm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vật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gợi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V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chỉ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mới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tên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quốc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Việt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Nam,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lời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chào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chiến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thắng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Đôi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lúc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đáp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 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dừng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xe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trước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ven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cánh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vắng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Tháo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bu-gi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xem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nhưng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đôi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mắt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nhìn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bu-gi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chăm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sát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mặt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đất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phía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Nó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kia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rồi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!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hòn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đá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mũi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tên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V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quen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thuộc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)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trỏ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hòn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đá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dẹt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chỉ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cách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bước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chân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89" y1="19943" x2="50489" y2="19943"/>
                        <a14:foregroundMark x1="42671" y1="16239" x2="44951" y2="42165"/>
                        <a14:foregroundMark x1="21824" y1="45014" x2="21498" y2="47009"/>
                        <a14:foregroundMark x1="80130" y1="68946" x2="80130" y2="68946"/>
                        <a14:foregroundMark x1="49511" y1="54416" x2="49837" y2="70655"/>
                        <a14:foregroundMark x1="38762" y1="41026" x2="57980" y2="46154"/>
                        <a14:foregroundMark x1="39739" y1="67236" x2="59935" y2="71225"/>
                        <a14:foregroundMark x1="54072" y1="52137" x2="46906" y2="97436"/>
                        <a14:foregroundMark x1="40391" y1="39886" x2="40391" y2="37892"/>
                        <a14:foregroundMark x1="41042" y1="48433" x2="50814" y2="51567"/>
                        <a14:foregroundMark x1="50814" y1="20798" x2="45603" y2="31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28800" y="1014861"/>
            <a:ext cx="8328345" cy="9521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970029" y="-1766865"/>
            <a:ext cx="3891356" cy="56322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89696" y="5820122"/>
            <a:ext cx="7452021" cy="4213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24995" y="-122748"/>
            <a:ext cx="3726011" cy="60810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40371" y="-122748"/>
            <a:ext cx="3933949" cy="435346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124700" y="0"/>
            <a:ext cx="11163300" cy="815607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rgbClr val="00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  Hai Long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tới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ngồi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hòn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đá,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nhìn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trước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nhìn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tay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vẫn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cầm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bu-gi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tay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bẩy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nhẹ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hòn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đá.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lần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này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vỏ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đựng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thuốc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đánh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răng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nhẹ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nhàng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cạy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thuốc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rút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mảnh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giấy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nhỏ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thay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báo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cáo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rồi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thả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thuốc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chỗ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imes Neue Roman Bold"/>
              </a:rPr>
              <a:t>cũ</a:t>
            </a:r>
            <a:r>
              <a:rPr lang="en-US" sz="3800" dirty="0" smtClean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3800" dirty="0" err="1" smtClean="0">
                <a:solidFill>
                  <a:srgbClr val="000000"/>
                </a:solidFill>
                <a:latin typeface="Times Neue Roman Bold"/>
              </a:rPr>
              <a:t>Công</a:t>
            </a:r>
            <a:r>
              <a:rPr lang="en-US" sz="3800" dirty="0" smtClean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việc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thế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xong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giờ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nữa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đến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trở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bên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xe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lắp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bu-gi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rồi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đạp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cần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khởi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máy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Tiếng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cơ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nổ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giòn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Chưa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đầy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nửa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giờ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, anh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hòa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lẫn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dòng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phố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phường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náo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ue Roman Bold"/>
              </a:rPr>
              <a:t>nhiệt</a:t>
            </a: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imes Neue Roman Bold"/>
              </a:rPr>
              <a:t>HỮU MAI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5161" t="7232" r="12659" b="11773"/>
          <a:stretch/>
        </p:blipFill>
        <p:spPr>
          <a:xfrm>
            <a:off x="-898386" y="4238337"/>
            <a:ext cx="6776357" cy="6324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241" y1="14498" x2="23434" y2="15613"/>
                        <a14:foregroundMark x1="12297" y1="18959" x2="12297" y2="18959"/>
                        <a14:foregroundMark x1="76798" y1="92565" x2="91879" y2="88104"/>
                        <a14:foregroundMark x1="90023" y1="80297" x2="90951" y2="66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3996" y="190500"/>
            <a:ext cx="7921145" cy="4943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01638" y="-3395674"/>
            <a:ext cx="4315323" cy="728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2753" y="3410204"/>
            <a:ext cx="6747856" cy="6876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79950" y="4684734"/>
            <a:ext cx="4605361" cy="4599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82655" y="-2017490"/>
            <a:ext cx="5129608" cy="11804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22753" y="5672250"/>
            <a:ext cx="2896080" cy="26245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8684" y="4927136"/>
            <a:ext cx="320050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8502" y="3410204"/>
            <a:ext cx="3444357" cy="71486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565082" y="6633727"/>
            <a:ext cx="19982043" cy="46503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16073" y="6984536"/>
            <a:ext cx="4623371" cy="3086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464590" y="6410754"/>
            <a:ext cx="2794710" cy="33024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647864" y="3410204"/>
            <a:ext cx="2914042" cy="687679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41006" y="-294052"/>
            <a:ext cx="10711352" cy="317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00"/>
              </a:lnSpc>
            </a:pPr>
            <a:r>
              <a:rPr lang="en-US" sz="15398" dirty="0" err="1">
                <a:solidFill>
                  <a:srgbClr val="E44304"/>
                </a:solidFill>
                <a:latin typeface="Times Neue Roman"/>
              </a:rPr>
              <a:t>Giải</a:t>
            </a:r>
            <a:r>
              <a:rPr lang="en-US" sz="15398" dirty="0">
                <a:solidFill>
                  <a:srgbClr val="E44304"/>
                </a:solidFill>
                <a:latin typeface="Times Neue Roman"/>
              </a:rPr>
              <a:t> </a:t>
            </a:r>
            <a:r>
              <a:rPr lang="en-US" sz="15398" dirty="0" err="1">
                <a:solidFill>
                  <a:srgbClr val="E44304"/>
                </a:solidFill>
                <a:latin typeface="Times Neue Roman"/>
              </a:rPr>
              <a:t>nghĩa</a:t>
            </a:r>
            <a:r>
              <a:rPr lang="en-US" sz="15398" dirty="0">
                <a:solidFill>
                  <a:srgbClr val="E44304"/>
                </a:solidFill>
                <a:latin typeface="Times Neue Roman"/>
              </a:rPr>
              <a:t> </a:t>
            </a:r>
            <a:r>
              <a:rPr lang="en-US" sz="15398" dirty="0" err="1">
                <a:solidFill>
                  <a:srgbClr val="E44304"/>
                </a:solidFill>
                <a:latin typeface="Times Neue Roman"/>
              </a:rPr>
              <a:t>từ</a:t>
            </a:r>
            <a:endParaRPr lang="en-US" sz="15398" dirty="0">
              <a:solidFill>
                <a:srgbClr val="E44304"/>
              </a:solidFill>
              <a:latin typeface="Times Neue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290502" y="1225067"/>
            <a:ext cx="6755386" cy="97775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-27393"/>
            <a:ext cx="14731746" cy="246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1"/>
              </a:lnSpc>
            </a:pPr>
            <a:r>
              <a:rPr lang="en-US" sz="12029" dirty="0" err="1">
                <a:solidFill>
                  <a:srgbClr val="734228"/>
                </a:solidFill>
                <a:latin typeface="Times Neue Roman"/>
              </a:rPr>
              <a:t>Giải</a:t>
            </a:r>
            <a:r>
              <a:rPr lang="en-US" sz="12029" dirty="0">
                <a:solidFill>
                  <a:srgbClr val="734228"/>
                </a:solidFill>
                <a:latin typeface="Times Neue Roman"/>
              </a:rPr>
              <a:t> </a:t>
            </a:r>
            <a:r>
              <a:rPr lang="en-US" sz="12029" dirty="0" err="1">
                <a:solidFill>
                  <a:srgbClr val="734228"/>
                </a:solidFill>
                <a:latin typeface="Times Neue Roman"/>
              </a:rPr>
              <a:t>nghĩa</a:t>
            </a:r>
            <a:r>
              <a:rPr lang="en-US" sz="12029" dirty="0">
                <a:solidFill>
                  <a:srgbClr val="734228"/>
                </a:solidFill>
                <a:latin typeface="Times Neue Roman"/>
              </a:rPr>
              <a:t> </a:t>
            </a:r>
            <a:r>
              <a:rPr lang="en-US" sz="12029" dirty="0" err="1">
                <a:solidFill>
                  <a:srgbClr val="734228"/>
                </a:solidFill>
                <a:latin typeface="Times Neue Roman"/>
              </a:rPr>
              <a:t>từ</a:t>
            </a:r>
            <a:endParaRPr lang="en-US" sz="12029" dirty="0">
              <a:solidFill>
                <a:srgbClr val="734228"/>
              </a:solidFill>
              <a:latin typeface="Times Neue Roman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17324" y="3640636"/>
            <a:ext cx="9396820" cy="112353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879496" y="4326473"/>
            <a:ext cx="7577398" cy="349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- Hai Long: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tên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thường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gọi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của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Thiếu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tướng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Vũ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Ngọc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Nhạ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(1928 – 2002),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một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chiến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sĩ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tình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báo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nổi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tiếng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hoạt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động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trong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lòng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địch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trước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ngày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miền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Nam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giải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phóng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290502" y="1225067"/>
            <a:ext cx="6755386" cy="9777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61512" y="3377049"/>
            <a:ext cx="2430319" cy="27560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2932093"/>
            <a:ext cx="5890297" cy="72965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-27393"/>
            <a:ext cx="14731746" cy="246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1"/>
              </a:lnSpc>
            </a:pPr>
            <a:r>
              <a:rPr lang="en-US" sz="12029">
                <a:solidFill>
                  <a:srgbClr val="734228"/>
                </a:solidFill>
                <a:latin typeface="Times Neue Roman"/>
              </a:rPr>
              <a:t>Giải nghĩa từ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79496" y="4678865"/>
            <a:ext cx="7577398" cy="279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-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Chữ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V: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chữ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cái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đầu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của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tên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nước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ta,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đồng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thời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là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chữ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cái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mở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đầu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một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từ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tiếng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Anh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có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nghĩa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là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“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chiến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thắng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290502" y="1225067"/>
            <a:ext cx="6755386" cy="9777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73170" y="4307855"/>
            <a:ext cx="2652566" cy="5979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192758" y="4851787"/>
            <a:ext cx="7761016" cy="92794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-27393"/>
            <a:ext cx="14731746" cy="246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1"/>
              </a:lnSpc>
            </a:pPr>
            <a:r>
              <a:rPr lang="en-US" sz="12029">
                <a:solidFill>
                  <a:srgbClr val="734228"/>
                </a:solidFill>
                <a:latin typeface="Times Neue Roman"/>
              </a:rPr>
              <a:t>Giải nghĩa từ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79496" y="5276850"/>
            <a:ext cx="7577398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- Bu-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gi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: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bộ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phận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phát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lửa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của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động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cơ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xe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290502" y="1225067"/>
            <a:ext cx="6755386" cy="9777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376218" y="5714105"/>
            <a:ext cx="3883082" cy="35441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4712310"/>
            <a:ext cx="7779429" cy="55163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-27393"/>
            <a:ext cx="14731746" cy="246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1"/>
              </a:lnSpc>
            </a:pPr>
            <a:r>
              <a:rPr lang="en-US" sz="12029">
                <a:solidFill>
                  <a:srgbClr val="734228"/>
                </a:solidFill>
                <a:latin typeface="Times Neue Roman"/>
              </a:rPr>
              <a:t>Giải nghĩa từ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79496" y="4413316"/>
            <a:ext cx="7577398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-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Cần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khởi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động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: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cần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đạp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ở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xe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để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nổ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máy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290502" y="1225067"/>
            <a:ext cx="6755386" cy="9777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24570" y="4897379"/>
            <a:ext cx="7684753" cy="91882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70232" y="6113832"/>
            <a:ext cx="299465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17807" y="3544394"/>
            <a:ext cx="5214674" cy="4626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93838" y="7497471"/>
            <a:ext cx="3368605" cy="23453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-27393"/>
            <a:ext cx="14731746" cy="246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1"/>
              </a:lnSpc>
            </a:pPr>
            <a:r>
              <a:rPr lang="en-US" sz="12029">
                <a:solidFill>
                  <a:srgbClr val="734228"/>
                </a:solidFill>
                <a:latin typeface="Times Neue Roman"/>
              </a:rPr>
              <a:t>Giải nghĩa từ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78141" y="4024881"/>
            <a:ext cx="7580108" cy="2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-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Động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cơ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: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bộ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phận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dùng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để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biến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xăng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,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dầu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…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thành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năng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lượng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chạy</a:t>
            </a:r>
            <a:r>
              <a:rPr lang="en-US" sz="3999" dirty="0">
                <a:solidFill>
                  <a:srgbClr val="734228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734228"/>
                </a:solidFill>
                <a:latin typeface="Times Neue Roman Bold"/>
              </a:rPr>
              <a:t>máy</a:t>
            </a:r>
            <a:endParaRPr lang="en-US" sz="3999" dirty="0">
              <a:solidFill>
                <a:srgbClr val="734228"/>
              </a:solidFill>
              <a:latin typeface="Times Neue Roman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6313" y="0"/>
            <a:ext cx="5213296" cy="8237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52512" y="0"/>
            <a:ext cx="5441304" cy="82370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20404" y="3464886"/>
            <a:ext cx="2567596" cy="68221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3464886"/>
            <a:ext cx="2964519" cy="68221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81401" y="8489652"/>
            <a:ext cx="11912416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 dirty="0" err="1">
                <a:solidFill>
                  <a:srgbClr val="000000"/>
                </a:solidFill>
                <a:latin typeface="Times Neue Roman Bold"/>
              </a:rPr>
              <a:t>Vũ</a:t>
            </a:r>
            <a:r>
              <a:rPr lang="en-US" sz="8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8099" dirty="0" err="1">
                <a:solidFill>
                  <a:srgbClr val="000000"/>
                </a:solidFill>
                <a:latin typeface="Times Neue Roman Bold"/>
              </a:rPr>
              <a:t>Ngọc</a:t>
            </a:r>
            <a:r>
              <a:rPr lang="en-US" sz="8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8099" dirty="0" err="1">
                <a:solidFill>
                  <a:srgbClr val="000000"/>
                </a:solidFill>
                <a:latin typeface="Times Neue Roman Bold"/>
              </a:rPr>
              <a:t>Nhạ</a:t>
            </a:r>
            <a:r>
              <a:rPr lang="en-US" sz="8099" dirty="0">
                <a:solidFill>
                  <a:srgbClr val="000000"/>
                </a:solidFill>
                <a:latin typeface="Times Neue Roman Bold"/>
              </a:rPr>
              <a:t> (1928-2002)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18220" y="0"/>
            <a:ext cx="966978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54072" y="0"/>
            <a:ext cx="7033483" cy="4993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084229">
            <a:off x="-1018646" y="5466856"/>
            <a:ext cx="5230196" cy="60506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827299" y="3041449"/>
            <a:ext cx="5704225" cy="72455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08209">
            <a:off x="793642" y="5681955"/>
            <a:ext cx="3483722" cy="39506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22038" y="4176383"/>
            <a:ext cx="261783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BD0808"/>
                </a:solidFill>
                <a:latin typeface="Times Neue Roman Bold"/>
              </a:rPr>
              <a:t>Victory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47459" y="-3395674"/>
            <a:ext cx="4315323" cy="728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382655" y="-2017490"/>
            <a:ext cx="5129608" cy="118045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372669"/>
            <a:ext cx="2790255" cy="641437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24383" y="4037503"/>
            <a:ext cx="9758271" cy="522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2"/>
              </a:lnSpc>
            </a:pPr>
            <a:r>
              <a:rPr lang="en-US" sz="13099" spc="668">
                <a:solidFill>
                  <a:srgbClr val="7843E6"/>
                </a:solidFill>
                <a:latin typeface="Times Neue Roman Bold Italics"/>
              </a:rPr>
              <a:t>TRÒ CHƠI: Ô CỬA THẦN KÌ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30000" y="6863604"/>
            <a:ext cx="1127475" cy="23633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08750" y="3957608"/>
            <a:ext cx="2572154" cy="461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17"/>
              </a:lnSpc>
              <a:spcBef>
                <a:spcPct val="0"/>
              </a:spcBef>
            </a:pPr>
            <a:r>
              <a:rPr lang="en-US" sz="22396" dirty="0">
                <a:solidFill>
                  <a:srgbClr val="5E17EB"/>
                </a:solidFill>
                <a:latin typeface="Times Neue Roman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9328" y="1567134"/>
            <a:ext cx="13198072" cy="173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84"/>
              </a:lnSpc>
              <a:spcBef>
                <a:spcPct val="0"/>
              </a:spcBef>
            </a:pPr>
            <a:r>
              <a:rPr lang="en-US" sz="15855" b="1" dirty="0">
                <a:solidFill>
                  <a:srgbClr val="00C2CB"/>
                </a:solidFill>
                <a:latin typeface="Times Neue Roman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25779" y="3488120"/>
            <a:ext cx="2962221" cy="6677138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664373" y="414838"/>
            <a:ext cx="7581599" cy="5561215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4"/>
              <a:stretch>
                <a:fillRect t="-16883" b="-1688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357721" y="4625792"/>
            <a:ext cx="8151214" cy="5246370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21173" b="-21173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14516" y="6826689"/>
            <a:ext cx="7315200" cy="3511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06387" y="3954147"/>
            <a:ext cx="367339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t="13307" b="5046"/>
          <a:stretch>
            <a:fillRect/>
          </a:stretch>
        </p:blipFill>
        <p:spPr>
          <a:xfrm>
            <a:off x="-407258" y="0"/>
            <a:ext cx="6500684" cy="39541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97383" y="8318522"/>
            <a:ext cx="2823104" cy="169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FF0099"/>
                </a:solidFill>
                <a:latin typeface="Times Neue Roman Bold"/>
              </a:rPr>
              <a:t>bu-gi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54"/>
          <a:stretch>
            <a:fillRect/>
          </a:stretch>
        </p:blipFill>
        <p:spPr>
          <a:xfrm>
            <a:off x="1755164" y="-904566"/>
            <a:ext cx="15192970" cy="81049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8600" y="7429500"/>
            <a:ext cx="17685431" cy="41158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14600" y="7048500"/>
            <a:ext cx="9583967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 dirty="0" err="1">
                <a:solidFill>
                  <a:srgbClr val="00BF63"/>
                </a:solidFill>
                <a:latin typeface="Times Neue Roman Bold"/>
              </a:rPr>
              <a:t>cần</a:t>
            </a:r>
            <a:r>
              <a:rPr lang="en-US" sz="6699" dirty="0">
                <a:solidFill>
                  <a:srgbClr val="00BF63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BF63"/>
                </a:solidFill>
                <a:latin typeface="Times Neue Roman Bold"/>
              </a:rPr>
              <a:t>khởi</a:t>
            </a:r>
            <a:r>
              <a:rPr lang="en-US" sz="6699" dirty="0">
                <a:solidFill>
                  <a:srgbClr val="00BF63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00BF63"/>
                </a:solidFill>
                <a:latin typeface="Times Neue Roman Bold"/>
              </a:rPr>
              <a:t>động</a:t>
            </a:r>
            <a:r>
              <a:rPr lang="en-US" sz="6699" dirty="0">
                <a:solidFill>
                  <a:srgbClr val="000000"/>
                </a:solidFill>
                <a:latin typeface="Times Neue Roman Bold"/>
              </a:rPr>
              <a:t>  </a:t>
            </a:r>
            <a:r>
              <a:rPr lang="en-US" sz="6699" dirty="0" smtClean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FF3131"/>
                </a:solidFill>
                <a:latin typeface="Times Neue Roman Bold"/>
              </a:rPr>
              <a:t>động</a:t>
            </a:r>
            <a:r>
              <a:rPr lang="en-US" sz="6699" dirty="0">
                <a:solidFill>
                  <a:srgbClr val="FF3131"/>
                </a:solidFill>
                <a:latin typeface="Times Neue Roman Bold"/>
              </a:rPr>
              <a:t> </a:t>
            </a:r>
            <a:r>
              <a:rPr lang="en-US" sz="6699" dirty="0" err="1">
                <a:solidFill>
                  <a:srgbClr val="FF3131"/>
                </a:solidFill>
                <a:latin typeface="Times Neue Roman Bold"/>
              </a:rPr>
              <a:t>cơ</a:t>
            </a:r>
            <a:endParaRPr lang="en-US" sz="6699" dirty="0">
              <a:solidFill>
                <a:srgbClr val="FF3131"/>
              </a:solidFill>
              <a:latin typeface="Times Neue Roman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01638" y="-3395674"/>
            <a:ext cx="4315323" cy="728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2753" y="3410204"/>
            <a:ext cx="6747856" cy="6876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79950" y="4684734"/>
            <a:ext cx="4605361" cy="4599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82655" y="-2017490"/>
            <a:ext cx="5129608" cy="11804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22753" y="5672250"/>
            <a:ext cx="2896080" cy="26245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8684" y="4927136"/>
            <a:ext cx="320050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8502" y="3410204"/>
            <a:ext cx="3444357" cy="71486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565082" y="6633727"/>
            <a:ext cx="19982043" cy="46503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16073" y="6984536"/>
            <a:ext cx="4623371" cy="3086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464590" y="6410754"/>
            <a:ext cx="2794710" cy="33024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647864" y="3410204"/>
            <a:ext cx="2914042" cy="687679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41006" y="-294052"/>
            <a:ext cx="10711352" cy="317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00"/>
              </a:lnSpc>
            </a:pPr>
            <a:r>
              <a:rPr lang="en-US" sz="15398" dirty="0">
                <a:solidFill>
                  <a:srgbClr val="E44304"/>
                </a:solidFill>
                <a:latin typeface="Times Neue Roman"/>
              </a:rPr>
              <a:t>Chia </a:t>
            </a:r>
            <a:r>
              <a:rPr lang="en-US" sz="15398" dirty="0" err="1">
                <a:solidFill>
                  <a:srgbClr val="E44304"/>
                </a:solidFill>
                <a:latin typeface="Times Neue Roman"/>
              </a:rPr>
              <a:t>đoạn</a:t>
            </a:r>
            <a:endParaRPr lang="en-US" sz="15398" dirty="0">
              <a:solidFill>
                <a:srgbClr val="E44304"/>
              </a:solidFill>
              <a:latin typeface="Times Neue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62215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13483" y="-1380525"/>
            <a:ext cx="4777720" cy="11277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2376549" y="5143500"/>
            <a:ext cx="6972319" cy="47538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18529" y="-4145177"/>
            <a:ext cx="4334045" cy="879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4998850"/>
            <a:ext cx="6448964" cy="52881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25609" y="81389"/>
            <a:ext cx="9450940" cy="315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  <a:spcBef>
                <a:spcPct val="0"/>
              </a:spcBef>
            </a:pPr>
            <a:r>
              <a:rPr lang="en-US" sz="9099" dirty="0">
                <a:solidFill>
                  <a:srgbClr val="000000"/>
                </a:solidFill>
                <a:latin typeface="Times Neue Roman Bold"/>
              </a:rPr>
              <a:t>Bài </a:t>
            </a:r>
            <a:r>
              <a:rPr lang="en-US" sz="9099" dirty="0" err="1">
                <a:solidFill>
                  <a:srgbClr val="000000"/>
                </a:solidFill>
                <a:latin typeface="Times Neue Roman Bold"/>
              </a:rPr>
              <a:t>này</a:t>
            </a:r>
            <a:r>
              <a:rPr lang="en-US" sz="9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9099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9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9099" dirty="0" err="1">
                <a:solidFill>
                  <a:srgbClr val="000000"/>
                </a:solidFill>
                <a:latin typeface="Times Neue Roman Bold"/>
              </a:rPr>
              <a:t>thể</a:t>
            </a:r>
            <a:r>
              <a:rPr lang="en-US" sz="9099" dirty="0">
                <a:solidFill>
                  <a:srgbClr val="000000"/>
                </a:solidFill>
                <a:latin typeface="Times Neue Roman Bold"/>
              </a:rPr>
              <a:t> chia làm </a:t>
            </a:r>
            <a:r>
              <a:rPr lang="en-US" sz="9099" dirty="0" err="1">
                <a:solidFill>
                  <a:srgbClr val="000000"/>
                </a:solidFill>
                <a:latin typeface="Times Neue Roman Bold"/>
              </a:rPr>
              <a:t>mấy</a:t>
            </a:r>
            <a:r>
              <a:rPr lang="en-US" sz="9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9099" dirty="0" err="1">
                <a:solidFill>
                  <a:srgbClr val="000000"/>
                </a:solidFill>
                <a:latin typeface="Times Neue Roman Bold"/>
              </a:rPr>
              <a:t>đoạn</a:t>
            </a:r>
            <a:r>
              <a:rPr lang="en-US" sz="90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62215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13483" y="-1380525"/>
            <a:ext cx="4777720" cy="11277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2376549" y="5143500"/>
            <a:ext cx="6972319" cy="47538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18529" y="-4145177"/>
            <a:ext cx="4334045" cy="879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6272561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t="13710" b="16142"/>
          <a:stretch>
            <a:fillRect/>
          </a:stretch>
        </p:blipFill>
        <p:spPr>
          <a:xfrm>
            <a:off x="1137134" y="0"/>
            <a:ext cx="11781977" cy="53514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93925" y="1862807"/>
            <a:ext cx="11625186" cy="328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Đoạn 1: “Từ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đầu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” … “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đã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đáp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.”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Đoạn 2: “Anh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dừng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xe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” … “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ba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bước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chân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.”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Đoạn 3: “Hai Long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tới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ngồi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”… “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chỗ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cũ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.”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Đoạn 4: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Phần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còn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46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01638" y="-3395674"/>
            <a:ext cx="4315323" cy="728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2753" y="3410204"/>
            <a:ext cx="6747856" cy="6876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79950" y="4684734"/>
            <a:ext cx="4605361" cy="4599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82655" y="-2017490"/>
            <a:ext cx="5129608" cy="11804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22753" y="5672250"/>
            <a:ext cx="2896080" cy="26245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8684" y="4927136"/>
            <a:ext cx="320050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8502" y="3410204"/>
            <a:ext cx="3444357" cy="71486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565082" y="6633727"/>
            <a:ext cx="19982043" cy="46503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16073" y="6984536"/>
            <a:ext cx="4623371" cy="3086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464590" y="6410754"/>
            <a:ext cx="2794710" cy="33024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647864" y="3410204"/>
            <a:ext cx="2914042" cy="687679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48684" y="750141"/>
            <a:ext cx="12382655" cy="204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99"/>
              </a:lnSpc>
            </a:pP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Luyện</a:t>
            </a:r>
            <a:r>
              <a:rPr lang="en-US" sz="9999" dirty="0">
                <a:solidFill>
                  <a:srgbClr val="E44304"/>
                </a:solidFill>
                <a:latin typeface="Times Neue Roman"/>
              </a:rPr>
              <a:t> đọc </a:t>
            </a: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nối</a:t>
            </a:r>
            <a:r>
              <a:rPr lang="en-US" sz="9999" dirty="0">
                <a:solidFill>
                  <a:srgbClr val="E44304"/>
                </a:solidFill>
                <a:latin typeface="Times Neue Roman"/>
              </a:rPr>
              <a:t> </a:t>
            </a: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tiếp</a:t>
            </a:r>
            <a:r>
              <a:rPr lang="en-US" sz="9999" dirty="0">
                <a:solidFill>
                  <a:srgbClr val="E44304"/>
                </a:solidFill>
                <a:latin typeface="Times Neue Roman"/>
              </a:rPr>
              <a:t> </a:t>
            </a: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đoạn</a:t>
            </a:r>
            <a:endParaRPr lang="en-US" sz="9999" dirty="0">
              <a:solidFill>
                <a:srgbClr val="E44304"/>
              </a:solidFill>
              <a:latin typeface="Times Neue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8E5A3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150786" y="3865360"/>
            <a:ext cx="4353240" cy="61078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8151" y="205902"/>
            <a:ext cx="4001694" cy="9446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54887" y="-2681408"/>
            <a:ext cx="3749139" cy="6325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01419" y="0"/>
            <a:ext cx="6184812" cy="43293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01419" y="1640500"/>
            <a:ext cx="6184812" cy="94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Times Neue Roman Bold"/>
              </a:rPr>
              <a:t>Luyện</a:t>
            </a:r>
            <a:r>
              <a:rPr lang="en-US" sz="5499" dirty="0">
                <a:solidFill>
                  <a:srgbClr val="000000"/>
                </a:solidFill>
                <a:latin typeface="Times Neue Roman Bold"/>
              </a:rPr>
              <a:t> đọc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0600" y="4074882"/>
            <a:ext cx="243941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6299" dirty="0">
                <a:solidFill>
                  <a:srgbClr val="000000"/>
                </a:solidFill>
                <a:latin typeface="Times Neue Roman Bold"/>
              </a:rPr>
              <a:t> V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3246" y="5185768"/>
            <a:ext cx="1778551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 err="1">
                <a:solidFill>
                  <a:srgbClr val="000000"/>
                </a:solidFill>
                <a:latin typeface="Times Neue Roman Bold"/>
              </a:rPr>
              <a:t>bu-gi</a:t>
            </a:r>
            <a:endParaRPr lang="en-US" sz="62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41307" y="6473462"/>
            <a:ext cx="3600979" cy="106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>
                <a:solidFill>
                  <a:srgbClr val="000000"/>
                </a:solidFill>
                <a:latin typeface="Times Neue Roman Bold"/>
              </a:rPr>
              <a:t>hòn đá dẹt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32895" y="4074882"/>
            <a:ext cx="1244865" cy="106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 err="1">
                <a:solidFill>
                  <a:srgbClr val="000000"/>
                </a:solidFill>
                <a:latin typeface="Times Neue Roman Bold"/>
              </a:rPr>
              <a:t>bẩy</a:t>
            </a:r>
            <a:endParaRPr lang="en-US" sz="62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39964" y="5369747"/>
            <a:ext cx="5401138" cy="21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 err="1">
                <a:solidFill>
                  <a:srgbClr val="000000"/>
                </a:solidFill>
                <a:latin typeface="Times Neue Roman Bold"/>
              </a:rPr>
              <a:t>cần</a:t>
            </a:r>
            <a:r>
              <a:rPr lang="en-US" sz="6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Times Neue Roman Bold"/>
              </a:rPr>
              <a:t>khởi</a:t>
            </a:r>
            <a:r>
              <a:rPr lang="en-US" sz="62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Times Neue Roman Bold"/>
              </a:rPr>
              <a:t>động</a:t>
            </a:r>
            <a:endParaRPr lang="en-US" sz="6299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Times Neue Roman Bold"/>
              </a:rPr>
              <a:t> (</a:t>
            </a:r>
            <a:r>
              <a:rPr lang="en-US" sz="62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6299" dirty="0">
                <a:solidFill>
                  <a:srgbClr val="000000"/>
                </a:solidFill>
                <a:latin typeface="Times Neue Roman Bold"/>
              </a:rPr>
              <a:t>) Hai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 build="p"/>
      <p:bldP spid="11" grpId="0" build="p"/>
      <p:bldP spid="12" grpId="0" build="p"/>
      <p:bldP spid="1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8E5A3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150786" y="3865360"/>
            <a:ext cx="4353240" cy="61078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8151" y="205902"/>
            <a:ext cx="4001694" cy="9446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54887" y="-2681408"/>
            <a:ext cx="3749139" cy="6325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01419" y="0"/>
            <a:ext cx="6184812" cy="43293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61359" y="1640501"/>
            <a:ext cx="612487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000000"/>
                </a:solidFill>
                <a:latin typeface="Times Neue Roman Bold"/>
              </a:rPr>
              <a:t>Luyện</a:t>
            </a:r>
            <a:r>
              <a:rPr lang="en-US" sz="5499" dirty="0">
                <a:solidFill>
                  <a:srgbClr val="000000"/>
                </a:solidFill>
                <a:latin typeface="Times Neue Roman Bold"/>
              </a:rPr>
              <a:t> đọc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369267"/>
            <a:ext cx="12150786" cy="2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+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Tháo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bu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–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gi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xem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nhưng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đôi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mắt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anh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nhìn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bu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-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gi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chăm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quan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sát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mặt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đất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phía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sau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số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39697" y="4639614"/>
            <a:ext cx="307638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1" dirty="0">
                <a:solidFill>
                  <a:srgbClr val="FF3131"/>
                </a:solidFill>
                <a:latin typeface="Times Neue Roman Bold"/>
              </a:rPr>
              <a:t>/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6658721"/>
            <a:ext cx="12150786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Times Neue Roman Bold"/>
              </a:rPr>
              <a:t>+Một hòn đá hình mũi tên (lại hình chữ V quen thuộc) trỏ vào một hòn đá dẹt chỉ cách anh ba bước chân 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6967" y="6191519"/>
            <a:ext cx="307638" cy="147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1" dirty="0">
                <a:solidFill>
                  <a:srgbClr val="FF3131"/>
                </a:solidFill>
                <a:latin typeface="Times Neue Roman Bold"/>
              </a:rPr>
              <a:t>/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73949" y="6135637"/>
            <a:ext cx="307638" cy="147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1" dirty="0">
                <a:solidFill>
                  <a:srgbClr val="FF3131"/>
                </a:solidFill>
                <a:latin typeface="Times Neue Roman Bold"/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01638" y="-3395674"/>
            <a:ext cx="4315323" cy="728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2753" y="3410204"/>
            <a:ext cx="6747856" cy="6876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79950" y="4684734"/>
            <a:ext cx="4605361" cy="4599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82655" y="-2017490"/>
            <a:ext cx="5129608" cy="11804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22753" y="5672250"/>
            <a:ext cx="2896080" cy="26245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8684" y="4927136"/>
            <a:ext cx="320050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8502" y="3410204"/>
            <a:ext cx="3444357" cy="71486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565082" y="6633727"/>
            <a:ext cx="19982043" cy="46503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16073" y="6984536"/>
            <a:ext cx="4623371" cy="3086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464590" y="6410754"/>
            <a:ext cx="2794710" cy="33024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647864" y="3410204"/>
            <a:ext cx="2914042" cy="687679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18984" y="504825"/>
            <a:ext cx="7142607" cy="204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99"/>
              </a:lnSpc>
            </a:pP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Tìm</a:t>
            </a:r>
            <a:r>
              <a:rPr lang="en-US" sz="9999" dirty="0">
                <a:solidFill>
                  <a:srgbClr val="E44304"/>
                </a:solidFill>
                <a:latin typeface="Times Neue Roman"/>
              </a:rPr>
              <a:t> </a:t>
            </a: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hiểu</a:t>
            </a:r>
            <a:r>
              <a:rPr lang="en-US" sz="9999" dirty="0">
                <a:solidFill>
                  <a:srgbClr val="E44304"/>
                </a:solidFill>
                <a:latin typeface="Times Neue Roman"/>
              </a:rPr>
              <a:t> </a:t>
            </a: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bài</a:t>
            </a:r>
            <a:endParaRPr lang="en-US" sz="9999" dirty="0">
              <a:solidFill>
                <a:srgbClr val="E44304"/>
              </a:solidFill>
              <a:latin typeface="Times Neue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511081" y="50017"/>
            <a:ext cx="8365706" cy="121082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44828" y="5943560"/>
            <a:ext cx="4576871" cy="43272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0382" y="0"/>
            <a:ext cx="262599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854030" y="144890"/>
            <a:ext cx="178806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854030" y="5884550"/>
            <a:ext cx="4433970" cy="462748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17133" y="3119496"/>
            <a:ext cx="8953602" cy="187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59"/>
              </a:lnSpc>
              <a:spcBef>
                <a:spcPct val="0"/>
              </a:spcBef>
            </a:pP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đưa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tin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nhắc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đến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bài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Times Neue Roman Bold"/>
              </a:rPr>
              <a:t>ai</a:t>
            </a:r>
            <a:r>
              <a:rPr lang="en-US" sz="53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17133" y="4991892"/>
            <a:ext cx="8953602" cy="88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5199" dirty="0">
                <a:solidFill>
                  <a:srgbClr val="000000"/>
                </a:solidFill>
                <a:latin typeface="Times Neue Roman"/>
              </a:rPr>
              <a:t> Hai Long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17133" y="6008897"/>
            <a:ext cx="9248594" cy="173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Phú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Lâm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làm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gì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32043" y="7589652"/>
            <a:ext cx="9418774" cy="166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Tìm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thư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mật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lấy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báo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cáo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gửi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báo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ue Roman"/>
              </a:rPr>
              <a:t>cáo</a:t>
            </a:r>
            <a:r>
              <a:rPr lang="en-US" sz="4800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80" r="4722" b="18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63258" y="1812255"/>
            <a:ext cx="4048189" cy="7839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683590">
            <a:off x="15182894" y="-490290"/>
            <a:ext cx="3726873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0611" y="6084071"/>
            <a:ext cx="8964428" cy="4873389"/>
          </a:xfrm>
          <a:prstGeom prst="rect">
            <a:avLst/>
          </a:prstGeom>
        </p:spPr>
      </p:pic>
      <p:pic>
        <p:nvPicPr>
          <p:cNvPr id="6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998141" y="1812255"/>
            <a:ext cx="4048189" cy="7839802"/>
          </a:xfrm>
          <a:prstGeom prst="rect">
            <a:avLst/>
          </a:prstGeom>
        </p:spPr>
      </p:pic>
      <p:pic>
        <p:nvPicPr>
          <p:cNvPr id="7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162800" y="1812255"/>
            <a:ext cx="4048189" cy="78398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65784" y="0"/>
            <a:ext cx="689261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19"/>
              </a:lnSpc>
            </a:pPr>
            <a:r>
              <a:rPr lang="en-US" sz="10299" dirty="0" err="1">
                <a:solidFill>
                  <a:srgbClr val="5E17EB"/>
                </a:solidFill>
                <a:latin typeface="Times Neue Roman Bold"/>
              </a:rPr>
              <a:t>Chọn</a:t>
            </a:r>
            <a:r>
              <a:rPr lang="en-US" sz="10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10299" dirty="0" err="1">
                <a:solidFill>
                  <a:srgbClr val="5E17EB"/>
                </a:solidFill>
                <a:latin typeface="Times Neue Roman Bold"/>
              </a:rPr>
              <a:t>cửa</a:t>
            </a:r>
            <a:endParaRPr lang="en-US" sz="10299" dirty="0">
              <a:solidFill>
                <a:srgbClr val="5E17EB"/>
              </a:solidFill>
              <a:latin typeface="Times Neue Roman Bold"/>
            </a:endParaRPr>
          </a:p>
        </p:txBody>
      </p:sp>
      <p:sp>
        <p:nvSpPr>
          <p:cNvPr id="9" name="Right Arrow 8">
            <a:hlinkClick r:id="rId16" action="ppaction://hlinksldjump"/>
          </p:cNvPr>
          <p:cNvSpPr/>
          <p:nvPr/>
        </p:nvSpPr>
        <p:spPr>
          <a:xfrm>
            <a:off x="13487400" y="237529"/>
            <a:ext cx="3574170" cy="15747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ue Roman" panose="020B0604020202020204" charset="0"/>
              </a:rPr>
              <a:t>Giải</a:t>
            </a:r>
            <a:r>
              <a:rPr lang="en-US" sz="4000" b="1" dirty="0" smtClean="0">
                <a:latin typeface="Times Neue Roman" panose="020B0604020202020204" charset="0"/>
              </a:rPr>
              <a:t> </a:t>
            </a:r>
            <a:r>
              <a:rPr lang="en-US" sz="4000" b="1" dirty="0" err="1" smtClean="0">
                <a:latin typeface="Times Neue Roman" panose="020B0604020202020204" charset="0"/>
              </a:rPr>
              <a:t>mã</a:t>
            </a:r>
            <a:endParaRPr lang="en-US" sz="4000" b="1" dirty="0">
              <a:latin typeface="Times Neue Roman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845720" y="-2373096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787577" y="3888901"/>
            <a:ext cx="8633978" cy="6043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44066" y="2457412"/>
            <a:ext cx="6252047" cy="74752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9412" y="-2384777"/>
            <a:ext cx="2916971" cy="68269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46383" y="1390780"/>
            <a:ext cx="9936369" cy="178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lạc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nguỵ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trang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mật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khéo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léo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thế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nào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6401" y="3657941"/>
            <a:ext cx="8597666" cy="442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  <a:spcBef>
                <a:spcPct val="0"/>
              </a:spcBef>
            </a:pP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Đặt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thư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mật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ở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nơi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dễ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tìm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mà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lại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ít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bị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ý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nhất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(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nơi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một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cột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cây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số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ven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đường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giữa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cánh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đồng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vắng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),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hòn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đá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hình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mũi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tên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trỏ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vào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nơi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giấu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thư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báo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cáo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được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đặt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trong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một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thuốc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đánh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Times Neue Roman"/>
              </a:rPr>
              <a:t>răng</a:t>
            </a:r>
            <a:r>
              <a:rPr lang="en-US" sz="41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845720" y="-2373096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787577" y="3888901"/>
            <a:ext cx="8633978" cy="6043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44066" y="2457412"/>
            <a:ext cx="6252047" cy="74752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9412" y="-2384777"/>
            <a:ext cx="2916971" cy="68269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46383" y="1390780"/>
            <a:ext cx="9936369" cy="270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đoạn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2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câu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: “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Nó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kia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rồi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V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quen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thuộc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.”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Vậy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V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bài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nghĩa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gì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33652" y="4356452"/>
            <a:ext cx="8597666" cy="153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Đó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tên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Tổ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quốc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Việt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Nam,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lời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chào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chiến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thắng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845720" y="-2373096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787577" y="3888901"/>
            <a:ext cx="8633978" cy="6043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44066" y="2457412"/>
            <a:ext cx="6252047" cy="74752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9412" y="-2384777"/>
            <a:ext cx="2916971" cy="68269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46383" y="1390780"/>
            <a:ext cx="9936369" cy="270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Qua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vật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hình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V,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lạc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muốn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gửi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đến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điều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gì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33652" y="4356452"/>
            <a:ext cx="8597666" cy="153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Tình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yêu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Tổ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quốc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mình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lời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chào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chiến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thắng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845720" y="-2373096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787577" y="3888901"/>
            <a:ext cx="8633978" cy="6043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44066" y="2457412"/>
            <a:ext cx="6252047" cy="74752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9412" y="-2384777"/>
            <a:ext cx="2916971" cy="68269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47219" y="2362162"/>
            <a:ext cx="9936369" cy="87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Đoạn 1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em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biết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điều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gì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7219" y="3607611"/>
            <a:ext cx="8597666" cy="153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Hai Long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người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truyền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tin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bí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mật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cách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ue Roman"/>
              </a:rPr>
              <a:t>mạng</a:t>
            </a:r>
            <a:r>
              <a:rPr lang="en-US" sz="43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06" y="821672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83588" y="-2384777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2384777"/>
            <a:ext cx="2916971" cy="6826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8473439" y="3086186"/>
            <a:ext cx="797424" cy="5436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47219" y="86399"/>
            <a:ext cx="9936369" cy="178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Nêu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cách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lấy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và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gửi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báo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cáo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099" dirty="0">
                <a:solidFill>
                  <a:srgbClr val="000000"/>
                </a:solidFill>
                <a:latin typeface="Times Neue Roman Bold"/>
              </a:rPr>
              <a:t> Hai Long?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05600" y="2258367"/>
            <a:ext cx="439091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Hai Long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dừng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xe</a:t>
            </a:r>
            <a:endParaRPr lang="en-US" sz="39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19774" y="3911143"/>
            <a:ext cx="5248452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Tháo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bu-gi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xem</a:t>
            </a:r>
            <a:endParaRPr lang="en-US" sz="39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91000" y="5428727"/>
            <a:ext cx="9768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Chăm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nhìn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mặt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đất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phía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sau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cột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số</a:t>
            </a:r>
            <a:endParaRPr lang="en-US" sz="39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03305" y="6927261"/>
            <a:ext cx="14690990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Phát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đựng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chiếc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vỏ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đựng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thuốc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đánh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răng</a:t>
            </a:r>
            <a:endParaRPr lang="en-US" sz="39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1" y="8471992"/>
            <a:ext cx="1828800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Cạy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đáy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thuốc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rút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thay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đó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trả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thuốc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chỗ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cũ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8485344" y="4793590"/>
            <a:ext cx="797424" cy="5436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8506389" y="6406424"/>
            <a:ext cx="797424" cy="5436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8474877" y="7813925"/>
            <a:ext cx="797424" cy="543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83588" y="-2384777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2384777"/>
            <a:ext cx="2916971" cy="6826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35046" y="-187513"/>
            <a:ext cx="2957880" cy="32733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47219" y="2792575"/>
            <a:ext cx="9936369" cy="969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  <a:spcBef>
                <a:spcPct val="0"/>
              </a:spcBef>
            </a:pPr>
            <a:r>
              <a:rPr lang="en-US" sz="5699" dirty="0" err="1">
                <a:solidFill>
                  <a:srgbClr val="000000"/>
                </a:solidFill>
                <a:latin typeface="Times Neue Roman Bold"/>
              </a:rPr>
              <a:t>Vì</a:t>
            </a:r>
            <a:r>
              <a:rPr lang="en-US" sz="5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Times Neue Roman Bold"/>
              </a:rPr>
              <a:t>sao</a:t>
            </a:r>
            <a:r>
              <a:rPr lang="en-US" sz="5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699" dirty="0">
                <a:solidFill>
                  <a:srgbClr val="000000"/>
                </a:solidFill>
                <a:latin typeface="Times Neue Roman Bold"/>
              </a:rPr>
              <a:t> làm </a:t>
            </a:r>
            <a:r>
              <a:rPr lang="en-US" sz="5699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56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Times Neue Roman Bold"/>
              </a:rPr>
              <a:t>vậy</a:t>
            </a:r>
            <a:r>
              <a:rPr lang="en-US" sz="56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4350" y="4346927"/>
            <a:ext cx="17773650" cy="3694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000000"/>
                </a:solidFill>
                <a:latin typeface="Times Neue Roman"/>
              </a:rPr>
              <a:t>A.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Vì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để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đánh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lạc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hướng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ý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người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khác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không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ai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có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thể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nghi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ngờ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.</a:t>
            </a:r>
          </a:p>
          <a:p>
            <a:pPr algn="just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000000"/>
                </a:solidFill>
                <a:latin typeface="Times Neue Roman"/>
              </a:rPr>
              <a:t>B.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Vì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xe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bị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hư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.</a:t>
            </a:r>
          </a:p>
          <a:p>
            <a:pPr algn="just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000000"/>
                </a:solidFill>
                <a:latin typeface="Times Neue Roman"/>
              </a:rPr>
              <a:t>C.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Vì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thích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thuốc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đánh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Times Neue Roman"/>
              </a:rPr>
              <a:t>răng</a:t>
            </a:r>
            <a:r>
              <a:rPr lang="en-US" sz="5299" dirty="0">
                <a:solidFill>
                  <a:srgbClr val="000000"/>
                </a:solidFill>
                <a:latin typeface="Times Neue Roman"/>
              </a:rPr>
              <a:t> .</a:t>
            </a:r>
          </a:p>
        </p:txBody>
      </p:sp>
      <p:sp>
        <p:nvSpPr>
          <p:cNvPr id="9" name="Oval 8"/>
          <p:cNvSpPr/>
          <p:nvPr/>
        </p:nvSpPr>
        <p:spPr>
          <a:xfrm>
            <a:off x="304800" y="4442176"/>
            <a:ext cx="914400" cy="891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83588" y="-2384777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2384777"/>
            <a:ext cx="2916971" cy="68269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09856" y="223248"/>
            <a:ext cx="10673732" cy="24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9"/>
              </a:lnSpc>
              <a:spcBef>
                <a:spcPct val="0"/>
              </a:spcBef>
            </a:pP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Hoạt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động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vùng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địch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các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chiến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sỹ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báo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nghĩa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như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thế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nào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đối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với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nghiệp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bảo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vệ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Tổ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quốc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62843" y="3173261"/>
            <a:ext cx="13047953" cy="245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Hoạt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động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tình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báo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các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chiến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sĩ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nghe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thì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rất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nhẹ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nhàng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nhưng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lại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mang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trọng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trách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vô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cùng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nặng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nề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nguy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hiểm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62843" y="5867486"/>
            <a:ext cx="13047953" cy="328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Có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ý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nghĩa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vô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cùng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to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lớn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vì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cung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cấp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cho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ta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những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tin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tức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bí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mật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về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kẻ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địch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để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giúp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chúng ta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hiểu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ý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đồ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chúng,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chủ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động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chống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trả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giành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thắng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lợi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mà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đỡ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tốn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xương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ue Roman"/>
              </a:rPr>
              <a:t>máu</a:t>
            </a:r>
            <a:r>
              <a:rPr lang="en-US" sz="46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FFF4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83588" y="-2384777"/>
            <a:ext cx="7817752" cy="7718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2384777"/>
            <a:ext cx="2916971" cy="68269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13414" y="933450"/>
            <a:ext cx="10673732" cy="159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9"/>
              </a:lnSpc>
              <a:spcBef>
                <a:spcPct val="0"/>
              </a:spcBef>
            </a:pP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Đoạn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văn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ca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ngợi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phẩm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chất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gì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và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chiến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sĩ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báo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13414" y="3058009"/>
            <a:ext cx="10770174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Hai Long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chiến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sĩ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báo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dũng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mưu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trí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yêu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nước</a:t>
            </a:r>
            <a:endParaRPr lang="en-US" sz="3999" dirty="0">
              <a:solidFill>
                <a:srgbClr val="000000"/>
              </a:solidFill>
              <a:latin typeface="Times Neue Rom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13414" y="4701913"/>
            <a:ext cx="10770174" cy="78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Qua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đoạn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4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em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hiểu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thêm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điều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Times Neue Roman Bold"/>
              </a:rPr>
              <a:t>gì</a:t>
            </a:r>
            <a:r>
              <a:rPr lang="en-US" sz="4599" dirty="0">
                <a:solidFill>
                  <a:srgbClr val="000000"/>
                </a:solidFill>
                <a:latin typeface="Times Neue Roman Bold"/>
              </a:rPr>
              <a:t>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13414" y="6003092"/>
            <a:ext cx="10347635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Hai Long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chiến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sĩ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báo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quả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66629"/>
            <a:ext cx="18288000" cy="2323241"/>
            <a:chOff x="0" y="0"/>
            <a:chExt cx="6671512" cy="84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847525"/>
            </a:xfrm>
            <a:custGeom>
              <a:avLst/>
              <a:gdLst/>
              <a:ahLst/>
              <a:cxnLst/>
              <a:rect l="l" t="t" r="r" b="b"/>
              <a:pathLst>
                <a:path w="6671512" h="847525">
                  <a:moveTo>
                    <a:pt x="0" y="0"/>
                  </a:moveTo>
                  <a:lnTo>
                    <a:pt x="6671512" y="0"/>
                  </a:lnTo>
                  <a:lnTo>
                    <a:pt x="6671512" y="847525"/>
                  </a:lnTo>
                  <a:lnTo>
                    <a:pt x="0" y="847525"/>
                  </a:ln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77685" y="4680948"/>
            <a:ext cx="5560378" cy="50548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27492" y="-755064"/>
            <a:ext cx="2938184" cy="42526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88852" y="1575059"/>
            <a:ext cx="6593750" cy="7883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977685" y="-457602"/>
            <a:ext cx="4211167" cy="46602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3602" y="2783561"/>
            <a:ext cx="9948985" cy="534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u="sng" dirty="0">
                <a:solidFill>
                  <a:srgbClr val="000000"/>
                </a:solidFill>
                <a:latin typeface="Times Neue Roman Bold"/>
              </a:rPr>
              <a:t>Đoạn 1: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truyền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tin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bí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mật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Cách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mạng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u="sng" dirty="0">
                <a:solidFill>
                  <a:srgbClr val="000000"/>
                </a:solidFill>
                <a:latin typeface="Times Neue Roman Bold"/>
              </a:rPr>
              <a:t>Đoạn 2,3: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thông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minh,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mưu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trí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u="sng" dirty="0">
                <a:solidFill>
                  <a:srgbClr val="000000"/>
                </a:solidFill>
                <a:latin typeface="Times Neue Roman Bold"/>
              </a:rPr>
              <a:t>Đoạn 4: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chiến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sĩ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báo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quả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ue Roman Bold"/>
              </a:rPr>
              <a:t>cảm</a:t>
            </a:r>
            <a:r>
              <a:rPr lang="en-US" sz="50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42104" y="1262012"/>
            <a:ext cx="4771981" cy="117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6899" dirty="0" err="1">
                <a:solidFill>
                  <a:srgbClr val="000000"/>
                </a:solidFill>
                <a:latin typeface="Times Neue Roman Bold"/>
              </a:rPr>
              <a:t>Tìm</a:t>
            </a:r>
            <a:r>
              <a:rPr lang="en-US" sz="68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899" dirty="0" err="1">
                <a:solidFill>
                  <a:srgbClr val="000000"/>
                </a:solidFill>
                <a:latin typeface="Times Neue Roman Bold"/>
              </a:rPr>
              <a:t>hiểu</a:t>
            </a:r>
            <a:r>
              <a:rPr lang="en-US" sz="68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6899" dirty="0" err="1">
                <a:solidFill>
                  <a:srgbClr val="000000"/>
                </a:solidFill>
                <a:latin typeface="Times Neue Roman Bold"/>
              </a:rPr>
              <a:t>bài</a:t>
            </a:r>
            <a:endParaRPr lang="en-US" sz="6899" dirty="0">
              <a:solidFill>
                <a:srgbClr val="000000"/>
              </a:solidFill>
              <a:latin typeface="Times Neue Roman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01638" y="-3395674"/>
            <a:ext cx="4315323" cy="728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2753" y="3410204"/>
            <a:ext cx="6747856" cy="6876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79950" y="4684734"/>
            <a:ext cx="4605361" cy="4599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82655" y="-2017490"/>
            <a:ext cx="5129608" cy="11804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22753" y="5672250"/>
            <a:ext cx="2896080" cy="26245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8684" y="4927136"/>
            <a:ext cx="320050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8502" y="3410204"/>
            <a:ext cx="3444357" cy="71486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565082" y="6633727"/>
            <a:ext cx="19982043" cy="46503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616073" y="6984536"/>
            <a:ext cx="4623371" cy="3086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464590" y="6410754"/>
            <a:ext cx="2794710" cy="33024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647864" y="3410204"/>
            <a:ext cx="2914042" cy="687679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44019" y="504825"/>
            <a:ext cx="11549629" cy="204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99"/>
              </a:lnSpc>
            </a:pP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Luyện</a:t>
            </a:r>
            <a:r>
              <a:rPr lang="en-US" sz="9999" dirty="0">
                <a:solidFill>
                  <a:srgbClr val="E44304"/>
                </a:solidFill>
                <a:latin typeface="Times Neue Roman"/>
              </a:rPr>
              <a:t> đọc </a:t>
            </a: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diễn</a:t>
            </a:r>
            <a:r>
              <a:rPr lang="en-US" sz="9999" dirty="0">
                <a:solidFill>
                  <a:srgbClr val="E44304"/>
                </a:solidFill>
                <a:latin typeface="Times Neue Roman"/>
              </a:rPr>
              <a:t> </a:t>
            </a:r>
            <a:r>
              <a:rPr lang="en-US" sz="9999" dirty="0" err="1">
                <a:solidFill>
                  <a:srgbClr val="E44304"/>
                </a:solidFill>
                <a:latin typeface="Times Neue Roman"/>
              </a:rPr>
              <a:t>cảm</a:t>
            </a:r>
            <a:endParaRPr lang="en-US" sz="9999" dirty="0">
              <a:solidFill>
                <a:srgbClr val="E44304"/>
              </a:solidFill>
              <a:latin typeface="Times Neue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523743" y="4443931"/>
            <a:ext cx="7475384" cy="89379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79061" y="-2515865"/>
            <a:ext cx="4960479" cy="8368906"/>
          </a:xfrm>
          <a:prstGeom prst="rect">
            <a:avLst/>
          </a:prstGeom>
        </p:spPr>
      </p:pic>
      <p:pic>
        <p:nvPicPr>
          <p:cNvPr id="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23320">
            <a:off x="15441944" y="4978543"/>
            <a:ext cx="2470289" cy="4784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901930">
            <a:off x="-834736" y="-1028700"/>
            <a:ext cx="3726873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64994" y="6211943"/>
            <a:ext cx="3383996" cy="40750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59462" y="6855511"/>
            <a:ext cx="3104804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206426">
            <a:off x="5221126" y="591540"/>
            <a:ext cx="7881142" cy="84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9999" dirty="0" err="1">
                <a:solidFill>
                  <a:srgbClr val="FF0099"/>
                </a:solidFill>
                <a:latin typeface="Times Neue Roman Bold"/>
              </a:rPr>
              <a:t>Cửa</a:t>
            </a:r>
            <a:r>
              <a:rPr lang="en-US" sz="9999" dirty="0">
                <a:solidFill>
                  <a:srgbClr val="FF0099"/>
                </a:solidFill>
                <a:latin typeface="Times Neue Roman Bold"/>
              </a:rPr>
              <a:t>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5716" y="1554141"/>
            <a:ext cx="12745137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Người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Ê-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đê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xưa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đặt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ra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luật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tục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để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 làm </a:t>
            </a:r>
            <a:r>
              <a:rPr lang="en-US" sz="5500" dirty="0" err="1">
                <a:solidFill>
                  <a:srgbClr val="023E8F"/>
                </a:solidFill>
                <a:latin typeface="Times Neue Roman Bold"/>
              </a:rPr>
              <a:t>gì</a:t>
            </a:r>
            <a:r>
              <a:rPr lang="en-US" sz="5500" dirty="0">
                <a:solidFill>
                  <a:srgbClr val="023E8F"/>
                </a:solidFill>
                <a:latin typeface="Times Neue Roman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5716" y="2706076"/>
            <a:ext cx="6263274" cy="2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Nhằm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bảo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vệ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cuộc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sống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bình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yên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buôn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làng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66696" y="2751728"/>
            <a:ext cx="5312365" cy="139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Nhằm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trừng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phạt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tội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85716" y="5240795"/>
            <a:ext cx="6289876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C.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Nhằm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khen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thưởng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66696" y="5122710"/>
            <a:ext cx="5622699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D.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Tất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cả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đáp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án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trên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đều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đúng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 rot="20998695">
            <a:off x="15621000" y="6624963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chemeClr val="bg1"/>
                </a:solidFill>
                <a:latin typeface="Times Neue Roman" panose="020B0604020202020204" charset="0"/>
              </a:rPr>
              <a:t>Thư</a:t>
            </a:r>
            <a:endParaRPr lang="en-US" sz="8800" b="1" dirty="0">
              <a:solidFill>
                <a:schemeClr val="bg1"/>
              </a:solidFill>
              <a:latin typeface="Times Neue Roman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66629"/>
            <a:ext cx="18288000" cy="2323241"/>
            <a:chOff x="0" y="0"/>
            <a:chExt cx="6671512" cy="84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847525"/>
            </a:xfrm>
            <a:custGeom>
              <a:avLst/>
              <a:gdLst/>
              <a:ahLst/>
              <a:cxnLst/>
              <a:rect l="l" t="t" r="r" b="b"/>
              <a:pathLst>
                <a:path w="6671512" h="847525">
                  <a:moveTo>
                    <a:pt x="0" y="0"/>
                  </a:moveTo>
                  <a:lnTo>
                    <a:pt x="6671512" y="0"/>
                  </a:lnTo>
                  <a:lnTo>
                    <a:pt x="6671512" y="847525"/>
                  </a:lnTo>
                  <a:lnTo>
                    <a:pt x="0" y="847525"/>
                  </a:ln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30085" y="4841685"/>
            <a:ext cx="5560378" cy="50548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27492" y="-755064"/>
            <a:ext cx="2938184" cy="42526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88852" y="1575059"/>
            <a:ext cx="6593750" cy="7883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652291" y="-457602"/>
            <a:ext cx="4211167" cy="46602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0" y="1044190"/>
            <a:ext cx="10977685" cy="702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  Hai Long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phóng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xe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phía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Phú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Lâm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mật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 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đặt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lần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tạo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anh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bất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ngờ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Bao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giờ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cũng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đặt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tại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nơi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dễ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ít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bị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ý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nhất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Nhiều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lúc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lạc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gửi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gắm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đây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chút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thường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gợi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chữ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V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anh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mới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nhận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thấy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Đó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tên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Tổ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quốc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Việt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Nam,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lời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chào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chiến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thắng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Đôi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lúc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, Hai Long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đáp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47005" y="-457602"/>
            <a:ext cx="4211167" cy="4660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66629"/>
            <a:ext cx="18288000" cy="2323241"/>
            <a:chOff x="0" y="0"/>
            <a:chExt cx="6671512" cy="84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847525"/>
            </a:xfrm>
            <a:custGeom>
              <a:avLst/>
              <a:gdLst/>
              <a:ahLst/>
              <a:cxnLst/>
              <a:rect l="l" t="t" r="r" b="b"/>
              <a:pathLst>
                <a:path w="6671512" h="847525">
                  <a:moveTo>
                    <a:pt x="0" y="0"/>
                  </a:moveTo>
                  <a:lnTo>
                    <a:pt x="6671512" y="0"/>
                  </a:lnTo>
                  <a:lnTo>
                    <a:pt x="6671512" y="847525"/>
                  </a:lnTo>
                  <a:lnTo>
                    <a:pt x="0" y="847525"/>
                  </a:ln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30085" y="4841685"/>
            <a:ext cx="5560378" cy="50548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27492" y="-755064"/>
            <a:ext cx="2938184" cy="42526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88852" y="1575059"/>
            <a:ext cx="6593750" cy="7883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652291" y="-457602"/>
            <a:ext cx="4211167" cy="46602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0" y="1044190"/>
            <a:ext cx="10977685" cy="631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"/>
              </a:rPr>
              <a:t>   Hai Long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phóng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xe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phía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Phú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Lâm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mật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"/>
              </a:rPr>
              <a:t>  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đặt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lần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cũng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tạo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anh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sự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bất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ngờ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Bao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giờ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thư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cũng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đặt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tại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nơi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dễ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ít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bị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ý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nhất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Nhiều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lúc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liên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lạc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gửi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gắm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đây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chút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thường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gợi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chữ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V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anh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mới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nhận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thấy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Đó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tên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Tổ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quốc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Việt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Nam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lời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chào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chiến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thắng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Đôi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lúc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, Hai Long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đáp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Times Neue Roman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47005" y="-457602"/>
            <a:ext cx="4211167" cy="466024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28538" y="4400731"/>
            <a:ext cx="222471" cy="106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>
                <a:solidFill>
                  <a:srgbClr val="FF5757"/>
                </a:solidFill>
                <a:latin typeface="Times Neue Roman Bold"/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342" y="8449399"/>
            <a:ext cx="10287000" cy="1446550"/>
          </a:xfrm>
          <a:prstGeom prst="rect">
            <a:avLst/>
          </a:prstGeom>
          <a:solidFill>
            <a:srgbClr val="FFFF00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iCiel Bambola" panose="02000000000000000000" pitchFamily="50" charset="0"/>
              </a:rPr>
              <a:t>Từ in </a:t>
            </a:r>
            <a:r>
              <a:rPr lang="en-US" sz="4400" dirty="0" err="1" smtClean="0">
                <a:latin typeface="iCiel Bambola" panose="02000000000000000000" pitchFamily="50" charset="0"/>
              </a:rPr>
              <a:t>đậm</a:t>
            </a:r>
            <a:r>
              <a:rPr lang="en-US" sz="4400" dirty="0" smtClean="0">
                <a:latin typeface="iCiel Bambola" panose="02000000000000000000" pitchFamily="50" charset="0"/>
              </a:rPr>
              <a:t>: </a:t>
            </a:r>
            <a:r>
              <a:rPr lang="en-US" sz="4400" dirty="0" err="1" smtClean="0">
                <a:latin typeface="iCiel Bambola" panose="02000000000000000000" pitchFamily="50" charset="0"/>
              </a:rPr>
              <a:t>Nhấn</a:t>
            </a:r>
            <a:r>
              <a:rPr lang="en-US" sz="4400" dirty="0" smtClean="0">
                <a:latin typeface="iCiel Bambola" panose="02000000000000000000" pitchFamily="50" charset="0"/>
              </a:rPr>
              <a:t> </a:t>
            </a:r>
            <a:r>
              <a:rPr lang="en-US" sz="4400" dirty="0" err="1" smtClean="0">
                <a:latin typeface="iCiel Bambola" panose="02000000000000000000" pitchFamily="50" charset="0"/>
              </a:rPr>
              <a:t>giọng</a:t>
            </a:r>
            <a:endParaRPr lang="en-US" sz="4400" dirty="0" smtClean="0">
              <a:latin typeface="iCiel Bambola" panose="02000000000000000000" pitchFamily="50" charset="0"/>
            </a:endParaRPr>
          </a:p>
          <a:p>
            <a:r>
              <a:rPr lang="en-US" sz="4400" dirty="0" smtClean="0">
                <a:latin typeface="iCiel Bambola" panose="02000000000000000000" pitchFamily="50" charset="0"/>
              </a:rPr>
              <a:t>/: </a:t>
            </a:r>
            <a:r>
              <a:rPr lang="en-US" sz="4400" dirty="0" err="1" smtClean="0">
                <a:latin typeface="iCiel Bambola" panose="02000000000000000000" pitchFamily="50" charset="0"/>
              </a:rPr>
              <a:t>ngắt</a:t>
            </a:r>
            <a:endParaRPr lang="en-US" sz="4400" dirty="0">
              <a:latin typeface="iCiel Bambola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55283" y="480624"/>
            <a:ext cx="2938184" cy="4252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70558" y="5743215"/>
            <a:ext cx="3772269" cy="4013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56140" y="-1495575"/>
            <a:ext cx="2157108" cy="50485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5000" y="8319592"/>
            <a:ext cx="5149750" cy="11984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556692" y="-77635"/>
            <a:ext cx="2228170" cy="45221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450" y="-113366"/>
            <a:ext cx="2722739" cy="45935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70558" y="3201253"/>
            <a:ext cx="1886135" cy="2938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296855" y="4480212"/>
            <a:ext cx="1587163" cy="16597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1547120" y="4971828"/>
            <a:ext cx="8285702" cy="39470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3953367" y="4272921"/>
            <a:ext cx="6265031" cy="61169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3833885" y="7287"/>
            <a:ext cx="9964290" cy="78351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513381" y="2940314"/>
            <a:ext cx="8600724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  <a:spcBef>
                <a:spcPct val="0"/>
              </a:spcBef>
            </a:pPr>
            <a:r>
              <a:rPr lang="en-US" sz="3900" u="sng" dirty="0" err="1">
                <a:solidFill>
                  <a:srgbClr val="000000"/>
                </a:solidFill>
                <a:latin typeface="Times Neue Roman Bold"/>
              </a:rPr>
              <a:t>Nội</a:t>
            </a:r>
            <a:r>
              <a:rPr lang="en-US" sz="3900" u="sng" dirty="0">
                <a:solidFill>
                  <a:srgbClr val="000000"/>
                </a:solidFill>
                <a:latin typeface="Times Neue Roman Bold"/>
              </a:rPr>
              <a:t> dung:</a:t>
            </a:r>
          </a:p>
          <a:p>
            <a:pPr algn="just">
              <a:lnSpc>
                <a:spcPts val="5459"/>
              </a:lnSpc>
              <a:spcBef>
                <a:spcPct val="0"/>
              </a:spcBef>
            </a:pP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Ca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ngợi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hành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động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dũng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mưu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trí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chú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Hai Long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và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những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chiến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sĩ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báo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giữ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vững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đường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dây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liên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lạc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góp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phần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to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lớn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trong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sự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nghiệp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bảo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vệ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Tổ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ue Roman Bold"/>
              </a:rPr>
              <a:t>quốc</a:t>
            </a:r>
            <a:r>
              <a:rPr lang="en-US" sz="3900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489" r="9194"/>
          <a:stretch>
            <a:fillRect/>
          </a:stretch>
        </p:blipFill>
        <p:spPr>
          <a:xfrm>
            <a:off x="4419600" y="-3162300"/>
            <a:ext cx="14820242" cy="167918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32911" y="2887264"/>
            <a:ext cx="4305300" cy="7399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36103" y="3340272"/>
            <a:ext cx="908867" cy="95169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23816" y="183344"/>
            <a:ext cx="5690747" cy="247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41"/>
              </a:lnSpc>
              <a:spcBef>
                <a:spcPct val="0"/>
              </a:spcBef>
            </a:pPr>
            <a:r>
              <a:rPr lang="en-US" sz="14529">
                <a:solidFill>
                  <a:srgbClr val="3583A6"/>
                </a:solidFill>
                <a:latin typeface="Times Neue Roman Bold"/>
              </a:rPr>
              <a:t>Dặn dò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266700"/>
            <a:ext cx="5690747" cy="247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41"/>
              </a:lnSpc>
              <a:spcBef>
                <a:spcPct val="0"/>
              </a:spcBef>
            </a:pPr>
            <a:r>
              <a:rPr lang="en-US" sz="14529" dirty="0" err="1">
                <a:solidFill>
                  <a:srgbClr val="5E17EB"/>
                </a:solidFill>
                <a:latin typeface="Times Neue Roman Bold"/>
              </a:rPr>
              <a:t>Dặn</a:t>
            </a:r>
            <a:r>
              <a:rPr lang="en-US" sz="1452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14529" dirty="0" err="1">
                <a:solidFill>
                  <a:srgbClr val="5E17EB"/>
                </a:solidFill>
                <a:latin typeface="Times Neue Roman Bold"/>
              </a:rPr>
              <a:t>dò</a:t>
            </a:r>
            <a:endParaRPr lang="en-US" sz="14529" dirty="0">
              <a:solidFill>
                <a:srgbClr val="5E17EB"/>
              </a:solidFill>
              <a:latin typeface="Times Neue Rom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57109" y="3438327"/>
            <a:ext cx="5487491" cy="682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Luyện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đọc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toàn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bài</a:t>
            </a:r>
            <a:endParaRPr lang="en-US" sz="39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57109" y="5067300"/>
            <a:ext cx="69352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Chuẩn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bị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bài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Phong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cảnh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đền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Hùng</a:t>
            </a:r>
            <a:endParaRPr lang="en-US" sz="3999" dirty="0">
              <a:solidFill>
                <a:srgbClr val="000000"/>
              </a:solidFill>
              <a:latin typeface="Times Neue Roman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36103" y="4936218"/>
            <a:ext cx="908867" cy="95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73422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32749" y="5143500"/>
            <a:ext cx="7053101" cy="46935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00085" y="-892626"/>
            <a:ext cx="5502821" cy="65794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37777" y="-423187"/>
            <a:ext cx="3921523" cy="61100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873902" y="-1121689"/>
            <a:ext cx="4669330" cy="110220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331072" y="198673"/>
            <a:ext cx="9625857" cy="729158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38874" y="3608272"/>
            <a:ext cx="10010252" cy="301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68"/>
              </a:lnSpc>
            </a:pPr>
            <a:r>
              <a:rPr lang="en-US" sz="14698" dirty="0" err="1" smtClean="0">
                <a:solidFill>
                  <a:srgbClr val="8E5A3E"/>
                </a:solidFill>
                <a:latin typeface="Times Neue Roman Bold"/>
              </a:rPr>
              <a:t>Tạm</a:t>
            </a:r>
            <a:r>
              <a:rPr lang="en-US" sz="14698" dirty="0" smtClean="0">
                <a:solidFill>
                  <a:srgbClr val="8E5A3E"/>
                </a:solidFill>
                <a:latin typeface="Times Neue Roman Bold"/>
              </a:rPr>
              <a:t> </a:t>
            </a:r>
            <a:r>
              <a:rPr lang="en-US" sz="14698" dirty="0" err="1" smtClean="0">
                <a:solidFill>
                  <a:srgbClr val="8E5A3E"/>
                </a:solidFill>
                <a:latin typeface="Times Neue Roman Bold"/>
              </a:rPr>
              <a:t>biệt</a:t>
            </a:r>
            <a:r>
              <a:rPr lang="en-US" sz="14698" dirty="0" smtClean="0">
                <a:solidFill>
                  <a:srgbClr val="8E5A3E"/>
                </a:solidFill>
                <a:latin typeface="Times Neue Roman Bold"/>
              </a:rPr>
              <a:t>!</a:t>
            </a:r>
            <a:endParaRPr lang="en-US" sz="14698" dirty="0">
              <a:solidFill>
                <a:srgbClr val="8E5A3E"/>
              </a:solidFill>
              <a:latin typeface="Times Neue Roman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700" y="3987533"/>
            <a:ext cx="3622934" cy="591280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331072" y="8884645"/>
            <a:ext cx="10173841" cy="84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4"/>
              </a:lnSpc>
            </a:pPr>
            <a:r>
              <a:rPr lang="en-US" sz="4981" dirty="0">
                <a:solidFill>
                  <a:srgbClr val="FFF4EB"/>
                </a:solidFill>
                <a:latin typeface="Red Hat Display"/>
              </a:rPr>
              <a:t> </a:t>
            </a:r>
            <a:r>
              <a:rPr lang="en-US" sz="4981" dirty="0" err="1">
                <a:solidFill>
                  <a:srgbClr val="FFF4EB"/>
                </a:solidFill>
                <a:latin typeface="Red Hat Display"/>
              </a:rPr>
              <a:t>Thực</a:t>
            </a:r>
            <a:r>
              <a:rPr lang="en-US" sz="4981" dirty="0">
                <a:solidFill>
                  <a:srgbClr val="FFF4EB"/>
                </a:solidFill>
                <a:latin typeface="Red Hat Display"/>
              </a:rPr>
              <a:t> </a:t>
            </a:r>
            <a:r>
              <a:rPr lang="en-US" sz="4981" dirty="0" err="1">
                <a:solidFill>
                  <a:srgbClr val="FFF4EB"/>
                </a:solidFill>
                <a:latin typeface="Red Hat Display"/>
              </a:rPr>
              <a:t>hiện</a:t>
            </a:r>
            <a:r>
              <a:rPr lang="en-US" sz="4981" dirty="0">
                <a:solidFill>
                  <a:srgbClr val="FFF4EB"/>
                </a:solidFill>
                <a:latin typeface="Red Hat Display"/>
              </a:rPr>
              <a:t>: Nguyễn Thanh </a:t>
            </a:r>
            <a:r>
              <a:rPr lang="en-US" sz="4981" dirty="0" err="1">
                <a:solidFill>
                  <a:srgbClr val="FFF4EB"/>
                </a:solidFill>
                <a:latin typeface="Red Hat Display"/>
              </a:rPr>
              <a:t>Hà</a:t>
            </a:r>
            <a:endParaRPr lang="en-US" sz="4981" dirty="0">
              <a:solidFill>
                <a:srgbClr val="FFF4EB"/>
              </a:solidFill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733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523743" y="4443931"/>
            <a:ext cx="7475384" cy="89379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79061" y="-2516012"/>
            <a:ext cx="4960479" cy="83689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901930">
            <a:off x="-834736" y="-1028700"/>
            <a:ext cx="3726873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64994" y="6211943"/>
            <a:ext cx="3383996" cy="40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159462" y="6855511"/>
            <a:ext cx="3104804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206426">
            <a:off x="5221126" y="591540"/>
            <a:ext cx="7881142" cy="84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9999" dirty="0" err="1">
                <a:solidFill>
                  <a:srgbClr val="FF0099"/>
                </a:solidFill>
                <a:latin typeface="Times Neue Roman Bold"/>
              </a:rPr>
              <a:t>Cửa</a:t>
            </a:r>
            <a:r>
              <a:rPr lang="en-US" sz="9999" dirty="0">
                <a:solidFill>
                  <a:srgbClr val="FF0099"/>
                </a:solidFill>
                <a:latin typeface="Times Neue Roman Bold"/>
              </a:rPr>
              <a:t>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6742" y="1514151"/>
            <a:ext cx="13024495" cy="187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Những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việc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nào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dưới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đây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mà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người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Ê-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đê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cho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là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có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400" dirty="0" err="1">
                <a:solidFill>
                  <a:srgbClr val="023E8F"/>
                </a:solidFill>
                <a:latin typeface="Times Neue Roman Bold"/>
              </a:rPr>
              <a:t>tội</a:t>
            </a:r>
            <a:r>
              <a:rPr lang="en-US" sz="5400" dirty="0">
                <a:solidFill>
                  <a:srgbClr val="023E8F"/>
                </a:solidFill>
                <a:latin typeface="Times Neue Roman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5716" y="3360060"/>
            <a:ext cx="6263274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Tội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hỏi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mẹ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cha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66696" y="3350535"/>
            <a:ext cx="5312365" cy="209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Tội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dẫn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địch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làng</a:t>
            </a:r>
            <a:r>
              <a:rPr lang="en-US" sz="40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ue Roman Bold"/>
              </a:rPr>
              <a:t>mình</a:t>
            </a:r>
            <a:endParaRPr lang="en-US" sz="4000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85716" y="5372811"/>
            <a:ext cx="6289876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C.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Tội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ăn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cắp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;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Tội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giúp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kẻ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tội</a:t>
            </a:r>
            <a:endParaRPr lang="en-US" sz="39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66696" y="5471343"/>
            <a:ext cx="5622699" cy="138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D.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Tất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cả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đáp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án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trên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đều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ue Roman Bold"/>
              </a:rPr>
              <a:t>đúng</a:t>
            </a:r>
            <a:r>
              <a:rPr lang="en-US" sz="3999" dirty="0">
                <a:solidFill>
                  <a:srgbClr val="000000"/>
                </a:solidFill>
                <a:latin typeface="Times Neue Roman Bold"/>
              </a:rPr>
              <a:t>.</a:t>
            </a:r>
          </a:p>
        </p:txBody>
      </p:sp>
      <p:pic>
        <p:nvPicPr>
          <p:cNvPr id="13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02041">
            <a:off x="15608462" y="5727882"/>
            <a:ext cx="2259340" cy="43754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998695">
            <a:off x="15654389" y="7070711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chemeClr val="bg1"/>
                </a:solidFill>
                <a:latin typeface="Times Neue Roman" panose="020B0604020202020204" charset="0"/>
              </a:rPr>
              <a:t>Hộp</a:t>
            </a:r>
            <a:endParaRPr lang="en-US" sz="8800" b="1" dirty="0">
              <a:solidFill>
                <a:schemeClr val="bg1"/>
              </a:solidFill>
              <a:latin typeface="Times Neue Roman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10" grpId="0"/>
      <p:bldP spid="10" grpId="2"/>
      <p:bldP spid="11" grpId="0"/>
      <p:bldP spid="11" grpId="1"/>
      <p:bldP spid="12" grpId="0"/>
      <p:bldP spid="12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670936" y="4305300"/>
            <a:ext cx="7475384" cy="89379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79061" y="-2516012"/>
            <a:ext cx="4960479" cy="83689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901930">
            <a:off x="-834736" y="-1028700"/>
            <a:ext cx="3726873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64994" y="6211943"/>
            <a:ext cx="3383996" cy="40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159462" y="6855511"/>
            <a:ext cx="3104804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206426">
            <a:off x="5221126" y="591540"/>
            <a:ext cx="7881142" cy="84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9999">
                <a:solidFill>
                  <a:srgbClr val="FF0099"/>
                </a:solidFill>
                <a:latin typeface="Times Neue Roman Bold"/>
              </a:rPr>
              <a:t>Cửa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5716" y="1573191"/>
            <a:ext cx="12803679" cy="178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Đồng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bào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Ê-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đê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quy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định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xử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phạt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rất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công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bằng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là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đúng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 hay </a:t>
            </a:r>
            <a:r>
              <a:rPr lang="en-US" sz="5100" dirty="0" err="1">
                <a:solidFill>
                  <a:srgbClr val="023E8F"/>
                </a:solidFill>
                <a:latin typeface="Times Neue Roman Bold"/>
              </a:rPr>
              <a:t>sai</a:t>
            </a:r>
            <a:r>
              <a:rPr lang="en-US" sz="5100" dirty="0">
                <a:solidFill>
                  <a:srgbClr val="023E8F"/>
                </a:solidFill>
                <a:latin typeface="Times Neue Roman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5716" y="3458769"/>
            <a:ext cx="6263274" cy="126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59"/>
              </a:lnSpc>
              <a:spcBef>
                <a:spcPct val="0"/>
              </a:spcBef>
            </a:pPr>
            <a:r>
              <a:rPr lang="en-US" sz="7399" dirty="0">
                <a:solidFill>
                  <a:srgbClr val="000000"/>
                </a:solidFill>
                <a:latin typeface="Times Neue Roman Bold"/>
              </a:rPr>
              <a:t>A. </a:t>
            </a:r>
            <a:r>
              <a:rPr lang="en-US" sz="7399" dirty="0" err="1">
                <a:solidFill>
                  <a:srgbClr val="000000"/>
                </a:solidFill>
                <a:latin typeface="Times Neue Roman Bold"/>
              </a:rPr>
              <a:t>Đúng</a:t>
            </a:r>
            <a:endParaRPr lang="en-US" sz="7399" dirty="0">
              <a:solidFill>
                <a:srgbClr val="000000"/>
              </a:solidFill>
              <a:latin typeface="Times Neue Rom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13204" y="3458770"/>
            <a:ext cx="5312365" cy="126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59"/>
              </a:lnSpc>
              <a:spcBef>
                <a:spcPct val="0"/>
              </a:spcBef>
            </a:pPr>
            <a:r>
              <a:rPr lang="en-US" sz="7399" dirty="0">
                <a:solidFill>
                  <a:srgbClr val="000000"/>
                </a:solidFill>
                <a:latin typeface="Times Neue Roman Bold"/>
              </a:rPr>
              <a:t>B. Sai</a:t>
            </a:r>
          </a:p>
        </p:txBody>
      </p:sp>
      <p:pic>
        <p:nvPicPr>
          <p:cNvPr id="11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07312">
            <a:off x="15467358" y="5352477"/>
            <a:ext cx="2328055" cy="4508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0998695">
            <a:off x="15578189" y="6875139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chemeClr val="bg1"/>
                </a:solidFill>
                <a:latin typeface="Times Neue Roman" panose="020B0604020202020204" charset="0"/>
              </a:rPr>
              <a:t>Mật</a:t>
            </a:r>
            <a:endParaRPr lang="en-US" sz="8800" b="1" dirty="0">
              <a:solidFill>
                <a:schemeClr val="bg1"/>
              </a:solidFill>
              <a:latin typeface="Times Neue Roman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10" grpId="0"/>
      <p:bldP spid="10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0706" y="0"/>
            <a:ext cx="10451939" cy="105442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6979249"/>
            <a:ext cx="5632393" cy="3307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63258" y="1812255"/>
            <a:ext cx="4048189" cy="78398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7683590">
            <a:off x="15182894" y="-490290"/>
            <a:ext cx="3726873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0611" y="6084071"/>
            <a:ext cx="8964428" cy="48733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998141" y="1812255"/>
            <a:ext cx="4048189" cy="78398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29431" y="1812255"/>
            <a:ext cx="4048189" cy="783980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909318" y="-200025"/>
            <a:ext cx="4469364" cy="176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9"/>
              </a:lnSpc>
            </a:pPr>
            <a:r>
              <a:rPr lang="en-US" sz="10299" dirty="0" err="1">
                <a:solidFill>
                  <a:srgbClr val="5E17EB"/>
                </a:solidFill>
                <a:latin typeface="Times Neue Roman Bold"/>
              </a:rPr>
              <a:t>Giải</a:t>
            </a:r>
            <a:r>
              <a:rPr lang="en-US" sz="10299" dirty="0">
                <a:solidFill>
                  <a:srgbClr val="5E17EB"/>
                </a:solidFill>
                <a:latin typeface="Times Neue Roman Bold"/>
              </a:rPr>
              <a:t> </a:t>
            </a:r>
            <a:r>
              <a:rPr lang="en-US" sz="10299" dirty="0" err="1">
                <a:solidFill>
                  <a:srgbClr val="5E17EB"/>
                </a:solidFill>
                <a:latin typeface="Times Neue Roman Bold"/>
              </a:rPr>
              <a:t>mã</a:t>
            </a:r>
            <a:endParaRPr lang="en-US" sz="10299" dirty="0">
              <a:solidFill>
                <a:srgbClr val="5E17EB"/>
              </a:solidFill>
              <a:latin typeface="Times Neue Rom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0241" y="4962525"/>
            <a:ext cx="2329105" cy="169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 err="1">
                <a:solidFill>
                  <a:srgbClr val="FFFFFF"/>
                </a:solidFill>
                <a:latin typeface="Times Neue Roman Bold"/>
              </a:rPr>
              <a:t>Hộp</a:t>
            </a:r>
            <a:endParaRPr lang="en-US" sz="9999" dirty="0">
              <a:solidFill>
                <a:srgbClr val="FFFFFF"/>
              </a:solidFill>
              <a:latin typeface="Times Neue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05000" y="4962525"/>
            <a:ext cx="261803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 err="1">
                <a:solidFill>
                  <a:srgbClr val="FFFFFF"/>
                </a:solidFill>
                <a:latin typeface="Times Neue Roman Bold"/>
              </a:rPr>
              <a:t>Thư</a:t>
            </a:r>
            <a:endParaRPr lang="en-US" sz="9999" dirty="0">
              <a:solidFill>
                <a:srgbClr val="FFFFFF"/>
              </a:solidFill>
              <a:latin typeface="Times Neue Rom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025594" y="4792378"/>
            <a:ext cx="2256675" cy="169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Times Neue Roman Bold"/>
              </a:rPr>
              <a:t>Mật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293 L 0.329 -0.0123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0" y="-47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0.00293 L 0.32005 7.40741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3.08642E-6 L -0.32483 0.0094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6" y="-29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8.64198E-7 L -0.32483 0.00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0" grpId="1"/>
      <p:bldP spid="11" grpId="0"/>
      <p:bldP spid="11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7974788" y="-1885211"/>
            <a:ext cx="8428001" cy="12198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82800" y="4710031"/>
            <a:ext cx="4546552" cy="54360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9632" y="190500"/>
            <a:ext cx="5835544" cy="8219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14620">
            <a:off x="4822073" y="429424"/>
            <a:ext cx="3308536" cy="23941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4505">
            <a:off x="116895" y="8245489"/>
            <a:ext cx="878027" cy="17185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4505">
            <a:off x="1290757" y="8301303"/>
            <a:ext cx="1012387" cy="17185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4505">
            <a:off x="4818565" y="8459964"/>
            <a:ext cx="1012387" cy="1718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54505">
            <a:off x="3636816" y="8406253"/>
            <a:ext cx="987390" cy="1718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54505">
            <a:off x="2455053" y="8353105"/>
            <a:ext cx="987390" cy="17185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54505">
            <a:off x="6127630" y="8520664"/>
            <a:ext cx="1093628" cy="17185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923307" y="2628900"/>
            <a:ext cx="2261983" cy="46164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130685" y="858448"/>
            <a:ext cx="6116208" cy="204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99"/>
              </a:lnSpc>
            </a:pPr>
            <a:r>
              <a:rPr lang="en-US" sz="9999" u="sng" dirty="0">
                <a:solidFill>
                  <a:srgbClr val="734228"/>
                </a:solidFill>
                <a:latin typeface="Times Neue Roman Bold"/>
              </a:rPr>
              <a:t>TẬP ĐỌC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75564" y="2820197"/>
            <a:ext cx="5626449" cy="139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6999" dirty="0" err="1">
                <a:solidFill>
                  <a:srgbClr val="734228"/>
                </a:solidFill>
                <a:latin typeface="Times Neue Roman"/>
              </a:rPr>
              <a:t>Hộp</a:t>
            </a:r>
            <a:r>
              <a:rPr lang="en-US" sz="6999" dirty="0">
                <a:solidFill>
                  <a:srgbClr val="734228"/>
                </a:solidFill>
                <a:latin typeface="Times Neue Roman"/>
              </a:rPr>
              <a:t> </a:t>
            </a:r>
            <a:r>
              <a:rPr lang="en-US" sz="6999" dirty="0" err="1">
                <a:solidFill>
                  <a:srgbClr val="734228"/>
                </a:solidFill>
                <a:latin typeface="Times Neue Roman"/>
              </a:rPr>
              <a:t>thư</a:t>
            </a:r>
            <a:r>
              <a:rPr lang="en-US" sz="6999" dirty="0">
                <a:solidFill>
                  <a:srgbClr val="734228"/>
                </a:solidFill>
                <a:latin typeface="Times Neue Roman"/>
              </a:rPr>
              <a:t> </a:t>
            </a:r>
            <a:r>
              <a:rPr lang="en-US" sz="6999" dirty="0" err="1">
                <a:solidFill>
                  <a:srgbClr val="734228"/>
                </a:solidFill>
                <a:latin typeface="Times Neue Roman"/>
              </a:rPr>
              <a:t>mật</a:t>
            </a:r>
            <a:endParaRPr lang="en-US" sz="6999" dirty="0">
              <a:solidFill>
                <a:srgbClr val="734228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96662" y="3918726"/>
            <a:ext cx="5626449" cy="120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6000">
                <a:solidFill>
                  <a:srgbClr val="734228"/>
                </a:solidFill>
                <a:latin typeface="Times Neue Roman"/>
              </a:rPr>
              <a:t> Hữu Mai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19592"/>
            <a:ext cx="18288000" cy="2070278"/>
            <a:chOff x="0" y="0"/>
            <a:chExt cx="6671512" cy="75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755243"/>
            </a:xfrm>
            <a:custGeom>
              <a:avLst/>
              <a:gdLst/>
              <a:ahLst/>
              <a:cxnLst/>
              <a:rect l="l" t="t" r="r" b="b"/>
              <a:pathLst>
                <a:path w="6671512" h="755243">
                  <a:moveTo>
                    <a:pt x="0" y="0"/>
                  </a:moveTo>
                  <a:lnTo>
                    <a:pt x="6671512" y="0"/>
                  </a:lnTo>
                  <a:lnTo>
                    <a:pt x="6671512" y="755243"/>
                  </a:lnTo>
                  <a:lnTo>
                    <a:pt x="0" y="755243"/>
                  </a:ln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164659" y="5340249"/>
            <a:ext cx="8796434" cy="52458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23059" y="-277256"/>
            <a:ext cx="4009445" cy="44370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76178" y="694116"/>
            <a:ext cx="2938184" cy="4252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0558" y="5743215"/>
            <a:ext cx="3772269" cy="4013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70558" y="1562004"/>
            <a:ext cx="3698742" cy="44224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456140" y="-1495575"/>
            <a:ext cx="2157108" cy="50485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400000">
            <a:off x="4190111" y="-1612118"/>
            <a:ext cx="9335036" cy="13511237"/>
          </a:xfrm>
          <a:prstGeom prst="rect">
            <a:avLst/>
          </a:prstGeom>
          <a:effectLst>
            <a:reflection stA="0" endPos="0" dist="50800" dir="5400000" sy="-100000" algn="bl" rotWithShape="0"/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 t="9930" b="9930"/>
          <a:stretch>
            <a:fillRect/>
          </a:stretch>
        </p:blipFill>
        <p:spPr>
          <a:xfrm>
            <a:off x="3706914" y="2275115"/>
            <a:ext cx="10520549" cy="5736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1586</Words>
  <Application>Microsoft Office PowerPoint</Application>
  <PresentationFormat>Custom</PresentationFormat>
  <Paragraphs>126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Calibri</vt:lpstr>
      <vt:lpstr>Red Hat Display</vt:lpstr>
      <vt:lpstr>Times Neue Roman Bold Italics</vt:lpstr>
      <vt:lpstr>Times Neue Roman Bold</vt:lpstr>
      <vt:lpstr>iCiel Bambola</vt:lpstr>
      <vt:lpstr>Times Neue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đọc_Hộp thư mật_L5</dc:title>
  <dc:creator>DELL</dc:creator>
  <cp:lastModifiedBy>Admin</cp:lastModifiedBy>
  <cp:revision>22</cp:revision>
  <dcterms:created xsi:type="dcterms:W3CDTF">2006-08-16T00:00:00Z</dcterms:created>
  <dcterms:modified xsi:type="dcterms:W3CDTF">2023-02-28T13:21:02Z</dcterms:modified>
  <dc:identifier>DAFadWBydOs</dc:identifier>
</cp:coreProperties>
</file>