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74" r:id="rId8"/>
    <p:sldMasterId id="2147483792" r:id="rId9"/>
  </p:sldMasterIdLst>
  <p:sldIdLst>
    <p:sldId id="277" r:id="rId10"/>
    <p:sldId id="264" r:id="rId11"/>
    <p:sldId id="26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80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5C2A"/>
    <a:srgbClr val="CC000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1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2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12" Type="http://schemas.openxmlformats.org/officeDocument/2006/relationships/image" Target="../media/image31.wmf"/><Relationship Id="rId2" Type="http://schemas.openxmlformats.org/officeDocument/2006/relationships/image" Target="../media/image21.wmf"/><Relationship Id="rId16" Type="http://schemas.openxmlformats.org/officeDocument/2006/relationships/image" Target="../media/image35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5" Type="http://schemas.openxmlformats.org/officeDocument/2006/relationships/image" Target="../media/image3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Relationship Id="rId1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39.wmf"/><Relationship Id="rId7" Type="http://schemas.openxmlformats.org/officeDocument/2006/relationships/image" Target="../media/image46.wmf"/><Relationship Id="rId2" Type="http://schemas.openxmlformats.org/officeDocument/2006/relationships/image" Target="../media/image43.wmf"/><Relationship Id="rId1" Type="http://schemas.openxmlformats.org/officeDocument/2006/relationships/image" Target="../media/image37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9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8F7A42F-82B0-4E73-B373-1D69FB4EE6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B8C3DE7-ECA2-48EA-886D-8AEAF79CDF6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502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048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452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473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672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745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09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826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339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8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98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352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21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411DFB-A2A0-40FB-A510-F11927DF57C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55633F5-400A-4399-B883-468DC2E383B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7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71B70AA-77B2-4892-A892-A0481866BD81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A45BAF-94AB-4D9F-8CAE-8BB97121AE0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7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0F97C6-E898-4753-B24A-E6E37CE5A2B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5978FCA-E4FB-449B-9C2F-214E5A0E7D9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94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D0C2EDB-1A36-4BA9-930F-39BF041D4A3F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BD552C0-0463-4194-9350-F172ADCF83C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E425F32-F776-419A-8673-84227CF6A009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D94EAFE-70F0-4E8F-BC7D-B828FDC5BCF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66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78D5CD-ACB9-4AFD-A00B-FFC8AB48C0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54F492-7A0E-4188-B361-BF9AC40242A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8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7DE4CD4-0816-4EBD-BD4D-A15CCFF8A51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7C4397-B35E-47EC-95D3-36F3C523E00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76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09586C9-6D5B-4E0B-9218-E4E1ABAE7D42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9320BB-3779-45E7-8487-FEBBD23337B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3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8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699CAB-8D8F-4896-A186-05F51CDD543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B9AB1BE-7CAB-47C7-9A2F-3FBB6FFD10C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9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367AC3-8EDD-446C-AE99-0BF8B34406A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0CF147F-DEE8-4BFA-9B43-06EAF9C1DE5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8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5AF3C49-8E40-4906-864D-20CF805907BA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B8629EB-89E8-4C03-979F-78F7A7CB392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70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54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2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47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54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45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96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91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4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37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3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92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40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1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4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2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2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0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78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63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52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78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30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F7EB68-36DF-4531-B70F-DBD1B30D7B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89D4E9-2238-4907-9153-C952874077A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7BAFD0-5B5A-47D8-A3BC-DB4B866DED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907037-B31D-4A2A-A2BA-EF70743EA81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14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76A794-98AE-4FD5-BEC9-6B46150E41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2528B2-87FA-4700-B1FF-09F4A2C41B8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28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88DCCE-985B-4ADE-B272-2C4A93353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D18E3B-CFC4-4FA6-99B5-3DB92141459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99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3BCBA7-E591-4985-A467-F31272AD20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61F09D-6408-4578-AC45-B0529150BE50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4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3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CD153E-14E0-41B2-B9B6-065E00124B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8147B6-390C-4F6C-A955-87C8C6DD054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98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363AA1-835B-477C-B4EC-CB39CEFD04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29E0DB-80DB-4F51-80DA-48D5B8A3C76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17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3F6283-D1C1-4283-99DF-E3E59EA052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5F70ED-4EE1-439A-9478-81A91CCC5A9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77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26DE65-5FA5-47C8-83C6-6867607774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4D4BA5-7D85-4E18-856D-CF2C3CFC177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20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579A8E-6142-48F0-95A5-D421A4781C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30AD06-EA07-454E-AD92-FF97E6ECE130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34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8E7C2C-AE82-44DC-97C3-05ECC8F81E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B05AA6-2DC3-4C3B-8593-C43CA4FD0B6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93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411DFB-A2A0-40FB-A510-F11927DF57C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55633F5-400A-4399-B883-468DC2E383B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84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71B70AA-77B2-4892-A892-A0481866BD81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A45BAF-94AB-4D9F-8CAE-8BB97121AE0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03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0F97C6-E898-4753-B24A-E6E37CE5A2B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5978FCA-E4FB-449B-9C2F-214E5A0E7D9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81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D0C2EDB-1A36-4BA9-930F-39BF041D4A3F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BD552C0-0463-4194-9350-F172ADCF83C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9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65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E425F32-F776-419A-8673-84227CF6A009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D94EAFE-70F0-4E8F-BC7D-B828FDC5BCF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72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78D5CD-ACB9-4AFD-A00B-FFC8AB48C0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54F492-7A0E-4188-B361-BF9AC40242A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321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7DE4CD4-0816-4EBD-BD4D-A15CCFF8A51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7C4397-B35E-47EC-95D3-36F3C523E00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15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09586C9-6D5B-4E0B-9218-E4E1ABAE7D42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9320BB-3779-45E7-8487-FEBBD23337B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3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699CAB-8D8F-4896-A186-05F51CDD543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B9AB1BE-7CAB-47C7-9A2F-3FBB6FFD10C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369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367AC3-8EDD-446C-AE99-0BF8B34406A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0CF147F-DEE8-4BFA-9B43-06EAF9C1DE5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8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5AF3C49-8E40-4906-864D-20CF805907BA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B8629EB-89E8-4C03-979F-78F7A7CB392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7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8CA4C7-DDAE-43AA-9833-5EBEFD5135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94F2751-779E-4DF4-9942-2C7995FE3BF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54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7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0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4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6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02D5F6C-60B3-4E8E-8E68-1C920EF058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FCC5101-B4B7-46A7-A92F-A14496A18B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51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75C8F14-6545-4922-9287-D8C00B46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386DAB-2781-4712-BE02-8B059FA44E8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267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B610F05-16FF-4E23-A614-D8A650123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06EE204-1102-4583-A974-1C6D0189D5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05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49BF3A-6409-42BF-80BD-43EB798304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65876EB-1836-4605-B458-AEA1D385B2F4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24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E1C0DE-9F70-41FB-9EC2-997EBFB1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B5CEE8-1532-40A1-A582-3FC82C68532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54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D2B625C-4BE3-45B3-ACBF-F97C1EDF5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516307-5842-497A-B211-E040347B716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804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CB7ADA5-6897-48F7-A917-EC1F2BBC49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4FA2C44-AB13-4F59-B6C8-124F6BB32F5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68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D320349-4C48-4F1B-86B7-84546CEA73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09333E-4F03-417A-A2E5-335994664721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66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8F7A42F-82B0-4E73-B373-1D69FB4EE6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B8C3DE7-ECA2-48EA-886D-8AEAF79CDF6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87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8CA4C7-DDAE-43AA-9833-5EBEFD5135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94F2751-779E-4DF4-9942-2C7995FE3BF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782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0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8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4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6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1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800"/>
            </a:lvl2pPr>
            <a:lvl3pPr marL="914327" indent="0">
              <a:buNone/>
              <a:defRPr sz="2400"/>
            </a:lvl3pPr>
            <a:lvl4pPr marL="1371491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1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085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1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02D5F6C-60B3-4E8E-8E68-1C920EF058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FCC5101-B4B7-46A7-A92F-A14496A18B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60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75C8F14-6545-4922-9287-D8C00B46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386DAB-2781-4712-BE02-8B059FA44E8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577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B610F05-16FF-4E23-A614-D8A650123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06EE204-1102-4583-A974-1C6D0189D5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38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49BF3A-6409-42BF-80BD-43EB798304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65876EB-1836-4605-B458-AEA1D385B2F4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016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E1C0DE-9F70-41FB-9EC2-997EBFB1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B5CEE8-1532-40A1-A582-3FC82C68532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643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D2B625C-4BE3-45B3-ACBF-F97C1EDF5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516307-5842-497A-B211-E040347B716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426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CB7ADA5-6897-48F7-A917-EC1F2BBC49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4FA2C44-AB13-4F59-B6C8-124F6BB32F5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96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D320349-4C48-4F1B-86B7-84546CEA73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09333E-4F03-417A-A2E5-335994664721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6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A5A149-22B0-4AF9-9621-572A12AEBF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74D7375-108C-4004-A167-F34F1678D80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6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6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1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BCF041-CB1A-4289-B4FC-9A89AB99B5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9055F3-F0F9-413B-BEFA-3A2D2E376E5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7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A5A149-22B0-4AF9-9621-572A12AEBF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74D7375-108C-4004-A167-F34F1678D80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7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D5FF3DAB-85DF-4843-8922-0E993ABFE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FA008D-FADF-4D26-BF93-886CA20C689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8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4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3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8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D5FF3DAB-85DF-4843-8922-0E993ABFE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FA008D-FADF-4D26-BF93-886CA20C689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7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4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3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8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3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27.wmf"/><Relationship Id="rId26" Type="http://schemas.openxmlformats.org/officeDocument/2006/relationships/image" Target="../media/image31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35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0.wmf"/><Relationship Id="rId32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2.wmf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5.wmf"/><Relationship Id="rId22" Type="http://schemas.openxmlformats.org/officeDocument/2006/relationships/image" Target="../media/image29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33.wmf"/><Relationship Id="rId8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9.xml"/><Relationship Id="rId18" Type="http://schemas.openxmlformats.org/officeDocument/2006/relationships/image" Target="../media/image5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11.gif"/><Relationship Id="rId17" Type="http://schemas.openxmlformats.org/officeDocument/2006/relationships/image" Target="../media/image14.jpeg"/><Relationship Id="rId2" Type="http://schemas.openxmlformats.org/officeDocument/2006/relationships/image" Target="../media/image3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13.gif"/><Relationship Id="rId10" Type="http://schemas.openxmlformats.org/officeDocument/2006/relationships/image" Target="../media/image10.gif"/><Relationship Id="rId19" Type="http://schemas.openxmlformats.org/officeDocument/2006/relationships/slide" Target="slide11.xml"/><Relationship Id="rId4" Type="http://schemas.openxmlformats.org/officeDocument/2006/relationships/image" Target="../media/image7.gif"/><Relationship Id="rId9" Type="http://schemas.openxmlformats.org/officeDocument/2006/relationships/slide" Target="slide4.xml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953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SỐ THẬP PHÂN(TT)</a:t>
            </a:r>
          </a:p>
        </p:txBody>
      </p:sp>
    </p:spTree>
    <p:extLst>
      <p:ext uri="{BB962C8B-B14F-4D97-AF65-F5344CB8AC3E}">
        <p14:creationId xmlns:p14="http://schemas.microsoft.com/office/powerpoint/2010/main" val="11970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96552" y="1200150"/>
            <a:ext cx="268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195 mm= ………m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79766" y="3569553"/>
                <a:ext cx="2627642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0033CC"/>
                    </a:solidFill>
                  </a:rPr>
                  <a:t>195 mm=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195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766" y="3569553"/>
                <a:ext cx="2627642" cy="710451"/>
              </a:xfrm>
              <a:prstGeom prst="rect">
                <a:avLst/>
              </a:prstGeom>
              <a:blipFill>
                <a:blip r:embed="rId8"/>
                <a:stretch>
                  <a:fillRect l="-4408" r="-3944" b="-12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200150"/>
            <a:ext cx="50101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06608" y="1527119"/>
            <a:ext cx="211455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758933"/>
              </p:ext>
            </p:extLst>
          </p:nvPr>
        </p:nvGraphicFramePr>
        <p:xfrm>
          <a:off x="2867570" y="898470"/>
          <a:ext cx="1027510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Equation" r:id="rId3" imgW="507960" imgH="431640" progId="Equation.3">
                  <p:embed/>
                </p:oleObj>
              </mc:Choice>
              <mc:Fallback>
                <p:oleObj name="Equation" r:id="rId3" imgW="507960" imgH="4316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570" y="898470"/>
                        <a:ext cx="1027510" cy="81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878058" y="1641419"/>
            <a:ext cx="211455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742865"/>
              </p:ext>
            </p:extLst>
          </p:nvPr>
        </p:nvGraphicFramePr>
        <p:xfrm>
          <a:off x="2906759" y="1879817"/>
          <a:ext cx="1131094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5" imgW="558720" imgH="431640" progId="Equation.3">
                  <p:embed/>
                </p:oleObj>
              </mc:Choice>
              <mc:Fallback>
                <p:oleObj name="Equation" r:id="rId5" imgW="558720" imgH="43164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759" y="1879817"/>
                        <a:ext cx="1131094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254653"/>
              </p:ext>
            </p:extLst>
          </p:nvPr>
        </p:nvGraphicFramePr>
        <p:xfrm>
          <a:off x="1842132" y="2908517"/>
          <a:ext cx="1362075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7" imgW="672840" imgH="431640" progId="Equation.3">
                  <p:embed/>
                </p:oleObj>
              </mc:Choice>
              <mc:Fallback>
                <p:oleObj name="Equation" r:id="rId7" imgW="672840" imgH="431640" progId="Equation.3">
                  <p:embed/>
                  <p:pic>
                    <p:nvPicPr>
                      <p:cNvPr id="10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2132" y="2908517"/>
                        <a:ext cx="1362075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923202"/>
              </p:ext>
            </p:extLst>
          </p:nvPr>
        </p:nvGraphicFramePr>
        <p:xfrm>
          <a:off x="7044181" y="2926478"/>
          <a:ext cx="834628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quation" r:id="rId9" imgW="482400" imgH="431640" progId="Equation.3">
                  <p:embed/>
                </p:oleObj>
              </mc:Choice>
              <mc:Fallback>
                <p:oleObj name="Equation" r:id="rId9" imgW="482400" imgH="431640" progId="Equation.3">
                  <p:embed/>
                  <p:pic>
                    <p:nvPicPr>
                      <p:cNvPr id="10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4181" y="2926478"/>
                        <a:ext cx="834628" cy="8167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286388"/>
              </p:ext>
            </p:extLst>
          </p:nvPr>
        </p:nvGraphicFramePr>
        <p:xfrm>
          <a:off x="990600" y="742950"/>
          <a:ext cx="1885950" cy="205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16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49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27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0667">
                <a:tc>
                  <a:txBody>
                    <a:bodyPr/>
                    <a:lstStyle/>
                    <a:p>
                      <a:r>
                        <a:rPr lang="en-US" sz="21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dm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446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153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15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728884"/>
              </p:ext>
            </p:extLst>
          </p:nvPr>
        </p:nvGraphicFramePr>
        <p:xfrm>
          <a:off x="3878309" y="898470"/>
          <a:ext cx="564356" cy="800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Equation" r:id="rId11" imgW="279360" imgH="431640" progId="Equation.3">
                  <p:embed/>
                </p:oleObj>
              </mc:Choice>
              <mc:Fallback>
                <p:oleObj name="Equation" r:id="rId11" imgW="279360" imgH="431640" progId="Equation.3">
                  <p:embed/>
                  <p:pic>
                    <p:nvPicPr>
                      <p:cNvPr id="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309" y="898470"/>
                        <a:ext cx="564356" cy="800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880052"/>
              </p:ext>
            </p:extLst>
          </p:nvPr>
        </p:nvGraphicFramePr>
        <p:xfrm>
          <a:off x="4449808" y="669869"/>
          <a:ext cx="872729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Equation" r:id="rId13" imgW="431640" imgH="634680" progId="Equation.3">
                  <p:embed/>
                </p:oleObj>
              </mc:Choice>
              <mc:Fallback>
                <p:oleObj name="Equation" r:id="rId13" imgW="431640" imgH="634680" progId="Equation.3">
                  <p:embed/>
                  <p:pic>
                    <p:nvPicPr>
                      <p:cNvPr id="307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808" y="669869"/>
                        <a:ext cx="872729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35533"/>
              </p:ext>
            </p:extLst>
          </p:nvPr>
        </p:nvGraphicFramePr>
        <p:xfrm>
          <a:off x="6439344" y="2918961"/>
          <a:ext cx="230981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Equation" r:id="rId15" imgW="114120" imgH="431640" progId="Equation.3">
                  <p:embed/>
                </p:oleObj>
              </mc:Choice>
              <mc:Fallback>
                <p:oleObj name="Equation" r:id="rId15" imgW="114120" imgH="431640" progId="Equation.3">
                  <p:embed/>
                  <p:pic>
                    <p:nvPicPr>
                      <p:cNvPr id="30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9344" y="2918961"/>
                        <a:ext cx="230981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712266"/>
              </p:ext>
            </p:extLst>
          </p:nvPr>
        </p:nvGraphicFramePr>
        <p:xfrm>
          <a:off x="7159670" y="929495"/>
          <a:ext cx="719138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Equation" r:id="rId17" imgW="355320" imgH="431640" progId="Equation.3">
                  <p:embed/>
                </p:oleObj>
              </mc:Choice>
              <mc:Fallback>
                <p:oleObj name="Equation" r:id="rId17" imgW="355320" imgH="431640" progId="Equation.3">
                  <p:embed/>
                  <p:pic>
                    <p:nvPicPr>
                      <p:cNvPr id="30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70" y="929495"/>
                        <a:ext cx="719138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843617"/>
              </p:ext>
            </p:extLst>
          </p:nvPr>
        </p:nvGraphicFramePr>
        <p:xfrm>
          <a:off x="2849608" y="1355670"/>
          <a:ext cx="719138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Equation" r:id="rId19" imgW="355320" imgH="431640" progId="Equation.3">
                  <p:embed/>
                </p:oleObj>
              </mc:Choice>
              <mc:Fallback>
                <p:oleObj name="Equation" r:id="rId19" imgW="355320" imgH="431640" progId="Equation.3">
                  <p:embed/>
                  <p:pic>
                    <p:nvPicPr>
                      <p:cNvPr id="308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9608" y="1355670"/>
                        <a:ext cx="719138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730560"/>
              </p:ext>
            </p:extLst>
          </p:nvPr>
        </p:nvGraphicFramePr>
        <p:xfrm>
          <a:off x="3992609" y="1879817"/>
          <a:ext cx="564356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Equation" r:id="rId21" imgW="279360" imgH="431640" progId="Equation.3">
                  <p:embed/>
                </p:oleObj>
              </mc:Choice>
              <mc:Fallback>
                <p:oleObj name="Equation" r:id="rId21" imgW="279360" imgH="431640" progId="Equation.3">
                  <p:embed/>
                  <p:pic>
                    <p:nvPicPr>
                      <p:cNvPr id="30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609" y="1879817"/>
                        <a:ext cx="564356" cy="81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15201"/>
              </p:ext>
            </p:extLst>
          </p:nvPr>
        </p:nvGraphicFramePr>
        <p:xfrm>
          <a:off x="4467769" y="1698569"/>
          <a:ext cx="1001316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" name="Equation" r:id="rId23" imgW="495000" imgH="634680" progId="Equation.3">
                  <p:embed/>
                </p:oleObj>
              </mc:Choice>
              <mc:Fallback>
                <p:oleObj name="Equation" r:id="rId23" imgW="495000" imgH="634680" progId="Equation.3">
                  <p:embed/>
                  <p:pic>
                    <p:nvPicPr>
                      <p:cNvPr id="308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769" y="1698569"/>
                        <a:ext cx="1001316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084769"/>
              </p:ext>
            </p:extLst>
          </p:nvPr>
        </p:nvGraphicFramePr>
        <p:xfrm>
          <a:off x="7044180" y="1936966"/>
          <a:ext cx="847725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Equation" r:id="rId25" imgW="419040" imgH="431640" progId="Equation.3">
                  <p:embed/>
                </p:oleObj>
              </mc:Choice>
              <mc:Fallback>
                <p:oleObj name="Equation" r:id="rId25" imgW="419040" imgH="431640" progId="Equation.3">
                  <p:embed/>
                  <p:pic>
                    <p:nvPicPr>
                      <p:cNvPr id="308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4180" y="1936966"/>
                        <a:ext cx="847725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02257"/>
              </p:ext>
            </p:extLst>
          </p:nvPr>
        </p:nvGraphicFramePr>
        <p:xfrm>
          <a:off x="3166379" y="2918315"/>
          <a:ext cx="565547" cy="758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Equation" r:id="rId27" imgW="279360" imgH="431640" progId="Equation.3">
                  <p:embed/>
                </p:oleObj>
              </mc:Choice>
              <mc:Fallback>
                <p:oleObj name="Equation" r:id="rId27" imgW="279360" imgH="431640" progId="Equation.3">
                  <p:embed/>
                  <p:pic>
                    <p:nvPicPr>
                      <p:cNvPr id="308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6379" y="2918315"/>
                        <a:ext cx="565547" cy="758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839845"/>
              </p:ext>
            </p:extLst>
          </p:nvPr>
        </p:nvGraphicFramePr>
        <p:xfrm>
          <a:off x="3609564" y="2697877"/>
          <a:ext cx="177165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Equation" r:id="rId29" imgW="876240" imgH="634680" progId="Equation.3">
                  <p:embed/>
                </p:oleObj>
              </mc:Choice>
              <mc:Fallback>
                <p:oleObj name="Equation" r:id="rId29" imgW="876240" imgH="634680" progId="Equation.3">
                  <p:embed/>
                  <p:pic>
                    <p:nvPicPr>
                      <p:cNvPr id="308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9564" y="2697877"/>
                        <a:ext cx="1771650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3592558" y="1355669"/>
            <a:ext cx="3086100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: Hai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phẩy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bảy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.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315222" y="1917372"/>
            <a:ext cx="1885950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73720" y="2897086"/>
            <a:ext cx="1885950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64208" y="898469"/>
            <a:ext cx="1885950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706858" y="2384369"/>
            <a:ext cx="4057650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Tám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phẩy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năm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mươi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sáu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.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906758" y="3468586"/>
            <a:ext cx="4972050" cy="5143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: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phẩy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chín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mươi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.</a:t>
            </a:r>
          </a:p>
        </p:txBody>
      </p:sp>
      <p:graphicFrame>
        <p:nvGraphicFramePr>
          <p:cNvPr id="3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662626"/>
              </p:ext>
            </p:extLst>
          </p:nvPr>
        </p:nvGraphicFramePr>
        <p:xfrm>
          <a:off x="1878058" y="3481647"/>
          <a:ext cx="975122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Equation" r:id="rId31" imgW="482400" imgH="431640" progId="Equation.3">
                  <p:embed/>
                </p:oleObj>
              </mc:Choice>
              <mc:Fallback>
                <p:oleObj name="Equation" r:id="rId31" imgW="482400" imgH="431640" progId="Equation.3">
                  <p:embed/>
                  <p:pic>
                    <p:nvPicPr>
                      <p:cNvPr id="3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58" y="3481647"/>
                        <a:ext cx="975122" cy="81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620846"/>
              </p:ext>
            </p:extLst>
          </p:nvPr>
        </p:nvGraphicFramePr>
        <p:xfrm>
          <a:off x="2924719" y="2402330"/>
          <a:ext cx="847725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Equation" r:id="rId33" imgW="419040" imgH="431640" progId="Equation.3">
                  <p:embed/>
                </p:oleObj>
              </mc:Choice>
              <mc:Fallback>
                <p:oleObj name="Equation" r:id="rId33" imgW="419040" imgH="431640" progId="Equation.3">
                  <p:embed/>
                  <p:pic>
                    <p:nvPicPr>
                      <p:cNvPr id="3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719" y="2402330"/>
                        <a:ext cx="847725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1038769" y="3975884"/>
            <a:ext cx="6857999" cy="40005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: 2,7;   8,56;   0,195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số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thập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63659" y="1184220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64526" y="1200547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60392" y="1827482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62080" y="1827565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67445" y="1820952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89784" y="2335302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78407" y="2322238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878876" y="2322238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412821" y="2332035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08219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2"/>
          <p:cNvSpPr txBox="1">
            <a:spLocks noChangeArrowheads="1"/>
          </p:cNvSpPr>
          <p:nvPr/>
        </p:nvSpPr>
        <p:spPr bwMode="auto">
          <a:xfrm>
            <a:off x="5943600" y="4800600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Text Box 91"/>
          <p:cNvSpPr txBox="1">
            <a:spLocks noChangeArrowheads="1"/>
          </p:cNvSpPr>
          <p:nvPr/>
        </p:nvSpPr>
        <p:spPr bwMode="auto">
          <a:xfrm>
            <a:off x="1839024" y="751182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141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8,56</a:t>
            </a:r>
          </a:p>
        </p:txBody>
      </p:sp>
      <p:sp>
        <p:nvSpPr>
          <p:cNvPr id="8199" name="Text Box 95"/>
          <p:cNvSpPr txBox="1">
            <a:spLocks noChangeArrowheads="1"/>
          </p:cNvSpPr>
          <p:nvPr/>
        </p:nvSpPr>
        <p:spPr bwMode="auto">
          <a:xfrm>
            <a:off x="326176" y="1806763"/>
            <a:ext cx="1654547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</a:p>
        </p:txBody>
      </p:sp>
      <p:sp>
        <p:nvSpPr>
          <p:cNvPr id="8200" name="Text Box 96"/>
          <p:cNvSpPr txBox="1">
            <a:spLocks noChangeArrowheads="1"/>
          </p:cNvSpPr>
          <p:nvPr/>
        </p:nvSpPr>
        <p:spPr bwMode="auto">
          <a:xfrm>
            <a:off x="2478238" y="1796450"/>
            <a:ext cx="1828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thập phân</a:t>
            </a:r>
          </a:p>
        </p:txBody>
      </p:sp>
      <p:sp>
        <p:nvSpPr>
          <p:cNvPr id="8217" name="AutoShape 103"/>
          <p:cNvSpPr>
            <a:spLocks/>
          </p:cNvSpPr>
          <p:nvPr/>
        </p:nvSpPr>
        <p:spPr bwMode="auto">
          <a:xfrm rot="16200000">
            <a:off x="1882551" y="1010717"/>
            <a:ext cx="103585" cy="326231"/>
          </a:xfrm>
          <a:prstGeom prst="leftBrace">
            <a:avLst>
              <a:gd name="adj1" fmla="val 2624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8" name="Line 104"/>
          <p:cNvSpPr>
            <a:spLocks noChangeShapeType="1"/>
          </p:cNvSpPr>
          <p:nvPr/>
        </p:nvSpPr>
        <p:spPr bwMode="auto">
          <a:xfrm flipH="1">
            <a:off x="1142038" y="1198756"/>
            <a:ext cx="777758" cy="60800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5" name="AutoShape 100"/>
          <p:cNvSpPr>
            <a:spLocks/>
          </p:cNvSpPr>
          <p:nvPr/>
        </p:nvSpPr>
        <p:spPr bwMode="auto">
          <a:xfrm rot="16200000">
            <a:off x="2363319" y="951935"/>
            <a:ext cx="57150" cy="379810"/>
          </a:xfrm>
          <a:prstGeom prst="leftBrace">
            <a:avLst>
              <a:gd name="adj1" fmla="val 5538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Line 107"/>
          <p:cNvSpPr>
            <a:spLocks noChangeShapeType="1"/>
          </p:cNvSpPr>
          <p:nvPr/>
        </p:nvSpPr>
        <p:spPr bwMode="auto">
          <a:xfrm>
            <a:off x="2457870" y="1175509"/>
            <a:ext cx="620300" cy="63256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3" name="Text Box 111"/>
          <p:cNvSpPr txBox="1">
            <a:spLocks noChangeArrowheads="1"/>
          </p:cNvSpPr>
          <p:nvPr/>
        </p:nvSpPr>
        <p:spPr bwMode="auto">
          <a:xfrm>
            <a:off x="6016545" y="614653"/>
            <a:ext cx="1657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90,638</a:t>
            </a:r>
          </a:p>
        </p:txBody>
      </p:sp>
      <p:grpSp>
        <p:nvGrpSpPr>
          <p:cNvPr id="8204" name="Group 127"/>
          <p:cNvGrpSpPr>
            <a:grpSpLocks/>
          </p:cNvGrpSpPr>
          <p:nvPr/>
        </p:nvGrpSpPr>
        <p:grpSpPr bwMode="auto">
          <a:xfrm>
            <a:off x="4968517" y="975102"/>
            <a:ext cx="1553766" cy="1171520"/>
            <a:chOff x="2979" y="1886"/>
            <a:chExt cx="1085" cy="789"/>
          </a:xfrm>
        </p:grpSpPr>
        <p:sp>
          <p:nvSpPr>
            <p:cNvPr id="9241" name="AutoShape 120"/>
            <p:cNvSpPr>
              <a:spLocks/>
            </p:cNvSpPr>
            <p:nvPr/>
          </p:nvSpPr>
          <p:spPr bwMode="auto">
            <a:xfrm rot="-5400000">
              <a:off x="3872" y="1790"/>
              <a:ext cx="96" cy="288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35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2" name="Text Box 124"/>
            <p:cNvSpPr txBox="1">
              <a:spLocks noChangeArrowheads="1"/>
            </p:cNvSpPr>
            <p:nvPr/>
          </p:nvSpPr>
          <p:spPr bwMode="auto">
            <a:xfrm>
              <a:off x="2979" y="2426"/>
              <a:ext cx="1053" cy="24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nguyên</a:t>
              </a:r>
            </a:p>
          </p:txBody>
        </p:sp>
        <p:sp>
          <p:nvSpPr>
            <p:cNvPr id="9243" name="Line 126"/>
            <p:cNvSpPr>
              <a:spLocks noChangeShapeType="1"/>
            </p:cNvSpPr>
            <p:nvPr/>
          </p:nvSpPr>
          <p:spPr bwMode="auto">
            <a:xfrm flipH="1">
              <a:off x="3587" y="1954"/>
              <a:ext cx="303" cy="45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05" name="Group 130"/>
          <p:cNvGrpSpPr>
            <a:grpSpLocks/>
          </p:cNvGrpSpPr>
          <p:nvPr/>
        </p:nvGrpSpPr>
        <p:grpSpPr bwMode="auto">
          <a:xfrm>
            <a:off x="6658600" y="1023923"/>
            <a:ext cx="2151800" cy="1122699"/>
            <a:chOff x="4786" y="1272"/>
            <a:chExt cx="1474" cy="843"/>
          </a:xfrm>
        </p:grpSpPr>
        <p:sp>
          <p:nvSpPr>
            <p:cNvPr id="281725" name="Text Box 125"/>
            <p:cNvSpPr txBox="1">
              <a:spLocks noChangeArrowheads="1"/>
            </p:cNvSpPr>
            <p:nvPr/>
          </p:nvSpPr>
          <p:spPr bwMode="auto">
            <a:xfrm>
              <a:off x="4848" y="1838"/>
              <a:ext cx="1412" cy="27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800000"/>
                  </a:solidFill>
                  <a:latin typeface="Times New Roman"/>
                  <a:cs typeface="Times New Roman" pitchFamily="18" charset="0"/>
                </a:rPr>
                <a:t>Phần thập phân</a:t>
              </a:r>
            </a:p>
          </p:txBody>
        </p:sp>
        <p:sp>
          <p:nvSpPr>
            <p:cNvPr id="9239" name="AutoShape 128"/>
            <p:cNvSpPr>
              <a:spLocks/>
            </p:cNvSpPr>
            <p:nvPr/>
          </p:nvSpPr>
          <p:spPr bwMode="auto">
            <a:xfrm rot="16200000">
              <a:off x="4954" y="1104"/>
              <a:ext cx="96" cy="432"/>
            </a:xfrm>
            <a:prstGeom prst="leftBrace">
              <a:avLst>
                <a:gd name="adj1" fmla="val 37500"/>
                <a:gd name="adj2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35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0" name="Line 129"/>
            <p:cNvSpPr>
              <a:spLocks noChangeShapeType="1"/>
            </p:cNvSpPr>
            <p:nvPr/>
          </p:nvSpPr>
          <p:spPr bwMode="auto">
            <a:xfrm>
              <a:off x="5044" y="1387"/>
              <a:ext cx="292" cy="43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79797" y="2662592"/>
            <a:ext cx="8530603" cy="21348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u="sng" dirty="0">
                <a:solidFill>
                  <a:srgbClr val="FF0000"/>
                </a:solidFill>
                <a:latin typeface="Times New Roman"/>
                <a:cs typeface="Arial"/>
              </a:rPr>
              <a:t>* </a:t>
            </a:r>
            <a:r>
              <a:rPr lang="vi-VN" sz="2100" b="1" u="sng" dirty="0">
                <a:solidFill>
                  <a:srgbClr val="FF0000"/>
                </a:solidFill>
                <a:latin typeface="Times New Roman"/>
                <a:cs typeface="Arial"/>
              </a:rPr>
              <a:t>Kết luận:</a:t>
            </a:r>
            <a:r>
              <a:rPr lang="en-US" sz="2100" b="1" dirty="0">
                <a:solidFill>
                  <a:srgbClr val="0000FF"/>
                </a:solidFill>
                <a:latin typeface="Times New Roman"/>
                <a:cs typeface="Arial"/>
              </a:rPr>
              <a:t>Mỗi số thập phân gồm hai phần: phần nguyên và phần thập phân, chúng được phân cách bởi dấu phẩy.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latin typeface="Times New Roman"/>
                <a:cs typeface="Arial"/>
              </a:rPr>
              <a:t>  Những chữ số ở bên trái dấu phẩy thuộc về phần nguyên. Những chữ số ở bên phải dấu phẩy thuộc về phần thập phân.</a:t>
            </a:r>
          </a:p>
        </p:txBody>
      </p:sp>
      <p:cxnSp>
        <p:nvCxnSpPr>
          <p:cNvPr id="9231" name="Straight Connector 26"/>
          <p:cNvCxnSpPr>
            <a:cxnSpLocks noChangeShapeType="1"/>
          </p:cNvCxnSpPr>
          <p:nvPr/>
        </p:nvCxnSpPr>
        <p:spPr bwMode="auto">
          <a:xfrm>
            <a:off x="4481848" y="133352"/>
            <a:ext cx="9522" cy="229966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34" name="Rectangle 3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 animBg="1"/>
      <p:bldP spid="8200" grpId="0" animBg="1"/>
      <p:bldP spid="8217" grpId="0" animBg="1"/>
      <p:bldP spid="8215" grpId="0" animBg="1"/>
      <p:bldP spid="8203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000250" y="2114550"/>
            <a:ext cx="211455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 defTabSz="685800">
              <a:spcBef>
                <a:spcPct val="20000"/>
              </a:spcBef>
              <a:defRPr/>
            </a:pPr>
            <a:endParaRPr lang="en-US" sz="2100" dirty="0">
              <a:solidFill>
                <a:prstClr val="black"/>
              </a:solidFill>
              <a:latin typeface="VNI-Times" pitchFamily="2" charset="0"/>
            </a:endParaRPr>
          </a:p>
          <a:p>
            <a:pPr algn="ctr" defTabSz="685800">
              <a:spcBef>
                <a:spcPct val="20000"/>
              </a:spcBef>
              <a:defRPr/>
            </a:pPr>
            <a:endParaRPr lang="en-US" sz="2100" dirty="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4800" y="413356"/>
            <a:ext cx="6515100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  1-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thập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43000" y="996554"/>
            <a:ext cx="6858000" cy="5715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  ;  7,98  ;  25, 477  ;  206,075  ;  0,307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250" y="1588714"/>
            <a:ext cx="6515100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    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tư.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7250" y="2139553"/>
            <a:ext cx="6515100" cy="3429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7,98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Bảy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chín mươi tám.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5775" y="2694629"/>
            <a:ext cx="8534400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25,477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Hai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 lăm phẩy bốn trăm bảy mươi bảy.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3327026"/>
            <a:ext cx="8839200" cy="7429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206,075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:Hai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linh sáu phẩy không trăm bảy mươi lăm.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7250" y="3988034"/>
            <a:ext cx="6515100" cy="1028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0,307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Không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ba trăm linh bảy.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-28420"/>
            <a:ext cx="9199661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37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77071" y="1788683"/>
            <a:ext cx="2514600" cy="45720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846133"/>
              </p:ext>
            </p:extLst>
          </p:nvPr>
        </p:nvGraphicFramePr>
        <p:xfrm>
          <a:off x="1314450" y="1714500"/>
          <a:ext cx="84772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Equation" r:id="rId3" imgW="419040" imgH="634680" progId="Equation.3">
                  <p:embed/>
                </p:oleObj>
              </mc:Choice>
              <mc:Fallback>
                <p:oleObj name="Equation" r:id="rId3" imgW="419040" imgH="6346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714500"/>
                        <a:ext cx="847725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920297"/>
              </p:ext>
            </p:extLst>
          </p:nvPr>
        </p:nvGraphicFramePr>
        <p:xfrm>
          <a:off x="2463405" y="2857500"/>
          <a:ext cx="872728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Equation" r:id="rId5" imgW="431640" imgH="431640" progId="Equation.3">
                  <p:embed/>
                </p:oleObj>
              </mc:Choice>
              <mc:Fallback>
                <p:oleObj name="Equation" r:id="rId5" imgW="431640" imgH="43164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405" y="2857500"/>
                        <a:ext cx="872728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777707"/>
              </p:ext>
            </p:extLst>
          </p:nvPr>
        </p:nvGraphicFramePr>
        <p:xfrm>
          <a:off x="1247776" y="3714750"/>
          <a:ext cx="1371600" cy="107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Equation" r:id="rId7" imgW="723600" imgH="634680" progId="Equation.3">
                  <p:embed/>
                </p:oleObj>
              </mc:Choice>
              <mc:Fallback>
                <p:oleObj name="Equation" r:id="rId7" imgW="723600" imgH="634680" progId="Equation.3">
                  <p:embed/>
                  <p:pic>
                    <p:nvPicPr>
                      <p:cNvPr id="10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6" y="3714750"/>
                        <a:ext cx="1371600" cy="1070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765103"/>
              </p:ext>
            </p:extLst>
          </p:nvPr>
        </p:nvGraphicFramePr>
        <p:xfrm>
          <a:off x="1282373" y="2686050"/>
          <a:ext cx="1154906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Equation" r:id="rId9" imgW="571320" imgH="634680" progId="Equation.3">
                  <p:embed/>
                </p:oleObj>
              </mc:Choice>
              <mc:Fallback>
                <p:oleObj name="Equation" r:id="rId9" imgW="571320" imgH="634680" progId="Equation.3">
                  <p:embed/>
                  <p:pic>
                    <p:nvPicPr>
                      <p:cNvPr id="10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373" y="2686050"/>
                        <a:ext cx="1154906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28600" y="326939"/>
            <a:ext cx="8839200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905675"/>
              </p:ext>
            </p:extLst>
          </p:nvPr>
        </p:nvGraphicFramePr>
        <p:xfrm>
          <a:off x="2177655" y="1885950"/>
          <a:ext cx="564356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Equation" r:id="rId11" imgW="279360" imgH="431640" progId="Equation.3">
                  <p:embed/>
                </p:oleObj>
              </mc:Choice>
              <mc:Fallback>
                <p:oleObj name="Equation" r:id="rId11" imgW="279360" imgH="431640" progId="Equation.3">
                  <p:embed/>
                  <p:pic>
                    <p:nvPicPr>
                      <p:cNvPr id="81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655" y="1885950"/>
                        <a:ext cx="564356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396338"/>
              </p:ext>
            </p:extLst>
          </p:nvPr>
        </p:nvGraphicFramePr>
        <p:xfrm>
          <a:off x="2571750" y="3850326"/>
          <a:ext cx="1028700" cy="71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Equation" r:id="rId13" imgW="583920" imgH="431640" progId="Equation.3">
                  <p:embed/>
                </p:oleObj>
              </mc:Choice>
              <mc:Fallback>
                <p:oleObj name="Equation" r:id="rId13" imgW="583920" imgH="431640" progId="Equation.3">
                  <p:embed/>
                  <p:pic>
                    <p:nvPicPr>
                      <p:cNvPr id="81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850326"/>
                        <a:ext cx="1028700" cy="711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3362259" y="2662806"/>
            <a:ext cx="5543550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648075" y="3740140"/>
            <a:ext cx="5543550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1050" y="837343"/>
            <a:ext cx="5638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62800" y="837343"/>
            <a:ext cx="1447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415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488044"/>
              </p:ext>
            </p:extLst>
          </p:nvPr>
        </p:nvGraphicFramePr>
        <p:xfrm>
          <a:off x="833438" y="1081332"/>
          <a:ext cx="84772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3" imgW="418918" imgH="634725" progId="Equation.3">
                  <p:embed/>
                </p:oleObj>
              </mc:Choice>
              <mc:Fallback>
                <p:oleObj name="Equation" r:id="rId3" imgW="418918" imgH="634725" progId="Equation.3">
                  <p:embed/>
                  <p:pic>
                    <p:nvPicPr>
                      <p:cNvPr id="133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1081332"/>
                        <a:ext cx="847725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574779"/>
              </p:ext>
            </p:extLst>
          </p:nvPr>
        </p:nvGraphicFramePr>
        <p:xfrm>
          <a:off x="1796653" y="2188037"/>
          <a:ext cx="769144" cy="383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5" imgW="380835" imgH="203112" progId="Equation.3">
                  <p:embed/>
                </p:oleObj>
              </mc:Choice>
              <mc:Fallback>
                <p:oleObj name="Equation" r:id="rId5" imgW="380835" imgH="203112" progId="Equation.3">
                  <p:embed/>
                  <p:pic>
                    <p:nvPicPr>
                      <p:cNvPr id="133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653" y="2188037"/>
                        <a:ext cx="769144" cy="383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846113"/>
              </p:ext>
            </p:extLst>
          </p:nvPr>
        </p:nvGraphicFramePr>
        <p:xfrm>
          <a:off x="457200" y="2810190"/>
          <a:ext cx="1371601" cy="1070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Equation" r:id="rId7" imgW="723586" imgH="634725" progId="Equation.3">
                  <p:embed/>
                </p:oleObj>
              </mc:Choice>
              <mc:Fallback>
                <p:oleObj name="Equation" r:id="rId7" imgW="723586" imgH="634725" progId="Equation.3">
                  <p:embed/>
                  <p:pic>
                    <p:nvPicPr>
                      <p:cNvPr id="1331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0190"/>
                        <a:ext cx="1371601" cy="1070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430419"/>
              </p:ext>
            </p:extLst>
          </p:nvPr>
        </p:nvGraphicFramePr>
        <p:xfrm>
          <a:off x="628125" y="1977348"/>
          <a:ext cx="1154906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Equation" r:id="rId9" imgW="571252" imgH="634725" progId="Equation.3">
                  <p:embed/>
                </p:oleObj>
              </mc:Choice>
              <mc:Fallback>
                <p:oleObj name="Equation" r:id="rId9" imgW="571252" imgH="634725" progId="Equation.3">
                  <p:embed/>
                  <p:pic>
                    <p:nvPicPr>
                      <p:cNvPr id="1331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25" y="1977348"/>
                        <a:ext cx="1154906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itle 1"/>
          <p:cNvSpPr txBox="1">
            <a:spLocks noChangeArrowheads="1"/>
          </p:cNvSpPr>
          <p:nvPr/>
        </p:nvSpPr>
        <p:spPr bwMode="auto">
          <a:xfrm>
            <a:off x="457200" y="456010"/>
            <a:ext cx="65151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Viết các hỗn số sau thành số thập phân rồi đọc số đó:</a:t>
            </a:r>
            <a:endParaRPr lang="en-US" altLang="en-US" sz="21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3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287406"/>
              </p:ext>
            </p:extLst>
          </p:nvPr>
        </p:nvGraphicFramePr>
        <p:xfrm>
          <a:off x="1665405" y="1235869"/>
          <a:ext cx="461963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Equation" r:id="rId11" imgW="228501" imgH="203112" progId="Equation.3">
                  <p:embed/>
                </p:oleObj>
              </mc:Choice>
              <mc:Fallback>
                <p:oleObj name="Equation" r:id="rId11" imgW="228501" imgH="203112" progId="Equation.3">
                  <p:embed/>
                  <p:pic>
                    <p:nvPicPr>
                      <p:cNvPr id="133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405" y="1235869"/>
                        <a:ext cx="461963" cy="38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086442"/>
              </p:ext>
            </p:extLst>
          </p:nvPr>
        </p:nvGraphicFramePr>
        <p:xfrm>
          <a:off x="1868721" y="2989327"/>
          <a:ext cx="939403" cy="335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Equation" r:id="rId13" imgW="533169" imgH="203112" progId="Equation.3">
                  <p:embed/>
                </p:oleObj>
              </mc:Choice>
              <mc:Fallback>
                <p:oleObj name="Equation" r:id="rId13" imgW="533169" imgH="203112" progId="Equation.3">
                  <p:embed/>
                  <p:pic>
                    <p:nvPicPr>
                      <p:cNvPr id="1332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721" y="2989327"/>
                        <a:ext cx="939403" cy="335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 noChangeArrowheads="1"/>
          </p:cNvSpPr>
          <p:nvPr/>
        </p:nvSpPr>
        <p:spPr bwMode="auto">
          <a:xfrm>
            <a:off x="3833218" y="1180819"/>
            <a:ext cx="4400550" cy="139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Phần nguyên của hỗn số viết ở phần nguyên của số thập phân.</a:t>
            </a:r>
          </a:p>
          <a:p>
            <a:pPr defTabSz="685800" fontAlgn="base"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Tử số của phân số thập phân viết ở phần thập phân của số thập phân.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593307"/>
            <a:ext cx="8458200" cy="670322"/>
          </a:xfrm>
          <a:prstGeom prst="rect">
            <a:avLst/>
          </a:prstGeom>
        </p:spPr>
        <p:txBody>
          <a:bodyPr/>
          <a:lstStyle/>
          <a:p>
            <a:pPr defTabSz="685800">
              <a:spcBef>
                <a:spcPct val="20000"/>
              </a:spcBef>
              <a:defRPr/>
            </a:pPr>
            <a:r>
              <a:rPr lang="en-US" sz="2100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100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*</a:t>
            </a:r>
            <a:r>
              <a:rPr lang="en-US" altLang="en-US" sz="21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 ý</a:t>
            </a:r>
            <a:r>
              <a:rPr lang="en-US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:Mẫu </a:t>
            </a: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 của phân số thập phân có bao nhiêu chữ số 0 thì phần thập phân có bấy nhiêu chữ số)</a:t>
            </a:r>
          </a:p>
          <a:p>
            <a:pPr defTabSz="685800">
              <a:spcBef>
                <a:spcPct val="20000"/>
              </a:spcBef>
              <a:defRPr/>
            </a:pPr>
            <a:endParaRPr lang="en-US" sz="2100" b="1" dirty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414588" y="4300538"/>
          <a:ext cx="1114425" cy="59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Equation" r:id="rId15" imgW="723586" imgH="393529" progId="Equation.3">
                  <p:embed/>
                </p:oleObj>
              </mc:Choice>
              <mc:Fallback>
                <p:oleObj name="Equation" r:id="rId15" imgW="723586" imgH="393529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588" y="4300538"/>
                        <a:ext cx="1114425" cy="592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27712"/>
              </p:ext>
            </p:extLst>
          </p:nvPr>
        </p:nvGraphicFramePr>
        <p:xfrm>
          <a:off x="5357871" y="4300538"/>
          <a:ext cx="892969" cy="57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Equation" r:id="rId17" imgW="571252" imgH="393529" progId="Equation.3">
                  <p:embed/>
                </p:oleObj>
              </mc:Choice>
              <mc:Fallback>
                <p:oleObj name="Equation" r:id="rId17" imgW="571252" imgH="393529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71" y="4300538"/>
                        <a:ext cx="892969" cy="572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51634" y="4396979"/>
            <a:ext cx="124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810,005;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26982" y="4396979"/>
            <a:ext cx="9870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82,04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60575" y="4565994"/>
            <a:ext cx="586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851087" y="4578053"/>
            <a:ext cx="5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09944" y="4396979"/>
            <a:ext cx="5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44541" y="4396979"/>
            <a:ext cx="5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005</a:t>
            </a:r>
          </a:p>
        </p:txBody>
      </p:sp>
    </p:spTree>
    <p:extLst>
      <p:ext uri="{BB962C8B-B14F-4D97-AF65-F5344CB8AC3E}">
        <p14:creationId xmlns:p14="http://schemas.microsoft.com/office/powerpoint/2010/main" val="197106100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35309" y="2670349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số thập phân gồm mấy phần?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2149709" y="219031"/>
            <a:ext cx="25146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CHƠI:</a:t>
            </a:r>
          </a:p>
        </p:txBody>
      </p:sp>
      <p:sp>
        <p:nvSpPr>
          <p:cNvPr id="11270" name="WordArt 11"/>
          <p:cNvSpPr>
            <a:spLocks noChangeArrowheads="1" noChangeShapeType="1" noTextEdit="1"/>
          </p:cNvSpPr>
          <p:nvPr/>
        </p:nvSpPr>
        <p:spPr bwMode="auto">
          <a:xfrm>
            <a:off x="2149709" y="819195"/>
            <a:ext cx="4400550" cy="1285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Arial"/>
              </a:rPr>
              <a:t>AI NHANH - AI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5365" name="Rectangle 36"/>
          <p:cNvSpPr>
            <a:spLocks noChangeArrowheads="1"/>
          </p:cNvSpPr>
          <p:nvPr/>
        </p:nvSpPr>
        <p:spPr bwMode="auto">
          <a:xfrm>
            <a:off x="-457200" y="0"/>
            <a:ext cx="98298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9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72" y="571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66" y="619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52600" y="3347187"/>
            <a:ext cx="72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hỗn số sau thành số thập phân?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13550"/>
              </p:ext>
            </p:extLst>
          </p:nvPr>
        </p:nvGraphicFramePr>
        <p:xfrm>
          <a:off x="2743200" y="3870407"/>
          <a:ext cx="2297112" cy="1088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4" imgW="571320" imgH="393480" progId="Equation.3">
                  <p:embed/>
                </p:oleObj>
              </mc:Choice>
              <mc:Fallback>
                <p:oleObj name="Equation" r:id="rId4" imgW="571320" imgH="393480" progId="Equation.3">
                  <p:embed/>
                  <p:pic>
                    <p:nvPicPr>
                      <p:cNvPr id="1638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870407"/>
                        <a:ext cx="2297112" cy="1088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1022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50" y="628650"/>
            <a:ext cx="2971800" cy="857250"/>
          </a:xfrm>
        </p:spPr>
        <p:txBody>
          <a:bodyPr/>
          <a:lstStyle/>
          <a:p>
            <a:r>
              <a:rPr lang="en-US" sz="4500" b="1" spc="38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" y="2038350"/>
            <a:ext cx="8343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ct val="50000"/>
              </a:spcBef>
              <a:buClr>
                <a:srgbClr val="000000"/>
              </a:buClr>
              <a:buFontTx/>
              <a:buChar char="-"/>
            </a:pPr>
            <a:r>
              <a:rPr lang="vi-VN" sz="21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Em hãy chuẩn bị 2 tờ giấy hình vuông, mỗi tờ chia làm 100 ô vuông. Tờ 1 : tô màu vào 5 ô ; tờ 2 tô màu vào 34 ô. Viết số thập phân tương ứng với số phần tô màu của mỗi tờ giấy.( Đính vào vở) ; Đọc lại </a:t>
            </a:r>
            <a:r>
              <a:rPr lang="vi-VN" sz="21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 số thập phân  </a:t>
            </a:r>
            <a:r>
              <a:rPr lang="vi-VN" sz="21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đó cho người thân nghe.</a:t>
            </a:r>
            <a:endParaRPr lang="en-US" sz="2100" b="1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3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29111"/>
            <a:ext cx="2209799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  <a:endParaRPr lang="en-US" sz="4000" dirty="0">
              <a:solidFill>
                <a:srgbClr val="0033CC"/>
              </a:solidFill>
              <a:latin typeface="UTM Than Chien Tranh" panose="020404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641"/>
            <a:ext cx="1030977" cy="1347416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26120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4248150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3032334" y="2800627"/>
            <a:ext cx="1109715" cy="11097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65"/>
            <a:ext cx="1055152" cy="137901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185314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53603" y="1200150"/>
                <a:ext cx="31680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0" dirty="0" smtClean="0">
                    <a:solidFill>
                      <a:srgbClr val="0033CC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=…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=…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603" y="1200150"/>
                <a:ext cx="3168047" cy="523220"/>
              </a:xfrm>
              <a:prstGeom prst="rect">
                <a:avLst/>
              </a:prstGeom>
              <a:blipFill>
                <a:blip r:embed="rId8"/>
                <a:stretch>
                  <a:fillRect l="-3462" t="-11628" b="-325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21073" y="3569553"/>
                <a:ext cx="2945038" cy="704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2dm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m= 0,2 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073" y="3569553"/>
                <a:ext cx="2945038" cy="704295"/>
              </a:xfrm>
              <a:prstGeom prst="rect">
                <a:avLst/>
              </a:prstGeom>
              <a:blipFill>
                <a:blip r:embed="rId9"/>
                <a:stretch>
                  <a:fillRect l="-3727" r="-3520" b="-121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6351" y="1200150"/>
                <a:ext cx="3222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351" y="1200150"/>
                <a:ext cx="322254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94621" y="3569553"/>
                <a:ext cx="2997937" cy="704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8cm=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m= 0,08m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621" y="3569553"/>
                <a:ext cx="2997937" cy="704295"/>
              </a:xfrm>
              <a:prstGeom prst="rect">
                <a:avLst/>
              </a:prstGeom>
              <a:blipFill>
                <a:blip r:embed="rId9"/>
                <a:stretch>
                  <a:fillRect l="-3252" r="-3455" b="-121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42150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5444" y="1200150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4g= …..kg= …..kg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76799" y="3569553"/>
                <a:ext cx="3233578" cy="702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4g=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kg= 0,004kg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99" y="3569553"/>
                <a:ext cx="3233578" cy="702500"/>
              </a:xfrm>
              <a:prstGeom prst="rect">
                <a:avLst/>
              </a:prstGeom>
              <a:blipFill>
                <a:blip r:embed="rId8"/>
                <a:stretch>
                  <a:fillRect l="-3013" r="-2825" b="-113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8331" y="1200150"/>
            <a:ext cx="3778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Các số 0,2; 0,08; 0,004 được </a:t>
            </a:r>
          </a:p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gọi là các số…………….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04286" y="3569553"/>
            <a:ext cx="3778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0033CC"/>
                </a:solidFill>
              </a:rPr>
              <a:t>Các số 0,2; 0,08; 0,004 được </a:t>
            </a:r>
          </a:p>
          <a:p>
            <a:pPr lvl="0" algn="ctr"/>
            <a:r>
              <a:rPr lang="en-US" sz="2400" dirty="0">
                <a:solidFill>
                  <a:srgbClr val="0033CC"/>
                </a:solidFill>
              </a:rPr>
              <a:t>gọi là các </a:t>
            </a:r>
            <a:r>
              <a:rPr lang="en-US" sz="2400" dirty="0" smtClean="0">
                <a:solidFill>
                  <a:srgbClr val="0033CC"/>
                </a:solidFill>
              </a:rPr>
              <a:t>số thập phân.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9991" y="1200150"/>
            <a:ext cx="2855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2m7dm= …………m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19226" y="3569553"/>
                <a:ext cx="2348721" cy="701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2m7dm=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226" y="3569553"/>
                <a:ext cx="2348721" cy="701859"/>
              </a:xfrm>
              <a:prstGeom prst="rect">
                <a:avLst/>
              </a:prstGeom>
              <a:blipFill>
                <a:blip r:embed="rId8"/>
                <a:stretch>
                  <a:fillRect l="-4935" r="-4416" b="-113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4724" y="1200150"/>
            <a:ext cx="2925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8m 56cm= ……….m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47517" y="3569553"/>
                <a:ext cx="2892138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0033CC"/>
                    </a:solidFill>
                  </a:rPr>
                  <a:t>8m 56cm= 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517" y="3569553"/>
                <a:ext cx="2892138" cy="710451"/>
              </a:xfrm>
              <a:prstGeom prst="rect">
                <a:avLst/>
              </a:prstGeom>
              <a:blipFill>
                <a:blip r:embed="rId8"/>
                <a:stretch>
                  <a:fillRect l="-3789" r="-3579" b="-12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45&quot;&gt;&lt;property id=&quot;20148&quot; value=&quot;5&quot;/&gt;&lt;property id=&quot;20300&quot; value=&quot;Slide 10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526</Words>
  <Application>Microsoft Office PowerPoint</Application>
  <PresentationFormat>On-screen Show (16:9)</PresentationFormat>
  <Paragraphs>83</Paragraphs>
  <Slides>18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Andalus</vt:lpstr>
      <vt:lpstr>Arial</vt:lpstr>
      <vt:lpstr>Calibri</vt:lpstr>
      <vt:lpstr>Cambria Math</vt:lpstr>
      <vt:lpstr>Times New Roman</vt:lpstr>
      <vt:lpstr>UTM Than Chien Tranh</vt:lpstr>
      <vt:lpstr>VNI-Times</vt:lpstr>
      <vt:lpstr>Office Theme</vt:lpstr>
      <vt:lpstr>1_Default Design</vt:lpstr>
      <vt:lpstr>1_Office Theme</vt:lpstr>
      <vt:lpstr>2_Office Theme</vt:lpstr>
      <vt:lpstr>3_Office Theme</vt:lpstr>
      <vt:lpstr>2_Default Design</vt:lpstr>
      <vt:lpstr>4_Office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66</cp:revision>
  <dcterms:created xsi:type="dcterms:W3CDTF">2018-02-28T14:41:17Z</dcterms:created>
  <dcterms:modified xsi:type="dcterms:W3CDTF">2023-10-19T00:32:14Z</dcterms:modified>
</cp:coreProperties>
</file>