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6" r:id="rId3"/>
    <p:sldId id="291" r:id="rId4"/>
    <p:sldId id="269" r:id="rId5"/>
    <p:sldId id="267" r:id="rId6"/>
    <p:sldId id="268" r:id="rId7"/>
    <p:sldId id="271" r:id="rId8"/>
    <p:sldId id="280" r:id="rId9"/>
    <p:sldId id="270" r:id="rId10"/>
    <p:sldId id="274" r:id="rId11"/>
    <p:sldId id="292" r:id="rId12"/>
    <p:sldId id="275" r:id="rId13"/>
    <p:sldId id="276" r:id="rId14"/>
    <p:sldId id="277" r:id="rId15"/>
    <p:sldId id="278" r:id="rId16"/>
    <p:sldId id="279" r:id="rId17"/>
    <p:sldId id="281" r:id="rId18"/>
    <p:sldId id="282"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3" d="100"/>
          <a:sy n="73" d="100"/>
        </p:scale>
        <p:origin x="56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6.wav"/><Relationship Id="rId7" Type="http://schemas.openxmlformats.org/officeDocument/2006/relationships/audio" Target="../media/audio9.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300" y="283335"/>
            <a:ext cx="11511915" cy="3464417"/>
          </a:xfrm>
        </p:spPr>
        <p:txBody>
          <a:bodyPr>
            <a:normAutofit/>
          </a:bodyPr>
          <a:lstStyle/>
          <a:p>
            <a:r>
              <a:rPr lang="en-US" b="1" dirty="0" err="1"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TOÁN</a:t>
            </a:r>
            <a:r>
              <a:rPr lang="en-US" b="1" dirty="0"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 </a:t>
            </a:r>
            <a:r>
              <a:rPr lang="en-US" b="1" dirty="0" err="1">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LỚP</a:t>
            </a:r>
            <a:r>
              <a:rPr lang="en-US" b="1" dirty="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 </a:t>
            </a:r>
            <a:r>
              <a:rPr lang="en-US" b="1" dirty="0"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5</a:t>
            </a:r>
            <a:br>
              <a:rPr lang="en-US" b="1" dirty="0"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br>
            <a:r>
              <a:rPr lang="en-US" b="1" dirty="0"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BẢNG ĐƠN VI </a:t>
            </a:r>
            <a:r>
              <a:rPr lang="en-US" b="1" dirty="0" err="1"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ĐO</a:t>
            </a:r>
            <a:r>
              <a:rPr lang="en-US" b="1" dirty="0"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 </a:t>
            </a:r>
            <a:r>
              <a:rPr lang="en-US" b="1" dirty="0" err="1"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THỜI</a:t>
            </a:r>
            <a:r>
              <a:rPr lang="en-US" b="1" dirty="0"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 </a:t>
            </a:r>
            <a:r>
              <a:rPr lang="en-US" b="1" dirty="0" err="1" smtClean="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GIAN</a:t>
            </a:r>
            <a:endParaRPr lang="en-US" b="1" dirty="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endParaRPr>
          </a:p>
        </p:txBody>
      </p:sp>
      <p:sp>
        <p:nvSpPr>
          <p:cNvPr id="4" name="Oval 3"/>
          <p:cNvSpPr/>
          <p:nvPr/>
        </p:nvSpPr>
        <p:spPr>
          <a:xfrm>
            <a:off x="11669395" y="6487160"/>
            <a:ext cx="421640" cy="2914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linds(horizontal)">
                                      <p:cBhvr>
                                        <p:cTn id="14" dur="500"/>
                                        <p:tgtEl>
                                          <p:spTgt spid="4">
                                            <p:txEl>
                                              <p:pRg st="0" end="0"/>
                                            </p:txEl>
                                          </p:spTgt>
                                        </p:tgtEl>
                                      </p:cBhvr>
                                    </p:animEffect>
                                  </p:childTnLst>
                                  <p:subTnLst>
                                    <p:audio>
                                      <p:cMediaNode>
                                        <p:cTn display="1"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035" y="161925"/>
            <a:ext cx="11560810" cy="1325880"/>
          </a:xfrm>
        </p:spPr>
        <p:txBody>
          <a:bodyPr>
            <a:noAutofit/>
          </a:bodyPr>
          <a:lstStyle/>
          <a:p>
            <a:r>
              <a:rPr lang="en-US" sz="2800">
                <a:solidFill>
                  <a:srgbClr val="FF0000"/>
                </a:solidFill>
                <a:latin typeface="Times New Roman" panose="02020603050405020304" charset="0"/>
                <a:cs typeface="Times New Roman" panose="02020603050405020304" charset="0"/>
              </a:rPr>
              <a:t>Bài 1: </a:t>
            </a:r>
            <a:r>
              <a:rPr lang="en-US" sz="2800">
                <a:solidFill>
                  <a:schemeClr val="tx1"/>
                </a:solidFill>
                <a:latin typeface="Times New Roman" panose="02020603050405020304" charset="0"/>
                <a:cs typeface="Times New Roman" panose="02020603050405020304" charset="0"/>
              </a:rPr>
              <a:t>Trong lịch sử phát triển của loài người đã có những phát minh vĩ đại. Bảng dưới đây cho biết tên và năm công bố một số phát minh. Hãy đọc bảng và cho biết từng phát minh được công bố vào thế kỉ nào?</a:t>
            </a:r>
          </a:p>
        </p:txBody>
      </p:sp>
      <p:pic>
        <p:nvPicPr>
          <p:cNvPr id="100" name="Content Placeholder 99"/>
          <p:cNvPicPr>
            <a:picLocks noGrp="1"/>
          </p:cNvPicPr>
          <p:nvPr>
            <p:ph idx="1"/>
          </p:nvPr>
        </p:nvPicPr>
        <p:blipFill>
          <a:blip r:embed="rId3"/>
          <a:stretch>
            <a:fillRect/>
          </a:stretch>
        </p:blipFill>
        <p:spPr>
          <a:xfrm>
            <a:off x="899160" y="1562100"/>
            <a:ext cx="9531985" cy="520319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 y="-635"/>
            <a:ext cx="12190730" cy="6858000"/>
          </a:xfrm>
          <a:blipFill rotWithShape="1">
            <a:blip r:embed="rId2"/>
            <a:stretch>
              <a:fillRect/>
            </a:stretch>
          </a:blipFill>
        </p:spPr>
        <p:txBody>
          <a:bodyPr/>
          <a:lstStyle/>
          <a:p>
            <a:pPr marL="0" indent="0" algn="ctr">
              <a:buNone/>
            </a:pPr>
            <a:r>
              <a:rPr lang="en-US">
                <a:latin typeface="Times New Roman" panose="02020603050405020304" charset="0"/>
                <a:cs typeface="Times New Roman" panose="02020603050405020304" charset="0"/>
              </a:rPr>
              <a:t> </a:t>
            </a:r>
          </a:p>
          <a:p>
            <a:pPr marL="0" indent="0" algn="ctr">
              <a:buNone/>
            </a:pPr>
            <a:r>
              <a:rPr lang="en-US">
                <a:latin typeface="Times New Roman" panose="02020603050405020304" charset="0"/>
                <a:cs typeface="Times New Roman" panose="02020603050405020304" charset="0"/>
              </a:rPr>
              <a:t>1 thế kỉ = </a:t>
            </a:r>
            <a:r>
              <a:rPr lang="en-US">
                <a:solidFill>
                  <a:srgbClr val="FF0000"/>
                </a:solidFill>
                <a:latin typeface="Times New Roman" panose="02020603050405020304" charset="0"/>
                <a:cs typeface="Times New Roman" panose="02020603050405020304" charset="0"/>
              </a:rPr>
              <a:t>100</a:t>
            </a:r>
            <a:r>
              <a:rPr lang="en-US">
                <a:latin typeface="Times New Roman" panose="02020603050405020304" charset="0"/>
                <a:cs typeface="Times New Roman" panose="02020603050405020304" charset="0"/>
              </a:rPr>
              <a:t> năm</a:t>
            </a:r>
          </a:p>
          <a:p>
            <a:pPr marL="914400" lvl="2" indent="0">
              <a:buNone/>
            </a:pPr>
            <a:r>
              <a:rPr lang="en-US" sz="3200">
                <a:latin typeface="Times New Roman" panose="02020603050405020304" charset="0"/>
                <a:cs typeface="Times New Roman" panose="02020603050405020304" charset="0"/>
              </a:rPr>
              <a:t>- Từ năm </a:t>
            </a:r>
            <a:r>
              <a:rPr lang="en-US" sz="3200">
                <a:solidFill>
                  <a:srgbClr val="FF0000"/>
                </a:solidFill>
                <a:latin typeface="Times New Roman" panose="02020603050405020304" charset="0"/>
                <a:cs typeface="Times New Roman" panose="02020603050405020304" charset="0"/>
              </a:rPr>
              <a:t>1 </a:t>
            </a:r>
            <a:r>
              <a:rPr lang="en-US" sz="3200">
                <a:latin typeface="Times New Roman" panose="02020603050405020304" charset="0"/>
                <a:cs typeface="Times New Roman" panose="02020603050405020304" charset="0"/>
              </a:rPr>
              <a:t>đến năm </a:t>
            </a:r>
            <a:r>
              <a:rPr lang="en-US" sz="3200">
                <a:solidFill>
                  <a:srgbClr val="FF0000"/>
                </a:solidFill>
                <a:latin typeface="Times New Roman" panose="02020603050405020304" charset="0"/>
                <a:cs typeface="Times New Roman" panose="02020603050405020304" charset="0"/>
              </a:rPr>
              <a:t>100</a:t>
            </a:r>
            <a:r>
              <a:rPr lang="en-US" sz="3200">
                <a:latin typeface="Times New Roman" panose="02020603050405020304" charset="0"/>
                <a:cs typeface="Times New Roman" panose="02020603050405020304" charset="0"/>
              </a:rPr>
              <a:t> là thế kỉ một (</a:t>
            </a:r>
            <a:r>
              <a:rPr lang="en-US" sz="3200">
                <a:solidFill>
                  <a:srgbClr val="FF0000"/>
                </a:solidFill>
                <a:latin typeface="Times New Roman" panose="02020603050405020304" charset="0"/>
                <a:cs typeface="Times New Roman" panose="02020603050405020304" charset="0"/>
              </a:rPr>
              <a:t>thế kỉ I</a:t>
            </a:r>
            <a:r>
              <a:rPr lang="en-US" sz="3200">
                <a:latin typeface="Times New Roman" panose="02020603050405020304" charset="0"/>
                <a:cs typeface="Times New Roman" panose="02020603050405020304" charset="0"/>
              </a:rPr>
              <a:t>)</a:t>
            </a:r>
          </a:p>
          <a:p>
            <a:pPr marL="914400" lvl="2" indent="0">
              <a:buNone/>
            </a:pPr>
            <a:r>
              <a:rPr lang="en-US" sz="3200">
                <a:latin typeface="Times New Roman" panose="02020603050405020304" charset="0"/>
                <a:cs typeface="Times New Roman" panose="02020603050405020304" charset="0"/>
              </a:rPr>
              <a:t>- Từ năm </a:t>
            </a:r>
            <a:r>
              <a:rPr lang="en-US" sz="3200">
                <a:solidFill>
                  <a:srgbClr val="FF0000"/>
                </a:solidFill>
                <a:latin typeface="Times New Roman" panose="02020603050405020304" charset="0"/>
                <a:cs typeface="Times New Roman" panose="02020603050405020304" charset="0"/>
              </a:rPr>
              <a:t>101</a:t>
            </a:r>
            <a:r>
              <a:rPr lang="en-US" sz="3200">
                <a:latin typeface="Times New Roman" panose="02020603050405020304" charset="0"/>
                <a:cs typeface="Times New Roman" panose="02020603050405020304" charset="0"/>
              </a:rPr>
              <a:t> đến năm </a:t>
            </a:r>
            <a:r>
              <a:rPr lang="en-US" sz="3200">
                <a:solidFill>
                  <a:srgbClr val="FF0000"/>
                </a:solidFill>
                <a:latin typeface="Times New Roman" panose="02020603050405020304" charset="0"/>
                <a:cs typeface="Times New Roman" panose="02020603050405020304" charset="0"/>
              </a:rPr>
              <a:t>200</a:t>
            </a:r>
            <a:r>
              <a:rPr lang="en-US" sz="3200">
                <a:latin typeface="Times New Roman" panose="02020603050405020304" charset="0"/>
                <a:cs typeface="Times New Roman" panose="02020603050405020304" charset="0"/>
              </a:rPr>
              <a:t> là thế kỉ hai (</a:t>
            </a:r>
            <a:r>
              <a:rPr lang="en-US" sz="3200">
                <a:solidFill>
                  <a:srgbClr val="FF0000"/>
                </a:solidFill>
                <a:latin typeface="Times New Roman" panose="02020603050405020304" charset="0"/>
                <a:cs typeface="Times New Roman" panose="02020603050405020304" charset="0"/>
              </a:rPr>
              <a:t>thế kỉ II</a:t>
            </a:r>
            <a:r>
              <a:rPr lang="en-US" sz="3200">
                <a:latin typeface="Times New Roman" panose="02020603050405020304" charset="0"/>
                <a:cs typeface="Times New Roman" panose="02020603050405020304" charset="0"/>
              </a:rPr>
              <a:t>)</a:t>
            </a:r>
          </a:p>
          <a:p>
            <a:pPr marL="914400" lvl="2" indent="0">
              <a:buNone/>
            </a:pPr>
            <a:r>
              <a:rPr lang="en-US" sz="3200">
                <a:latin typeface="Times New Roman" panose="02020603050405020304" charset="0"/>
                <a:cs typeface="Times New Roman" panose="02020603050405020304" charset="0"/>
              </a:rPr>
              <a:t>- Từ năm </a:t>
            </a:r>
            <a:r>
              <a:rPr lang="en-US" sz="3200">
                <a:solidFill>
                  <a:srgbClr val="FF0000"/>
                </a:solidFill>
                <a:latin typeface="Times New Roman" panose="02020603050405020304" charset="0"/>
                <a:cs typeface="Times New Roman" panose="02020603050405020304" charset="0"/>
              </a:rPr>
              <a:t>201 </a:t>
            </a:r>
            <a:r>
              <a:rPr lang="en-US" sz="3200">
                <a:latin typeface="Times New Roman" panose="02020603050405020304" charset="0"/>
                <a:cs typeface="Times New Roman" panose="02020603050405020304" charset="0"/>
              </a:rPr>
              <a:t>đến năm </a:t>
            </a:r>
            <a:r>
              <a:rPr lang="en-US" sz="3200">
                <a:solidFill>
                  <a:srgbClr val="FF0000"/>
                </a:solidFill>
                <a:latin typeface="Times New Roman" panose="02020603050405020304" charset="0"/>
                <a:cs typeface="Times New Roman" panose="02020603050405020304" charset="0"/>
              </a:rPr>
              <a:t>300</a:t>
            </a:r>
            <a:r>
              <a:rPr lang="en-US" sz="3200">
                <a:latin typeface="Times New Roman" panose="02020603050405020304" charset="0"/>
                <a:cs typeface="Times New Roman" panose="02020603050405020304" charset="0"/>
              </a:rPr>
              <a:t> là thế kỉ ba (</a:t>
            </a:r>
            <a:r>
              <a:rPr lang="en-US" sz="3200">
                <a:solidFill>
                  <a:srgbClr val="FF0000"/>
                </a:solidFill>
                <a:latin typeface="Times New Roman" panose="02020603050405020304" charset="0"/>
                <a:cs typeface="Times New Roman" panose="02020603050405020304" charset="0"/>
              </a:rPr>
              <a:t>thế kỉ III</a:t>
            </a:r>
            <a:r>
              <a:rPr lang="en-US" sz="3200">
                <a:latin typeface="Times New Roman" panose="02020603050405020304" charset="0"/>
                <a:cs typeface="Times New Roman" panose="02020603050405020304" charset="0"/>
              </a:rPr>
              <a:t>)</a:t>
            </a:r>
          </a:p>
          <a:p>
            <a:pPr marL="914400" lvl="2" indent="0">
              <a:buNone/>
            </a:pPr>
            <a:r>
              <a:rPr lang="en-US" sz="3200">
                <a:latin typeface="Times New Roman" panose="02020603050405020304" charset="0"/>
                <a:cs typeface="Times New Roman" panose="02020603050405020304" charset="0"/>
              </a:rPr>
              <a:t>...</a:t>
            </a:r>
          </a:p>
          <a:p>
            <a:pPr marL="914400" lvl="2" indent="0">
              <a:buNone/>
            </a:pPr>
            <a:r>
              <a:rPr lang="en-US" sz="3200">
                <a:latin typeface="Times New Roman" panose="02020603050405020304" charset="0"/>
                <a:cs typeface="Times New Roman" panose="02020603050405020304" charset="0"/>
              </a:rPr>
              <a:t>- Từ năm </a:t>
            </a:r>
            <a:r>
              <a:rPr lang="en-US" sz="3200">
                <a:solidFill>
                  <a:srgbClr val="FF0000"/>
                </a:solidFill>
                <a:latin typeface="Times New Roman" panose="02020603050405020304" charset="0"/>
                <a:cs typeface="Times New Roman" panose="02020603050405020304" charset="0"/>
              </a:rPr>
              <a:t>1901</a:t>
            </a:r>
            <a:r>
              <a:rPr lang="en-US" sz="3200">
                <a:latin typeface="Times New Roman" panose="02020603050405020304" charset="0"/>
                <a:cs typeface="Times New Roman" panose="02020603050405020304" charset="0"/>
              </a:rPr>
              <a:t> đến năm </a:t>
            </a:r>
            <a:r>
              <a:rPr lang="en-US" sz="3200">
                <a:solidFill>
                  <a:srgbClr val="FF0000"/>
                </a:solidFill>
                <a:latin typeface="Times New Roman" panose="02020603050405020304" charset="0"/>
                <a:cs typeface="Times New Roman" panose="02020603050405020304" charset="0"/>
              </a:rPr>
              <a:t>2000 </a:t>
            </a:r>
            <a:r>
              <a:rPr lang="en-US" sz="3200">
                <a:latin typeface="Times New Roman" panose="02020603050405020304" charset="0"/>
                <a:cs typeface="Times New Roman" panose="02020603050405020304" charset="0"/>
              </a:rPr>
              <a:t>là thế kỉ hai mươi (</a:t>
            </a:r>
            <a:r>
              <a:rPr lang="en-US" sz="3200">
                <a:solidFill>
                  <a:srgbClr val="FF0000"/>
                </a:solidFill>
                <a:latin typeface="Times New Roman" panose="02020603050405020304" charset="0"/>
                <a:cs typeface="Times New Roman" panose="02020603050405020304" charset="0"/>
              </a:rPr>
              <a:t>thế kỉ XX</a:t>
            </a:r>
            <a:r>
              <a:rPr lang="en-US" sz="3200">
                <a:latin typeface="Times New Roman" panose="02020603050405020304" charset="0"/>
                <a:cs typeface="Times New Roman" panose="020206030504050203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3" end="3"/>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6"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3">
                                            <p:txEl>
                                              <p:pRg st="4" end="4"/>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3"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8195" y="0"/>
            <a:ext cx="3923030" cy="646430"/>
          </a:xfrm>
        </p:spPr>
        <p:txBody>
          <a:bodyPr>
            <a:normAutofit fontScale="90000"/>
          </a:bodyPr>
          <a:lstStyle/>
          <a:p>
            <a:r>
              <a:rPr lang="en-US">
                <a:solidFill>
                  <a:srgbClr val="FF0000"/>
                </a:solidFill>
                <a:latin typeface="Times New Roman" panose="02020603050405020304" charset="0"/>
                <a:cs typeface="Times New Roman" panose="02020603050405020304" charset="0"/>
              </a:rPr>
              <a:t>Bài 1</a:t>
            </a:r>
          </a:p>
        </p:txBody>
      </p:sp>
      <p:sp>
        <p:nvSpPr>
          <p:cNvPr id="3" name="Content Placeholder 2"/>
          <p:cNvSpPr>
            <a:spLocks noGrp="1"/>
          </p:cNvSpPr>
          <p:nvPr>
            <p:ph idx="1"/>
          </p:nvPr>
        </p:nvSpPr>
        <p:spPr>
          <a:xfrm>
            <a:off x="453390" y="608965"/>
            <a:ext cx="11944350" cy="6186805"/>
          </a:xfrm>
        </p:spPr>
        <p:txBody>
          <a:bodyPr>
            <a:noAutofit/>
          </a:bodyPr>
          <a:lstStyle/>
          <a:p>
            <a:pPr marL="0" indent="0">
              <a:buNone/>
            </a:pPr>
            <a:r>
              <a:rPr lang="en-US" sz="3200">
                <a:latin typeface="Times New Roman" panose="02020603050405020304" charset="0"/>
                <a:cs typeface="Times New Roman" panose="02020603050405020304" charset="0"/>
              </a:rPr>
              <a:t>- Kính viễn vọng được phát minh vào năm 1671 thuộc thế kỉ XVII</a:t>
            </a:r>
          </a:p>
          <a:p>
            <a:pPr marL="0" indent="0">
              <a:buNone/>
            </a:pPr>
            <a:r>
              <a:rPr lang="en-US" sz="3200">
                <a:latin typeface="Times New Roman" panose="02020603050405020304" charset="0"/>
                <a:cs typeface="Times New Roman" panose="02020603050405020304" charset="0"/>
              </a:rPr>
              <a:t>- Bút chì được phát minh vào năm 1794 thuộc thế kỉ XVIII</a:t>
            </a:r>
          </a:p>
          <a:p>
            <a:pPr marL="0" indent="0">
              <a:buNone/>
            </a:pPr>
            <a:r>
              <a:rPr lang="en-US" sz="3200">
                <a:latin typeface="Times New Roman" panose="02020603050405020304" charset="0"/>
                <a:cs typeface="Times New Roman" panose="02020603050405020304" charset="0"/>
              </a:rPr>
              <a:t>- Đầu máy xe lửa được phát minh vào năm 1804 thuộc thế kỉ XIX</a:t>
            </a:r>
          </a:p>
          <a:p>
            <a:pPr marL="0" indent="0">
              <a:buNone/>
            </a:pPr>
            <a:r>
              <a:rPr lang="en-US" sz="3200">
                <a:latin typeface="Times New Roman" panose="02020603050405020304" charset="0"/>
                <a:cs typeface="Times New Roman" panose="02020603050405020304" charset="0"/>
              </a:rPr>
              <a:t>- Xe đạp được phát minh vào năm 1869 thuộc thế kỉ XIX</a:t>
            </a:r>
          </a:p>
          <a:p>
            <a:pPr marL="0" indent="0">
              <a:buNone/>
            </a:pPr>
            <a:r>
              <a:rPr lang="en-US" sz="3200">
                <a:latin typeface="Times New Roman" panose="02020603050405020304" charset="0"/>
                <a:cs typeface="Times New Roman" panose="02020603050405020304" charset="0"/>
              </a:rPr>
              <a:t>- Ô tô được phát minh vào năm 1886 thuộc thế kỉ XIX</a:t>
            </a:r>
          </a:p>
          <a:p>
            <a:pPr marL="0" indent="0">
              <a:buNone/>
            </a:pPr>
            <a:r>
              <a:rPr lang="en-US" sz="3200">
                <a:latin typeface="Times New Roman" panose="02020603050405020304" charset="0"/>
                <a:cs typeface="Times New Roman" panose="02020603050405020304" charset="0"/>
              </a:rPr>
              <a:t>- Máy bay được phát minh vào năm 1903 thuộc thế kỉ XX</a:t>
            </a:r>
          </a:p>
          <a:p>
            <a:pPr marL="0" indent="0">
              <a:buNone/>
            </a:pPr>
            <a:r>
              <a:rPr lang="en-US" sz="3200">
                <a:latin typeface="Times New Roman" panose="02020603050405020304" charset="0"/>
                <a:cs typeface="Times New Roman" panose="02020603050405020304" charset="0"/>
              </a:rPr>
              <a:t>- Máy tính điện tử được phát minh vào năm 1946 thuộc thế kỉ XX</a:t>
            </a:r>
          </a:p>
          <a:p>
            <a:pPr marL="0" indent="0">
              <a:buNone/>
            </a:pPr>
            <a:r>
              <a:rPr lang="en-US" sz="3200">
                <a:latin typeface="Times New Roman" panose="02020603050405020304" charset="0"/>
                <a:cs typeface="Times New Roman" panose="02020603050405020304" charset="0"/>
              </a:rPr>
              <a:t>- Vệ tinh nhân tạo được phát minh vào năm 1957 thuộc thế kỉ XX</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subTnLst>
                                    <p:audio>
                                      <p:cMediaNode>
                                        <p:cTn display="1"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subTnLst>
                                    <p:audio>
                                      <p:cMediaNode>
                                        <p:cTn display="1" masterRel="sameClick">
                                          <p:stCondLst>
                                            <p:cond evt="begin" delay="0">
                                              <p:tn val="10"/>
                                            </p:cond>
                                          </p:stCondLst>
                                          <p:endCondLst>
                                            <p:cond evt="onStopAudio" delay="0">
                                              <p:tgtEl>
                                                <p:sldTgt/>
                                              </p:tgtEl>
                                            </p:cond>
                                          </p:endCondLst>
                                        </p:cTn>
                                        <p:tgtEl>
                                          <p:sndTgt r:embed="rId3" name="wind.wav"/>
                                        </p:tgtEl>
                                      </p:cMediaNode>
                                    </p:audio>
                                  </p:sub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subTnLst>
                                    <p:audio>
                                      <p:cMediaNode>
                                        <p:cTn display="1"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subTnLst>
                                    <p:audio>
                                      <p:cMediaNode>
                                        <p:cTn display="1" masterRel="sameClick">
                                          <p:stCondLst>
                                            <p:cond evt="begin" delay="0">
                                              <p:tn val="20"/>
                                            </p:cond>
                                          </p:stCondLst>
                                          <p:endCondLst>
                                            <p:cond evt="onStopAudio" delay="0">
                                              <p:tgtEl>
                                                <p:sldTgt/>
                                              </p:tgtEl>
                                            </p:cond>
                                          </p:endCondLst>
                                        </p:cTn>
                                        <p:tgtEl>
                                          <p:sndTgt r:embed="rId5" name="hammer.wav"/>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subTnLst>
                                    <p:audio>
                                      <p:cMediaNode>
                                        <p:cTn display="1" masterRel="sameClick">
                                          <p:stCondLst>
                                            <p:cond evt="begin" delay="0">
                                              <p:tn val="25"/>
                                            </p:cond>
                                          </p:stCondLst>
                                          <p:endCondLst>
                                            <p:cond evt="onStopAudio" delay="0">
                                              <p:tgtEl>
                                                <p:sldTgt/>
                                              </p:tgtEl>
                                            </p:cond>
                                          </p:endCondLst>
                                        </p:cTn>
                                        <p:tgtEl>
                                          <p:sndTgt r:embed="rId5" name="hammer.wav"/>
                                        </p:tgtEl>
                                      </p:cMediaNode>
                                    </p:audio>
                                  </p:sub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subTnLst>
                                    <p:audio>
                                      <p:cMediaNode>
                                        <p:cTn display="1" masterRel="sameClick">
                                          <p:stCondLst>
                                            <p:cond evt="begin" delay="0">
                                              <p:tn val="30"/>
                                            </p:cond>
                                          </p:stCondLst>
                                          <p:endCondLst>
                                            <p:cond evt="onStopAudio" delay="0">
                                              <p:tgtEl>
                                                <p:sldTgt/>
                                              </p:tgtEl>
                                            </p:cond>
                                          </p:endCondLst>
                                        </p:cTn>
                                        <p:tgtEl>
                                          <p:sndTgt r:embed="rId6" name="type.wav"/>
                                        </p:tgtEl>
                                      </p:cMediaNode>
                                    </p:audio>
                                  </p:sub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subTnLst>
                                    <p:audio>
                                      <p:cMediaNode>
                                        <p:cTn display="1" masterRel="sameClick">
                                          <p:stCondLst>
                                            <p:cond evt="begin" delay="0">
                                              <p:tn val="35"/>
                                            </p:cond>
                                          </p:stCondLst>
                                          <p:endCondLst>
                                            <p:cond evt="onStopAudio" delay="0">
                                              <p:tgtEl>
                                                <p:sldTgt/>
                                              </p:tgtEl>
                                            </p:cond>
                                          </p:endCondLst>
                                        </p:cTn>
                                        <p:tgtEl>
                                          <p:sndTgt r:embed="rId7" name="push.wav"/>
                                        </p:tgtEl>
                                      </p:cMediaNode>
                                    </p:audio>
                                  </p:sub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subTnLst>
                                    <p:audio>
                                      <p:cMediaNode>
                                        <p:cTn display="1"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910" y="0"/>
            <a:ext cx="11792585" cy="910590"/>
          </a:xfrm>
        </p:spPr>
        <p:txBody>
          <a:bodyPr/>
          <a:lstStyle/>
          <a:p>
            <a:r>
              <a:rPr lang="en-US" sz="4000">
                <a:solidFill>
                  <a:srgbClr val="FF0000"/>
                </a:solidFill>
                <a:latin typeface="Times New Roman" panose="02020603050405020304" charset="0"/>
                <a:cs typeface="Times New Roman" panose="02020603050405020304" charset="0"/>
              </a:rPr>
              <a:t>Bài 2</a:t>
            </a:r>
            <a:r>
              <a:rPr lang="en-US" sz="4000">
                <a:latin typeface="Times New Roman" panose="02020603050405020304" charset="0"/>
                <a:cs typeface="Times New Roman" panose="02020603050405020304" charset="0"/>
              </a:rPr>
              <a:t>: Viết số thích hợp vào chỗ chấm:</a:t>
            </a:r>
          </a:p>
        </p:txBody>
      </p:sp>
      <p:sp>
        <p:nvSpPr>
          <p:cNvPr id="3" name="Content Placeholder 2"/>
          <p:cNvSpPr>
            <a:spLocks noGrp="1"/>
          </p:cNvSpPr>
          <p:nvPr>
            <p:ph idx="1"/>
          </p:nvPr>
        </p:nvSpPr>
        <p:spPr>
          <a:xfrm>
            <a:off x="168910" y="791845"/>
            <a:ext cx="11863705" cy="5841365"/>
          </a:xfrm>
          <a:noFill/>
        </p:spPr>
        <p:txBody>
          <a:bodyPr>
            <a:noAutofit/>
          </a:bodyPr>
          <a:lstStyle/>
          <a:p>
            <a:pPr marL="0" indent="0">
              <a:buNone/>
            </a:pPr>
            <a:r>
              <a:rPr lang="en-US" sz="4400" dirty="0">
                <a:latin typeface="Times New Roman" panose="02020603050405020304" charset="0"/>
                <a:cs typeface="Times New Roman" panose="02020603050405020304" charset="0"/>
              </a:rPr>
              <a:t>a) 6 </a:t>
            </a:r>
            <a:r>
              <a:rPr lang="en-US" sz="4400" dirty="0" err="1">
                <a:latin typeface="Times New Roman" panose="02020603050405020304" charset="0"/>
                <a:cs typeface="Times New Roman" panose="02020603050405020304" charset="0"/>
              </a:rPr>
              <a:t>năm</a:t>
            </a:r>
            <a:r>
              <a:rPr lang="en-US" sz="4400" dirty="0">
                <a:latin typeface="Times New Roman" panose="02020603050405020304" charset="0"/>
                <a:cs typeface="Times New Roman" panose="02020603050405020304" charset="0"/>
              </a:rPr>
              <a:t> = </a:t>
            </a:r>
            <a:r>
              <a:rPr lang="en-US" sz="4400" dirty="0" smtClean="0">
                <a:latin typeface="Times New Roman" panose="02020603050405020304" charset="0"/>
                <a:cs typeface="Times New Roman" panose="02020603050405020304" charset="0"/>
              </a:rPr>
              <a:t>….................</a:t>
            </a:r>
            <a:r>
              <a:rPr lang="en-US" sz="4400" dirty="0" err="1" smtClean="0">
                <a:latin typeface="Times New Roman" panose="02020603050405020304" charset="0"/>
                <a:cs typeface="Times New Roman" panose="02020603050405020304" charset="0"/>
              </a:rPr>
              <a:t>tháng</a:t>
            </a:r>
            <a:endParaRPr lang="en-US" sz="4400" dirty="0">
              <a:latin typeface="Times New Roman" panose="02020603050405020304" charset="0"/>
              <a:cs typeface="Times New Roman" panose="02020603050405020304" charset="0"/>
            </a:endParaRPr>
          </a:p>
          <a:p>
            <a:pPr marL="0" indent="0">
              <a:buNone/>
            </a:pPr>
            <a:r>
              <a:rPr lang="en-US" sz="4400" dirty="0">
                <a:latin typeface="Times New Roman" panose="02020603050405020304" charset="0"/>
                <a:cs typeface="Times New Roman" panose="02020603050405020304" charset="0"/>
              </a:rPr>
              <a:t>4 </a:t>
            </a:r>
            <a:r>
              <a:rPr lang="en-US" sz="4400" dirty="0" err="1">
                <a:latin typeface="Times New Roman" panose="02020603050405020304" charset="0"/>
                <a:cs typeface="Times New Roman" panose="02020603050405020304" charset="0"/>
              </a:rPr>
              <a:t>năm</a:t>
            </a:r>
            <a:r>
              <a:rPr lang="en-US" sz="4400" dirty="0">
                <a:latin typeface="Times New Roman" panose="02020603050405020304" charset="0"/>
                <a:cs typeface="Times New Roman" panose="02020603050405020304" charset="0"/>
              </a:rPr>
              <a:t> 2 </a:t>
            </a:r>
            <a:r>
              <a:rPr lang="en-US" sz="4400" dirty="0" err="1">
                <a:latin typeface="Times New Roman" panose="02020603050405020304" charset="0"/>
                <a:cs typeface="Times New Roman" panose="02020603050405020304" charset="0"/>
              </a:rPr>
              <a:t>tháng</a:t>
            </a:r>
            <a:r>
              <a:rPr lang="en-US" sz="4400" dirty="0">
                <a:latin typeface="Times New Roman" panose="02020603050405020304" charset="0"/>
                <a:cs typeface="Times New Roman" panose="02020603050405020304" charset="0"/>
              </a:rPr>
              <a:t> = </a:t>
            </a:r>
            <a:r>
              <a:rPr lang="en-US" sz="4400" dirty="0" smtClean="0">
                <a:latin typeface="Times New Roman" panose="02020603050405020304" charset="0"/>
                <a:cs typeface="Times New Roman" panose="02020603050405020304" charset="0"/>
              </a:rPr>
              <a:t>....….................</a:t>
            </a:r>
            <a:r>
              <a:rPr lang="en-US" sz="4400" dirty="0" err="1" smtClean="0">
                <a:latin typeface="Times New Roman" panose="02020603050405020304" charset="0"/>
                <a:cs typeface="Times New Roman" panose="02020603050405020304" charset="0"/>
              </a:rPr>
              <a:t>tháng</a:t>
            </a:r>
            <a:endParaRPr lang="en-US" sz="4400" dirty="0">
              <a:latin typeface="Times New Roman" panose="02020603050405020304" charset="0"/>
              <a:cs typeface="Times New Roman" panose="02020603050405020304" charset="0"/>
            </a:endParaRPr>
          </a:p>
          <a:p>
            <a:pPr marL="0" indent="0">
              <a:buNone/>
            </a:pPr>
            <a:r>
              <a:rPr lang="en-US" sz="4400" dirty="0">
                <a:latin typeface="Times New Roman" panose="02020603050405020304" charset="0"/>
                <a:cs typeface="Times New Roman" panose="02020603050405020304" charset="0"/>
              </a:rPr>
              <a:t>3 </a:t>
            </a:r>
            <a:r>
              <a:rPr lang="en-US" sz="4400" dirty="0" err="1">
                <a:latin typeface="Times New Roman" panose="02020603050405020304" charset="0"/>
                <a:cs typeface="Times New Roman" panose="02020603050405020304" charset="0"/>
              </a:rPr>
              <a:t>năm</a:t>
            </a:r>
            <a:r>
              <a:rPr lang="en-US" sz="4400" dirty="0">
                <a:latin typeface="Times New Roman" panose="02020603050405020304" charset="0"/>
                <a:cs typeface="Times New Roman" panose="02020603050405020304" charset="0"/>
              </a:rPr>
              <a:t> </a:t>
            </a:r>
            <a:r>
              <a:rPr lang="en-US" sz="4400" dirty="0" err="1">
                <a:latin typeface="Times New Roman" panose="02020603050405020304" charset="0"/>
                <a:cs typeface="Times New Roman" panose="02020603050405020304" charset="0"/>
              </a:rPr>
              <a:t>rưỡi</a:t>
            </a:r>
            <a:r>
              <a:rPr lang="en-US" sz="4400" dirty="0">
                <a:latin typeface="Times New Roman" panose="02020603050405020304" charset="0"/>
                <a:cs typeface="Times New Roman" panose="02020603050405020304" charset="0"/>
              </a:rPr>
              <a:t> = ....................</a:t>
            </a:r>
            <a:r>
              <a:rPr lang="en-US" sz="4400" dirty="0" err="1">
                <a:latin typeface="Times New Roman" panose="02020603050405020304" charset="0"/>
                <a:cs typeface="Times New Roman" panose="02020603050405020304" charset="0"/>
              </a:rPr>
              <a:t>tháng</a:t>
            </a:r>
            <a:endParaRPr lang="en-US" sz="4400" dirty="0">
              <a:latin typeface="Times New Roman" panose="02020603050405020304" charset="0"/>
              <a:cs typeface="Times New Roman" panose="02020603050405020304" charset="0"/>
            </a:endParaRPr>
          </a:p>
          <a:p>
            <a:pPr marL="0" indent="0">
              <a:buNone/>
            </a:pPr>
            <a:r>
              <a:rPr lang="en-US" sz="4400" dirty="0">
                <a:latin typeface="Times New Roman" panose="02020603050405020304" charset="0"/>
                <a:cs typeface="Times New Roman" panose="02020603050405020304" charset="0"/>
              </a:rPr>
              <a:t>3 </a:t>
            </a:r>
            <a:r>
              <a:rPr lang="en-US" sz="4400" dirty="0" err="1">
                <a:latin typeface="Times New Roman" panose="02020603050405020304" charset="0"/>
                <a:cs typeface="Times New Roman" panose="02020603050405020304" charset="0"/>
              </a:rPr>
              <a:t>ngày</a:t>
            </a:r>
            <a:r>
              <a:rPr lang="en-US" sz="4400" dirty="0">
                <a:latin typeface="Times New Roman" panose="02020603050405020304" charset="0"/>
                <a:cs typeface="Times New Roman" panose="02020603050405020304" charset="0"/>
              </a:rPr>
              <a:t> = ...................</a:t>
            </a:r>
            <a:r>
              <a:rPr lang="en-US" sz="4400" dirty="0" err="1">
                <a:latin typeface="Times New Roman" panose="02020603050405020304" charset="0"/>
                <a:cs typeface="Times New Roman" panose="02020603050405020304" charset="0"/>
              </a:rPr>
              <a:t>giờ</a:t>
            </a:r>
            <a:endParaRPr lang="en-US" sz="4400" dirty="0">
              <a:latin typeface="Times New Roman" panose="02020603050405020304" charset="0"/>
              <a:cs typeface="Times New Roman" panose="02020603050405020304" charset="0"/>
            </a:endParaRPr>
          </a:p>
          <a:p>
            <a:pPr marL="0" indent="0">
              <a:buNone/>
            </a:pPr>
            <a:r>
              <a:rPr lang="en-US" sz="4400" dirty="0">
                <a:latin typeface="Times New Roman" panose="02020603050405020304" charset="0"/>
                <a:cs typeface="Times New Roman" panose="02020603050405020304" charset="0"/>
              </a:rPr>
              <a:t>0,5 </a:t>
            </a:r>
            <a:r>
              <a:rPr lang="en-US" sz="4400" dirty="0" err="1">
                <a:latin typeface="Times New Roman" panose="02020603050405020304" charset="0"/>
                <a:cs typeface="Times New Roman" panose="02020603050405020304" charset="0"/>
              </a:rPr>
              <a:t>ngày</a:t>
            </a:r>
            <a:r>
              <a:rPr lang="en-US" sz="4400" dirty="0">
                <a:latin typeface="Times New Roman" panose="02020603050405020304" charset="0"/>
                <a:cs typeface="Times New Roman" panose="02020603050405020304" charset="0"/>
              </a:rPr>
              <a:t> = ................</a:t>
            </a:r>
            <a:r>
              <a:rPr lang="en-US" sz="4400" dirty="0" err="1">
                <a:latin typeface="Times New Roman" panose="02020603050405020304" charset="0"/>
                <a:cs typeface="Times New Roman" panose="02020603050405020304" charset="0"/>
              </a:rPr>
              <a:t>giờ</a:t>
            </a:r>
            <a:endParaRPr lang="en-US" sz="4400" dirty="0">
              <a:latin typeface="Times New Roman" panose="02020603050405020304" charset="0"/>
              <a:cs typeface="Times New Roman" panose="02020603050405020304" charset="0"/>
            </a:endParaRPr>
          </a:p>
          <a:p>
            <a:pPr marL="0" indent="0">
              <a:buNone/>
            </a:pPr>
            <a:r>
              <a:rPr lang="en-US" sz="4400" dirty="0">
                <a:latin typeface="Times New Roman" panose="02020603050405020304" charset="0"/>
                <a:cs typeface="Times New Roman" panose="02020603050405020304" charset="0"/>
              </a:rPr>
              <a:t>3 </a:t>
            </a:r>
            <a:r>
              <a:rPr lang="en-US" sz="4400" dirty="0" err="1">
                <a:latin typeface="Times New Roman" panose="02020603050405020304" charset="0"/>
                <a:cs typeface="Times New Roman" panose="02020603050405020304" charset="0"/>
              </a:rPr>
              <a:t>ngày</a:t>
            </a:r>
            <a:r>
              <a:rPr lang="en-US" sz="4400" dirty="0">
                <a:latin typeface="Times New Roman" panose="02020603050405020304" charset="0"/>
                <a:cs typeface="Times New Roman" panose="02020603050405020304" charset="0"/>
              </a:rPr>
              <a:t> </a:t>
            </a:r>
            <a:r>
              <a:rPr lang="en-US" sz="4400" dirty="0" err="1">
                <a:latin typeface="Times New Roman" panose="02020603050405020304" charset="0"/>
                <a:cs typeface="Times New Roman" panose="02020603050405020304" charset="0"/>
              </a:rPr>
              <a:t>rưỡi</a:t>
            </a:r>
            <a:r>
              <a:rPr lang="en-US" sz="4400" dirty="0">
                <a:latin typeface="Times New Roman" panose="02020603050405020304" charset="0"/>
                <a:cs typeface="Times New Roman" panose="02020603050405020304" charset="0"/>
              </a:rPr>
              <a:t> = </a:t>
            </a:r>
            <a:r>
              <a:rPr lang="en-US" sz="4400" dirty="0" smtClean="0">
                <a:latin typeface="Times New Roman" panose="02020603050405020304" charset="0"/>
                <a:cs typeface="Times New Roman" panose="02020603050405020304" charset="0"/>
              </a:rPr>
              <a:t>..................</a:t>
            </a:r>
            <a:r>
              <a:rPr lang="en-US" sz="4400" dirty="0" err="1" smtClean="0">
                <a:latin typeface="Times New Roman" panose="02020603050405020304" charset="0"/>
                <a:cs typeface="Times New Roman" panose="02020603050405020304" charset="0"/>
              </a:rPr>
              <a:t>giờ</a:t>
            </a:r>
            <a:endParaRPr lang="en-US" sz="4400" dirty="0">
              <a:latin typeface="Times New Roman" panose="02020603050405020304" charset="0"/>
              <a:cs typeface="Times New Roman" panose="02020603050405020304" charset="0"/>
            </a:endParaRPr>
          </a:p>
          <a:p>
            <a:pPr marL="0" indent="0">
              <a:buNone/>
            </a:pPr>
            <a:endParaRPr lang="en-US" sz="4400" dirty="0">
              <a:latin typeface="Times New Roman" panose="02020603050405020304" charset="0"/>
              <a:cs typeface="Times New Roman" panose="02020603050405020304" charset="0"/>
            </a:endParaRPr>
          </a:p>
        </p:txBody>
      </p:sp>
      <p:sp>
        <p:nvSpPr>
          <p:cNvPr id="5" name="Text Box 4"/>
          <p:cNvSpPr txBox="1"/>
          <p:nvPr/>
        </p:nvSpPr>
        <p:spPr>
          <a:xfrm>
            <a:off x="4085590" y="817245"/>
            <a:ext cx="1042670" cy="583565"/>
          </a:xfrm>
          <a:prstGeom prst="rect">
            <a:avLst/>
          </a:prstGeom>
          <a:noFill/>
        </p:spPr>
        <p:txBody>
          <a:bodyPr wrap="squar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 72</a:t>
            </a:r>
            <a:r>
              <a:rPr lang="en-US" sz="2800" dirty="0">
                <a:solidFill>
                  <a:schemeClr val="accent6">
                    <a:lumMod val="75000"/>
                  </a:schemeClr>
                </a:solidFill>
                <a:latin typeface="Times New Roman" panose="02020603050405020304" charset="0"/>
                <a:cs typeface="Times New Roman" panose="02020603050405020304" charset="0"/>
              </a:rPr>
              <a:t> </a:t>
            </a:r>
          </a:p>
        </p:txBody>
      </p:sp>
      <p:sp>
        <p:nvSpPr>
          <p:cNvPr id="7" name="Text Box 6"/>
          <p:cNvSpPr txBox="1"/>
          <p:nvPr/>
        </p:nvSpPr>
        <p:spPr>
          <a:xfrm>
            <a:off x="4170680" y="3751580"/>
            <a:ext cx="872490" cy="583565"/>
          </a:xfrm>
          <a:prstGeom prst="rect">
            <a:avLst/>
          </a:prstGeom>
          <a:noFill/>
        </p:spPr>
        <p:txBody>
          <a:bodyPr wrap="none" rtlCol="0" anchor="t">
            <a:spAutoFit/>
          </a:bodyPr>
          <a:lstStyle/>
          <a:p>
            <a:pPr algn="l"/>
            <a:r>
              <a:rPr lang="en-US" sz="3200" b="1" dirty="0">
                <a:solidFill>
                  <a:schemeClr val="accent6">
                    <a:lumMod val="75000"/>
                  </a:schemeClr>
                </a:solidFill>
                <a:latin typeface="Times New Roman" panose="02020603050405020304" charset="0"/>
                <a:cs typeface="Times New Roman" panose="02020603050405020304" charset="0"/>
              </a:rPr>
              <a:t>=12</a:t>
            </a:r>
            <a:r>
              <a:rPr lang="en-US" dirty="0"/>
              <a:t> </a:t>
            </a:r>
          </a:p>
        </p:txBody>
      </p:sp>
      <p:sp>
        <p:nvSpPr>
          <p:cNvPr id="8" name="Text Box 7"/>
          <p:cNvSpPr txBox="1"/>
          <p:nvPr/>
        </p:nvSpPr>
        <p:spPr>
          <a:xfrm>
            <a:off x="4757420" y="4519930"/>
            <a:ext cx="922655" cy="583565"/>
          </a:xfrm>
          <a:prstGeom prst="rect">
            <a:avLst/>
          </a:prstGeom>
          <a:noFill/>
        </p:spPr>
        <p:txBody>
          <a:bodyPr wrap="non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 84</a:t>
            </a:r>
          </a:p>
        </p:txBody>
      </p:sp>
      <p:sp>
        <p:nvSpPr>
          <p:cNvPr id="9" name="Text Box 8"/>
          <p:cNvSpPr txBox="1"/>
          <p:nvPr/>
        </p:nvSpPr>
        <p:spPr>
          <a:xfrm>
            <a:off x="4867274" y="2314575"/>
            <a:ext cx="1028065" cy="583565"/>
          </a:xfrm>
          <a:prstGeom prst="rect">
            <a:avLst/>
          </a:prstGeom>
          <a:noFill/>
        </p:spPr>
        <p:txBody>
          <a:bodyPr wrap="square" rtlCol="0" anchor="t">
            <a:spAutoFit/>
          </a:bodyPr>
          <a:lstStyle/>
          <a:p>
            <a:pPr algn="l"/>
            <a:r>
              <a:rPr lang="en-US" sz="3200" b="1" dirty="0">
                <a:solidFill>
                  <a:schemeClr val="accent6">
                    <a:lumMod val="75000"/>
                  </a:schemeClr>
                </a:solidFill>
              </a:rPr>
              <a:t>= 42</a:t>
            </a:r>
          </a:p>
        </p:txBody>
      </p:sp>
      <p:sp>
        <p:nvSpPr>
          <p:cNvPr id="10" name="Text Box 9"/>
          <p:cNvSpPr txBox="1"/>
          <p:nvPr/>
        </p:nvSpPr>
        <p:spPr>
          <a:xfrm>
            <a:off x="3569970" y="3012440"/>
            <a:ext cx="922655" cy="583565"/>
          </a:xfrm>
          <a:prstGeom prst="rect">
            <a:avLst/>
          </a:prstGeom>
          <a:noFill/>
        </p:spPr>
        <p:txBody>
          <a:bodyPr wrap="non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 72</a:t>
            </a:r>
          </a:p>
        </p:txBody>
      </p:sp>
      <p:sp>
        <p:nvSpPr>
          <p:cNvPr id="4" name="Text Box 3"/>
          <p:cNvSpPr txBox="1"/>
          <p:nvPr/>
        </p:nvSpPr>
        <p:spPr>
          <a:xfrm>
            <a:off x="2903220" y="817245"/>
            <a:ext cx="1333500" cy="583565"/>
          </a:xfrm>
          <a:prstGeom prst="rect">
            <a:avLst/>
          </a:prstGeom>
          <a:noFill/>
        </p:spPr>
        <p:txBody>
          <a:bodyPr wrap="squar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6 </a:t>
            </a:r>
            <a:r>
              <a:rPr lang="en-US" sz="3200" b="1" dirty="0" err="1">
                <a:solidFill>
                  <a:schemeClr val="accent6">
                    <a:lumMod val="75000"/>
                  </a:schemeClr>
                </a:solidFill>
                <a:latin typeface="Times New Roman" panose="02020603050405020304" charset="0"/>
                <a:cs typeface="Times New Roman" panose="02020603050405020304" charset="0"/>
              </a:rPr>
              <a:t>x12</a:t>
            </a:r>
            <a:r>
              <a:rPr lang="en-US" sz="3200" dirty="0">
                <a:solidFill>
                  <a:schemeClr val="accent6">
                    <a:lumMod val="75000"/>
                  </a:schemeClr>
                </a:solidFill>
                <a:latin typeface="Times New Roman" panose="02020603050405020304" charset="0"/>
                <a:cs typeface="Times New Roman" panose="02020603050405020304" charset="0"/>
              </a:rPr>
              <a:t> </a:t>
            </a:r>
          </a:p>
        </p:txBody>
      </p:sp>
      <p:sp>
        <p:nvSpPr>
          <p:cNvPr id="11" name="Text Box 10"/>
          <p:cNvSpPr txBox="1"/>
          <p:nvPr/>
        </p:nvSpPr>
        <p:spPr>
          <a:xfrm>
            <a:off x="3927475" y="1567180"/>
            <a:ext cx="2129155" cy="583565"/>
          </a:xfrm>
          <a:prstGeom prst="rect">
            <a:avLst/>
          </a:prstGeom>
          <a:noFill/>
        </p:spPr>
        <p:txBody>
          <a:bodyPr wrap="square" rtlCol="0" anchor="t">
            <a:spAutoFit/>
          </a:bodyPr>
          <a:lstStyle/>
          <a:p>
            <a:r>
              <a:rPr lang="en-US" sz="3200" b="1">
                <a:solidFill>
                  <a:schemeClr val="accent6">
                    <a:lumMod val="75000"/>
                  </a:schemeClr>
                </a:solidFill>
                <a:latin typeface="Times New Roman" panose="02020603050405020304" charset="0"/>
                <a:cs typeface="Times New Roman" panose="02020603050405020304" charset="0"/>
              </a:rPr>
              <a:t>4 x12 = 48 </a:t>
            </a:r>
          </a:p>
        </p:txBody>
      </p:sp>
      <p:sp>
        <p:nvSpPr>
          <p:cNvPr id="12" name="Text Box 11"/>
          <p:cNvSpPr txBox="1"/>
          <p:nvPr/>
        </p:nvSpPr>
        <p:spPr>
          <a:xfrm>
            <a:off x="2310130" y="3013710"/>
            <a:ext cx="1333500" cy="583565"/>
          </a:xfrm>
          <a:prstGeom prst="rect">
            <a:avLst/>
          </a:prstGeom>
          <a:noFill/>
        </p:spPr>
        <p:txBody>
          <a:bodyPr wrap="squar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3 </a:t>
            </a:r>
            <a:r>
              <a:rPr lang="en-US" sz="3200" b="1" dirty="0" smtClean="0">
                <a:solidFill>
                  <a:schemeClr val="accent6">
                    <a:lumMod val="75000"/>
                  </a:schemeClr>
                </a:solidFill>
                <a:latin typeface="Times New Roman" panose="02020603050405020304" charset="0"/>
                <a:cs typeface="Times New Roman" panose="02020603050405020304" charset="0"/>
              </a:rPr>
              <a:t>x 24</a:t>
            </a:r>
            <a:r>
              <a:rPr lang="en-US" sz="2800" dirty="0" smtClean="0">
                <a:solidFill>
                  <a:schemeClr val="accent6">
                    <a:lumMod val="75000"/>
                  </a:schemeClr>
                </a:solidFill>
                <a:latin typeface="Times New Roman" panose="02020603050405020304" charset="0"/>
                <a:cs typeface="Times New Roman" panose="02020603050405020304" charset="0"/>
              </a:rPr>
              <a:t> </a:t>
            </a:r>
            <a:endParaRPr lang="en-US" sz="2800" dirty="0">
              <a:solidFill>
                <a:schemeClr val="accent6">
                  <a:lumMod val="75000"/>
                </a:schemeClr>
              </a:solidFill>
              <a:latin typeface="Times New Roman" panose="02020603050405020304" charset="0"/>
              <a:cs typeface="Times New Roman" panose="02020603050405020304" charset="0"/>
            </a:endParaRPr>
          </a:p>
        </p:txBody>
      </p:sp>
      <p:sp>
        <p:nvSpPr>
          <p:cNvPr id="13" name="Text Box 12"/>
          <p:cNvSpPr txBox="1"/>
          <p:nvPr/>
        </p:nvSpPr>
        <p:spPr>
          <a:xfrm>
            <a:off x="5895339" y="1567180"/>
            <a:ext cx="1512570" cy="583565"/>
          </a:xfrm>
          <a:prstGeom prst="rect">
            <a:avLst/>
          </a:prstGeom>
          <a:noFill/>
        </p:spPr>
        <p:txBody>
          <a:bodyPr wrap="squar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+ 2= 50 </a:t>
            </a:r>
          </a:p>
        </p:txBody>
      </p:sp>
      <p:sp>
        <p:nvSpPr>
          <p:cNvPr id="14" name="Text Box 13"/>
          <p:cNvSpPr txBox="1"/>
          <p:nvPr/>
        </p:nvSpPr>
        <p:spPr>
          <a:xfrm>
            <a:off x="3258185" y="2286000"/>
            <a:ext cx="1748155" cy="583565"/>
          </a:xfrm>
          <a:prstGeom prst="rect">
            <a:avLst/>
          </a:prstGeom>
          <a:noFill/>
        </p:spPr>
        <p:txBody>
          <a:bodyPr wrap="squar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3,5 </a:t>
            </a:r>
            <a:r>
              <a:rPr lang="en-US" sz="3200" b="1" dirty="0" smtClean="0">
                <a:solidFill>
                  <a:schemeClr val="accent6">
                    <a:lumMod val="75000"/>
                  </a:schemeClr>
                </a:solidFill>
                <a:latin typeface="Times New Roman" panose="02020603050405020304" charset="0"/>
                <a:cs typeface="Times New Roman" panose="02020603050405020304" charset="0"/>
              </a:rPr>
              <a:t>x 12</a:t>
            </a:r>
            <a:r>
              <a:rPr lang="en-US" sz="2800" b="1" dirty="0" smtClean="0">
                <a:solidFill>
                  <a:schemeClr val="accent6">
                    <a:lumMod val="75000"/>
                  </a:schemeClr>
                </a:solidFill>
                <a:latin typeface="Times New Roman" panose="02020603050405020304" charset="0"/>
                <a:cs typeface="Times New Roman" panose="02020603050405020304" charset="0"/>
              </a:rPr>
              <a:t> </a:t>
            </a:r>
            <a:endParaRPr lang="en-US" sz="2800" b="1" dirty="0">
              <a:solidFill>
                <a:schemeClr val="accent6">
                  <a:lumMod val="75000"/>
                </a:schemeClr>
              </a:solidFill>
              <a:latin typeface="Times New Roman" panose="02020603050405020304" charset="0"/>
              <a:cs typeface="Times New Roman" panose="02020603050405020304" charset="0"/>
            </a:endParaRPr>
          </a:p>
        </p:txBody>
      </p:sp>
      <p:sp>
        <p:nvSpPr>
          <p:cNvPr id="15" name="Text Box 14"/>
          <p:cNvSpPr txBox="1"/>
          <p:nvPr/>
        </p:nvSpPr>
        <p:spPr>
          <a:xfrm>
            <a:off x="3270250" y="4482465"/>
            <a:ext cx="1736090" cy="583565"/>
          </a:xfrm>
          <a:prstGeom prst="rect">
            <a:avLst/>
          </a:prstGeom>
          <a:noFill/>
        </p:spPr>
        <p:txBody>
          <a:bodyPr wrap="squar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3,5 x 24 </a:t>
            </a:r>
          </a:p>
        </p:txBody>
      </p:sp>
      <p:sp>
        <p:nvSpPr>
          <p:cNvPr id="16" name="Text Box 15"/>
          <p:cNvSpPr txBox="1"/>
          <p:nvPr/>
        </p:nvSpPr>
        <p:spPr>
          <a:xfrm>
            <a:off x="2704465" y="3745230"/>
            <a:ext cx="1635760" cy="583565"/>
          </a:xfrm>
          <a:prstGeom prst="rect">
            <a:avLst/>
          </a:prstGeom>
          <a:noFill/>
        </p:spPr>
        <p:txBody>
          <a:bodyPr wrap="square" rtlCol="0" anchor="t">
            <a:spAutoFit/>
          </a:bodyPr>
          <a:lstStyle/>
          <a:p>
            <a:r>
              <a:rPr lang="en-US" sz="3200" b="1" dirty="0">
                <a:solidFill>
                  <a:schemeClr val="accent6">
                    <a:lumMod val="75000"/>
                  </a:schemeClr>
                </a:solidFill>
                <a:latin typeface="Times New Roman" panose="02020603050405020304" charset="0"/>
                <a:cs typeface="Times New Roman" panose="02020603050405020304" charset="0"/>
              </a:rPr>
              <a:t>0,5 x 24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2000"/>
                                        <p:tgtEl>
                                          <p:spTgt spid="3">
                                            <p:txEl>
                                              <p:pRg st="0" end="0"/>
                                            </p:txEl>
                                          </p:spTgt>
                                        </p:tgtEl>
                                      </p:cBhvr>
                                    </p:animEffect>
                                  </p:childTnLst>
                                  <p:subTnLst>
                                    <p:audio>
                                      <p:cMediaNode>
                                        <p:cTn display="1" masterRel="sameClick">
                                          <p:stCondLst>
                                            <p:cond evt="begin" delay="0">
                                              <p:tn val="10"/>
                                            </p:cond>
                                          </p:stCondLst>
                                          <p:endCondLst>
                                            <p:cond evt="onStopAudio" delay="0">
                                              <p:tgtEl>
                                                <p:sldTgt/>
                                              </p:tgtEl>
                                            </p:cond>
                                          </p:endCondLst>
                                        </p:cTn>
                                        <p:tgtEl>
                                          <p:sndTgt r:embed="rId2" name="chimes.wav"/>
                                        </p:tgtEl>
                                      </p:cMediaNode>
                                    </p:audio>
                                  </p:sub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2000"/>
                                        <p:tgtEl>
                                          <p:spTgt spid="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20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2000"/>
                                        <p:tgtEl>
                                          <p:spTgt spid="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ox(in)">
                                      <p:cBhvr>
                                        <p:cTn id="24" dur="2000"/>
                                        <p:tgtEl>
                                          <p:spTgt spid="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checkerboard(across)">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checkerboard(across)">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checkerboard(across)">
                                      <p:cBhvr>
                                        <p:cTn id="57" dur="500"/>
                                        <p:tgtEl>
                                          <p:spTgt spid="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62" dur="500"/>
                                        <p:tgtEl>
                                          <p:spTgt spid="1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67" dur="500"/>
                                        <p:tgtEl>
                                          <p:spTgt spid="1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2" dur="500"/>
                                        <p:tgtEl>
                                          <p:spTgt spid="1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7" dur="500"/>
                                        <p:tgtEl>
                                          <p:spTgt spid="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5">
                                            <p:txEl>
                                              <p:pRg st="0" end="0"/>
                                            </p:txEl>
                                          </p:spTgt>
                                        </p:tgtEl>
                                        <p:attrNameLst>
                                          <p:attrName>style.visibility</p:attrName>
                                        </p:attrNameLst>
                                      </p:cBhvr>
                                      <p:to>
                                        <p:strVal val="visible"/>
                                      </p:to>
                                    </p:set>
                                    <p:animEffect transition="in" filter="checkerboard(across)">
                                      <p:cBhvr>
                                        <p:cTn id="82" dur="500"/>
                                        <p:tgtEl>
                                          <p:spTgt spid="1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8">
                                            <p:txEl>
                                              <p:pRg st="0" end="0"/>
                                            </p:txEl>
                                          </p:spTgt>
                                        </p:tgtEl>
                                        <p:attrNameLst>
                                          <p:attrName>style.visibility</p:attrName>
                                        </p:attrNameLst>
                                      </p:cBhvr>
                                      <p:to>
                                        <p:strVal val="visible"/>
                                      </p:to>
                                    </p:set>
                                    <p:animEffect transition="in" filter="checkerboard(across)">
                                      <p:cBhvr>
                                        <p:cTn id="8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0995" y="263525"/>
                <a:ext cx="11621770" cy="6390640"/>
              </a:xfrm>
            </p:spPr>
            <p:txBody>
              <a:bodyPr/>
              <a:lstStyle/>
              <a:p>
                <a:pPr marL="0" indent="0">
                  <a:buNone/>
                </a:pPr>
                <a:r>
                  <a:rPr lang="en-US" sz="4400">
                    <a:latin typeface="Times New Roman" panose="02020603050405020304" charset="0"/>
                    <a:cs typeface="Times New Roman" panose="02020603050405020304" charset="0"/>
                    <a:sym typeface="+mn-ea"/>
                  </a:rPr>
                  <a:t>b) 3 giờ = …......phút</a:t>
                </a:r>
                <a:endParaRPr lang="en-US" sz="4400">
                  <a:latin typeface="Times New Roman" panose="02020603050405020304" charset="0"/>
                  <a:cs typeface="Times New Roman" panose="02020603050405020304" charset="0"/>
                </a:endParaRPr>
              </a:p>
              <a:p>
                <a:pPr marL="0" indent="0">
                  <a:buNone/>
                </a:pPr>
                <a:r>
                  <a:rPr lang="en-US" sz="4400">
                    <a:latin typeface="Times New Roman" panose="02020603050405020304" charset="0"/>
                    <a:cs typeface="Times New Roman" panose="02020603050405020304" charset="0"/>
                    <a:sym typeface="+mn-ea"/>
                  </a:rPr>
                  <a:t>1,5 giờ = ….......phút</a:t>
                </a:r>
                <a:endParaRPr lang="en-US" sz="4400">
                  <a:latin typeface="Times New Roman" panose="02020603050405020304" charset="0"/>
                  <a:cs typeface="Times New Roman" panose="02020603050405020304" charset="0"/>
                </a:endParaRPr>
              </a:p>
              <a:p>
                <a:pPr marL="0" indent="0">
                  <a:buNone/>
                </a:pPr>
                <a14:m>
                  <m:oMath xmlns:m="http://schemas.openxmlformats.org/officeDocument/2006/math">
                    <m:f>
                      <m:fPr>
                        <m:ctrlPr>
                          <a:rPr lang="en-US" sz="4800" i="1">
                            <a:latin typeface="Cambria Math" panose="02040503050406030204" pitchFamily="18" charset="0"/>
                            <a:cs typeface="Cambria Math" panose="02040503050406030204" charset="0"/>
                            <a:sym typeface="+mn-ea"/>
                          </a:rPr>
                        </m:ctrlPr>
                      </m:fPr>
                      <m:num>
                        <m:r>
                          <a:rPr lang="en-US" sz="4800" i="1">
                            <a:latin typeface="Cambria Math" panose="02040503050406030204" charset="0"/>
                            <a:cs typeface="Cambria Math" panose="02040503050406030204" charset="0"/>
                            <a:sym typeface="+mn-ea"/>
                          </a:rPr>
                          <m:t>3</m:t>
                        </m:r>
                      </m:num>
                      <m:den>
                        <m:r>
                          <a:rPr lang="en-US" sz="4800" i="1">
                            <a:latin typeface="Cambria Math" panose="02040503050406030204" charset="0"/>
                            <a:cs typeface="Cambria Math" panose="02040503050406030204" charset="0"/>
                            <a:sym typeface="+mn-ea"/>
                          </a:rPr>
                          <m:t>4</m:t>
                        </m:r>
                      </m:den>
                    </m:f>
                  </m:oMath>
                </a14:m>
                <a:r>
                  <a:rPr lang="en-US" sz="4400">
                    <a:latin typeface="Times New Roman" panose="02020603050405020304" charset="0"/>
                    <a:cs typeface="Times New Roman" panose="02020603050405020304" charset="0"/>
                    <a:sym typeface="+mn-ea"/>
                  </a:rPr>
                  <a:t> giờ = ...........phút</a:t>
                </a:r>
                <a:endParaRPr lang="en-US" sz="4400">
                  <a:latin typeface="Times New Roman" panose="02020603050405020304" charset="0"/>
                  <a:cs typeface="Times New Roman" panose="02020603050405020304" charset="0"/>
                </a:endParaRPr>
              </a:p>
              <a:p>
                <a:pPr marL="0" indent="0">
                  <a:buNone/>
                </a:pPr>
                <a:r>
                  <a:rPr lang="en-US" sz="4400">
                    <a:latin typeface="Times New Roman" panose="02020603050405020304" charset="0"/>
                    <a:cs typeface="Times New Roman" panose="02020603050405020304" charset="0"/>
                    <a:sym typeface="+mn-ea"/>
                  </a:rPr>
                  <a:t>6 phút = ........... giây</a:t>
                </a:r>
                <a:endParaRPr lang="en-US" sz="4400">
                  <a:latin typeface="Times New Roman" panose="02020603050405020304" charset="0"/>
                  <a:cs typeface="Times New Roman" panose="02020603050405020304" charset="0"/>
                </a:endParaRPr>
              </a:p>
              <a:p>
                <a:pPr marL="0" indent="0">
                  <a:buNone/>
                </a:pPr>
                <a14:m>
                  <m:oMath xmlns:m="http://schemas.openxmlformats.org/officeDocument/2006/math">
                    <m:f>
                      <m:fPr>
                        <m:ctrlPr>
                          <a:rPr lang="en-US" sz="4400" i="1">
                            <a:latin typeface="Cambria Math" panose="02040503050406030204" pitchFamily="18" charset="0"/>
                            <a:cs typeface="Cambria Math" panose="02040503050406030204" charset="0"/>
                            <a:sym typeface="+mn-ea"/>
                          </a:rPr>
                        </m:ctrlPr>
                      </m:fPr>
                      <m:num>
                        <m:r>
                          <a:rPr lang="en-US" sz="4400" i="1">
                            <a:latin typeface="Cambria Math" panose="02040503050406030204" charset="0"/>
                            <a:cs typeface="Cambria Math" panose="02040503050406030204" charset="0"/>
                            <a:sym typeface="+mn-ea"/>
                          </a:rPr>
                          <m:t>1</m:t>
                        </m:r>
                      </m:num>
                      <m:den>
                        <m:r>
                          <a:rPr lang="en-US" sz="4400" i="1">
                            <a:latin typeface="Cambria Math" panose="02040503050406030204" charset="0"/>
                            <a:cs typeface="Cambria Math" panose="02040503050406030204" charset="0"/>
                            <a:sym typeface="+mn-ea"/>
                          </a:rPr>
                          <m:t>2</m:t>
                        </m:r>
                      </m:den>
                    </m:f>
                  </m:oMath>
                </a14:m>
                <a:r>
                  <a:rPr lang="en-US" sz="4400">
                    <a:latin typeface="Times New Roman" panose="02020603050405020304" charset="0"/>
                    <a:cs typeface="Times New Roman" panose="02020603050405020304" charset="0"/>
                    <a:sym typeface="+mn-ea"/>
                  </a:rPr>
                  <a:t> phút = ........giây</a:t>
                </a:r>
                <a:endParaRPr lang="en-US" sz="4400">
                  <a:latin typeface="Times New Roman" panose="02020603050405020304" charset="0"/>
                  <a:cs typeface="Times New Roman" panose="02020603050405020304" charset="0"/>
                </a:endParaRPr>
              </a:p>
              <a:p>
                <a:pPr marL="0" indent="0">
                  <a:buNone/>
                </a:pPr>
                <a:r>
                  <a:rPr lang="en-US" sz="4400">
                    <a:latin typeface="Times New Roman" panose="02020603050405020304" charset="0"/>
                    <a:cs typeface="Times New Roman" panose="02020603050405020304" charset="0"/>
                    <a:sym typeface="+mn-ea"/>
                  </a:rPr>
                  <a:t>1 giờ = ...........giây</a:t>
                </a:r>
                <a:endParaRPr lang="en-US" sz="4400">
                  <a:latin typeface="Times New Roman" panose="02020603050405020304" charset="0"/>
                  <a:cs typeface="Times New Roman" panose="02020603050405020304" charset="0"/>
                </a:endParaRPr>
              </a:p>
              <a:p>
                <a:endParaRPr lang="en-US" sz="4400">
                  <a:latin typeface="Times New Roman" panose="02020603050405020304" charset="0"/>
                  <a:cs typeface="Times New Roman" panose="02020603050405020304" charset="0"/>
                </a:endParaRPr>
              </a:p>
            </p:txBody>
          </p:sp>
        </mc:Choice>
        <mc:Fallback xmlns="">
          <p:sp>
            <p:nvSpPr>
              <p:cNvPr id="3" name="Content Placeholder 2"/>
              <p:cNvSpPr>
                <a:spLocks noRot="1" noChangeAspect="1" noMove="1" noResize="1" noEditPoints="1" noAdjustHandles="1" noChangeArrowheads="1" noChangeShapeType="1" noTextEdit="1"/>
              </p:cNvSpPr>
              <p:nvPr>
                <p:ph idx="1"/>
              </p:nvPr>
            </p:nvSpPr>
            <p:spPr>
              <a:xfrm>
                <a:off x="340995" y="263525"/>
                <a:ext cx="11621770" cy="6390640"/>
              </a:xfrm>
              <a:blipFill rotWithShape="1">
                <a:blip r:embed="rId3"/>
                <a:stretch>
                  <a:fillRect/>
                </a:stretch>
              </a:blipFill>
            </p:spPr>
            <p:txBody>
              <a:bodyPr/>
              <a:lstStyle/>
              <a:p>
                <a:r>
                  <a:rPr lang="en-US" altLang="en-US">
                    <a:noFill/>
                  </a:rPr>
                  <a:t> </a:t>
                </a:r>
              </a:p>
            </p:txBody>
          </p:sp>
        </mc:Fallback>
      </mc:AlternateContent>
      <p:sp>
        <p:nvSpPr>
          <p:cNvPr id="5" name="Text Box 4"/>
          <p:cNvSpPr txBox="1"/>
          <p:nvPr/>
        </p:nvSpPr>
        <p:spPr>
          <a:xfrm>
            <a:off x="3063875" y="263525"/>
            <a:ext cx="833120" cy="583565"/>
          </a:xfrm>
          <a:prstGeom prst="rect">
            <a:avLst/>
          </a:prstGeom>
          <a:noFill/>
        </p:spPr>
        <p:txBody>
          <a:bodyPr wrap="square" rtlCol="0" anchor="t">
            <a:spAutoFit/>
          </a:bodyPr>
          <a:lstStyle/>
          <a:p>
            <a:r>
              <a:rPr lang="en-US" sz="3200" b="1" dirty="0">
                <a:solidFill>
                  <a:srgbClr val="FF0000"/>
                </a:solidFill>
                <a:latin typeface="Times New Roman" panose="02020603050405020304" charset="0"/>
                <a:cs typeface="Times New Roman" panose="02020603050405020304" charset="0"/>
              </a:rPr>
              <a:t>180</a:t>
            </a:r>
          </a:p>
        </p:txBody>
      </p:sp>
      <p:sp>
        <p:nvSpPr>
          <p:cNvPr id="4" name="Text Box 3"/>
          <p:cNvSpPr txBox="1"/>
          <p:nvPr/>
        </p:nvSpPr>
        <p:spPr>
          <a:xfrm>
            <a:off x="3063875" y="1010285"/>
            <a:ext cx="833120" cy="583565"/>
          </a:xfrm>
          <a:prstGeom prst="rect">
            <a:avLst/>
          </a:prstGeom>
          <a:noFill/>
        </p:spPr>
        <p:txBody>
          <a:bodyPr wrap="square" rtlCol="0" anchor="t">
            <a:spAutoFit/>
          </a:bodyPr>
          <a:lstStyle/>
          <a:p>
            <a:r>
              <a:rPr lang="en-US" sz="3200" b="1" dirty="0">
                <a:solidFill>
                  <a:srgbClr val="FF0000"/>
                </a:solidFill>
                <a:latin typeface="Times New Roman" panose="02020603050405020304" charset="0"/>
                <a:cs typeface="Times New Roman" panose="02020603050405020304" charset="0"/>
              </a:rPr>
              <a:t>90</a:t>
            </a:r>
          </a:p>
        </p:txBody>
      </p:sp>
      <p:sp>
        <p:nvSpPr>
          <p:cNvPr id="6" name="Text Box 5"/>
          <p:cNvSpPr txBox="1"/>
          <p:nvPr/>
        </p:nvSpPr>
        <p:spPr>
          <a:xfrm>
            <a:off x="2664460" y="1886585"/>
            <a:ext cx="892810" cy="583565"/>
          </a:xfrm>
          <a:prstGeom prst="rect">
            <a:avLst/>
          </a:prstGeom>
          <a:noFill/>
        </p:spPr>
        <p:txBody>
          <a:bodyPr wrap="square" rtlCol="0" anchor="t">
            <a:spAutoFit/>
          </a:bodyPr>
          <a:lstStyle/>
          <a:p>
            <a:r>
              <a:rPr lang="en-US" sz="3200" b="1" dirty="0">
                <a:solidFill>
                  <a:srgbClr val="FF0000"/>
                </a:solidFill>
                <a:latin typeface="Times New Roman" panose="02020603050405020304" charset="0"/>
                <a:cs typeface="Times New Roman" panose="02020603050405020304" charset="0"/>
              </a:rPr>
              <a:t>45</a:t>
            </a:r>
          </a:p>
        </p:txBody>
      </p:sp>
      <p:sp>
        <p:nvSpPr>
          <p:cNvPr id="7" name="Text Box 6"/>
          <p:cNvSpPr txBox="1"/>
          <p:nvPr/>
        </p:nvSpPr>
        <p:spPr>
          <a:xfrm>
            <a:off x="2750185" y="2813685"/>
            <a:ext cx="1075690" cy="583565"/>
          </a:xfrm>
          <a:prstGeom prst="rect">
            <a:avLst/>
          </a:prstGeom>
          <a:noFill/>
        </p:spPr>
        <p:txBody>
          <a:bodyPr wrap="square" rtlCol="0" anchor="t">
            <a:spAutoFit/>
          </a:bodyPr>
          <a:lstStyle/>
          <a:p>
            <a:r>
              <a:rPr lang="en-US" sz="3200" b="1" dirty="0">
                <a:solidFill>
                  <a:srgbClr val="FF0000"/>
                </a:solidFill>
                <a:latin typeface="Times New Roman" panose="02020603050405020304" charset="0"/>
                <a:cs typeface="Times New Roman" panose="02020603050405020304" charset="0"/>
              </a:rPr>
              <a:t>360</a:t>
            </a:r>
          </a:p>
        </p:txBody>
      </p:sp>
      <p:sp>
        <p:nvSpPr>
          <p:cNvPr id="8" name="Text Box 7"/>
          <p:cNvSpPr txBox="1"/>
          <p:nvPr/>
        </p:nvSpPr>
        <p:spPr>
          <a:xfrm>
            <a:off x="2537142" y="3651885"/>
            <a:ext cx="900430" cy="583565"/>
          </a:xfrm>
          <a:prstGeom prst="rect">
            <a:avLst/>
          </a:prstGeom>
          <a:noFill/>
        </p:spPr>
        <p:txBody>
          <a:bodyPr wrap="square" rtlCol="0" anchor="t">
            <a:spAutoFit/>
          </a:bodyPr>
          <a:lstStyle/>
          <a:p>
            <a:r>
              <a:rPr lang="en-US" sz="3200" b="1" dirty="0">
                <a:solidFill>
                  <a:srgbClr val="FF0000"/>
                </a:solidFill>
                <a:latin typeface="Times New Roman" panose="02020603050405020304" charset="0"/>
                <a:cs typeface="Times New Roman" panose="02020603050405020304" charset="0"/>
              </a:rPr>
              <a:t>30</a:t>
            </a:r>
          </a:p>
        </p:txBody>
      </p:sp>
      <p:sp>
        <p:nvSpPr>
          <p:cNvPr id="10" name="Text Box 9"/>
          <p:cNvSpPr txBox="1"/>
          <p:nvPr/>
        </p:nvSpPr>
        <p:spPr>
          <a:xfrm>
            <a:off x="2423160" y="4585335"/>
            <a:ext cx="1128395" cy="521970"/>
          </a:xfrm>
          <a:prstGeom prst="rect">
            <a:avLst/>
          </a:prstGeom>
          <a:noFill/>
        </p:spPr>
        <p:txBody>
          <a:bodyPr wrap="square" rtlCol="0" anchor="t">
            <a:spAutoFit/>
          </a:bodyPr>
          <a:lstStyle/>
          <a:p>
            <a:r>
              <a:rPr lang="en-US" sz="2800" b="1" dirty="0">
                <a:solidFill>
                  <a:srgbClr val="FF0000"/>
                </a:solidFill>
                <a:latin typeface="Times New Roman" panose="02020603050405020304" charset="0"/>
                <a:cs typeface="Times New Roman" panose="02020603050405020304" charset="0"/>
              </a:rPr>
              <a:t>3600</a:t>
            </a: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20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20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20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20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linds(horizont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915" y="0"/>
            <a:ext cx="10515600" cy="1325563"/>
          </a:xfrm>
        </p:spPr>
        <p:txBody>
          <a:bodyPr>
            <a:normAutofit/>
          </a:bodyPr>
          <a:lstStyle/>
          <a:p>
            <a:r>
              <a:rPr lang="en-US">
                <a:solidFill>
                  <a:srgbClr val="FF0000"/>
                </a:solidFill>
                <a:latin typeface="Times New Roman" panose="02020603050405020304" charset="0"/>
                <a:cs typeface="Times New Roman" panose="02020603050405020304" charset="0"/>
              </a:rPr>
              <a:t>Bài 3:</a:t>
            </a:r>
            <a:r>
              <a:rPr lang="en-US">
                <a:latin typeface="Times New Roman" panose="02020603050405020304" charset="0"/>
                <a:cs typeface="Times New Roman" panose="02020603050405020304" charset="0"/>
              </a:rPr>
              <a:t> Viết số thập phân thích hợp vào chỗ chấm:</a:t>
            </a:r>
          </a:p>
        </p:txBody>
      </p:sp>
      <p:sp>
        <p:nvSpPr>
          <p:cNvPr id="3" name="Content Placeholder 2"/>
          <p:cNvSpPr>
            <a:spLocks noGrp="1"/>
          </p:cNvSpPr>
          <p:nvPr>
            <p:ph idx="1"/>
          </p:nvPr>
        </p:nvSpPr>
        <p:spPr>
          <a:xfrm>
            <a:off x="97155" y="1325880"/>
            <a:ext cx="11955780" cy="5409565"/>
          </a:xfrm>
        </p:spPr>
        <p:txBody>
          <a:bodyPr/>
          <a:lstStyle/>
          <a:p>
            <a:pPr marL="0" indent="0">
              <a:buNone/>
            </a:pPr>
            <a:r>
              <a:rPr lang="en-US" sz="4800">
                <a:latin typeface="Times New Roman" panose="02020603050405020304" charset="0"/>
                <a:cs typeface="Times New Roman" panose="02020603050405020304" charset="0"/>
              </a:rPr>
              <a:t>a) 72 phút = .......giờ</a:t>
            </a:r>
          </a:p>
          <a:p>
            <a:pPr marL="0" indent="0">
              <a:buNone/>
            </a:pPr>
            <a:r>
              <a:rPr lang="en-US" sz="4800">
                <a:latin typeface="Times New Roman" panose="02020603050405020304" charset="0"/>
                <a:cs typeface="Times New Roman" panose="02020603050405020304" charset="0"/>
              </a:rPr>
              <a:t>   270 phút = ..........giờ</a:t>
            </a:r>
          </a:p>
          <a:p>
            <a:pPr marL="0" indent="0">
              <a:buNone/>
            </a:pPr>
            <a:r>
              <a:rPr lang="en-US" sz="4800">
                <a:latin typeface="Times New Roman" panose="02020603050405020304" charset="0"/>
                <a:cs typeface="Times New Roman" panose="02020603050405020304" charset="0"/>
              </a:rPr>
              <a:t>b) 30 giây = .......... phút</a:t>
            </a:r>
          </a:p>
          <a:p>
            <a:pPr marL="0" indent="0">
              <a:buNone/>
            </a:pPr>
            <a:r>
              <a:rPr lang="en-US" sz="4800">
                <a:latin typeface="Times New Roman" panose="02020603050405020304" charset="0"/>
                <a:cs typeface="Times New Roman" panose="02020603050405020304" charset="0"/>
              </a:rPr>
              <a:t>135 giây  = ........ phút</a:t>
            </a:r>
          </a:p>
          <a:p>
            <a:endParaRPr lang="en-US" sz="4800">
              <a:latin typeface="Times New Roman" panose="02020603050405020304" charset="0"/>
              <a:cs typeface="Times New Roman" panose="02020603050405020304" charset="0"/>
            </a:endParaRPr>
          </a:p>
        </p:txBody>
      </p:sp>
      <p:sp>
        <p:nvSpPr>
          <p:cNvPr id="5" name="Text Box 4"/>
          <p:cNvSpPr txBox="1"/>
          <p:nvPr/>
        </p:nvSpPr>
        <p:spPr>
          <a:xfrm>
            <a:off x="3693160" y="2205355"/>
            <a:ext cx="833120" cy="58356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charset="0"/>
                <a:cs typeface="Times New Roman" panose="02020603050405020304" charset="0"/>
              </a:rPr>
              <a:t>4,5</a:t>
            </a:r>
          </a:p>
        </p:txBody>
      </p:sp>
      <p:sp>
        <p:nvSpPr>
          <p:cNvPr id="4" name="Text Box 3"/>
          <p:cNvSpPr txBox="1"/>
          <p:nvPr/>
        </p:nvSpPr>
        <p:spPr>
          <a:xfrm>
            <a:off x="3424555" y="1375410"/>
            <a:ext cx="833120" cy="58356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charset="0"/>
                <a:cs typeface="Times New Roman" panose="02020603050405020304" charset="0"/>
              </a:rPr>
              <a:t>1,2</a:t>
            </a:r>
          </a:p>
        </p:txBody>
      </p:sp>
      <p:sp>
        <p:nvSpPr>
          <p:cNvPr id="6" name="Text Box 5"/>
          <p:cNvSpPr txBox="1"/>
          <p:nvPr/>
        </p:nvSpPr>
        <p:spPr>
          <a:xfrm>
            <a:off x="3673792" y="2969895"/>
            <a:ext cx="833120" cy="58356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charset="0"/>
                <a:cs typeface="Times New Roman" panose="02020603050405020304" charset="0"/>
              </a:rPr>
              <a:t>0,5</a:t>
            </a:r>
          </a:p>
        </p:txBody>
      </p:sp>
      <p:sp>
        <p:nvSpPr>
          <p:cNvPr id="7" name="Text Box 6"/>
          <p:cNvSpPr txBox="1"/>
          <p:nvPr/>
        </p:nvSpPr>
        <p:spPr>
          <a:xfrm>
            <a:off x="3201670" y="3741420"/>
            <a:ext cx="1056005" cy="58356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charset="0"/>
                <a:cs typeface="Times New Roman" panose="02020603050405020304" charset="0"/>
              </a:rPr>
              <a:t>2,25</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subTnLst>
                                    <p:audio>
                                      <p:cMediaNode>
                                        <p:cTn display="1" masterRel="sameClick">
                                          <p:stCondLst>
                                            <p:cond evt="begin" delay="0">
                                              <p:tn val="10"/>
                                            </p:cond>
                                          </p:stCondLst>
                                          <p:endCondLst>
                                            <p:cond evt="onStopAudio" delay="0">
                                              <p:tgtEl>
                                                <p:sldTgt/>
                                              </p:tgtEl>
                                            </p:cond>
                                          </p:endCondLst>
                                        </p:cTn>
                                        <p:tgtEl>
                                          <p:sndTgt r:embed="rId3" name="click.wav"/>
                                        </p:tgtEl>
                                      </p:cMediaNode>
                                    </p:audio>
                                  </p:sub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subTnLst>
                                    <p:audio>
                                      <p:cMediaNode>
                                        <p:cTn display="1" masterRel="sameClick">
                                          <p:stCondLst>
                                            <p:cond evt="begin" delay="0">
                                              <p:tn val="13"/>
                                            </p:cond>
                                          </p:stCondLst>
                                          <p:endCondLst>
                                            <p:cond evt="onStopAudio" delay="0">
                                              <p:tgtEl>
                                                <p:sldTgt/>
                                              </p:tgtEl>
                                            </p:cond>
                                          </p:endCondLst>
                                        </p:cTn>
                                        <p:tgtEl>
                                          <p:sndTgt r:embed="rId3" name="click.wav"/>
                                        </p:tgtEl>
                                      </p:cMediaNode>
                                    </p:audio>
                                  </p:sub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subTnLst>
                                    <p:audio>
                                      <p:cMediaNode>
                                        <p:cTn display="1" masterRel="sameClick">
                                          <p:stCondLst>
                                            <p:cond evt="begin" delay="0">
                                              <p:tn val="16"/>
                                            </p:cond>
                                          </p:stCondLst>
                                          <p:endCondLst>
                                            <p:cond evt="onStopAudio" delay="0">
                                              <p:tgtEl>
                                                <p:sldTgt/>
                                              </p:tgtEl>
                                            </p:cond>
                                          </p:endCondLst>
                                        </p:cTn>
                                        <p:tgtEl>
                                          <p:sndTgt r:embed="rId3" name="click.wav"/>
                                        </p:tgtEl>
                                      </p:cMediaNode>
                                    </p:audio>
                                  </p:sub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subTnLst>
                                    <p:audio>
                                      <p:cMediaNode>
                                        <p:cTn display="1"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4" grpId="0"/>
      <p:bldP spid="4" grpId="1"/>
      <p:bldP spid="6" grpId="0"/>
      <p:bldP spid="6" grpId="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Pentagon 3"/>
          <p:cNvSpPr/>
          <p:nvPr/>
        </p:nvSpPr>
        <p:spPr>
          <a:xfrm>
            <a:off x="3893185" y="841375"/>
            <a:ext cx="5295265" cy="161290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err="1">
                <a:latin typeface="Times New Roman" panose="02020603050405020304" charset="0"/>
                <a:cs typeface="Times New Roman" panose="02020603050405020304" charset="0"/>
              </a:rPr>
              <a:t>VẬN</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DỤNG</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TRẢI</a:t>
            </a:r>
            <a:r>
              <a:rPr lang="en-US" sz="3600" b="1" dirty="0">
                <a:latin typeface="Times New Roman" panose="02020603050405020304" charset="0"/>
                <a:cs typeface="Times New Roman" panose="02020603050405020304" charset="0"/>
              </a:rPr>
              <a:t> </a:t>
            </a:r>
            <a:r>
              <a:rPr lang="en-US" sz="3600" b="1" dirty="0" err="1">
                <a:latin typeface="Times New Roman" panose="02020603050405020304" charset="0"/>
                <a:cs typeface="Times New Roman" panose="02020603050405020304" charset="0"/>
              </a:rPr>
              <a:t>NGHIỆM</a:t>
            </a:r>
            <a:endParaRPr lang="en-US" sz="3600" b="1" dirty="0">
              <a:latin typeface="Times New Roman" panose="02020603050405020304" charset="0"/>
              <a:cs typeface="Times New Roman" panose="02020603050405020304" charset="0"/>
            </a:endParaRPr>
          </a:p>
        </p:txBody>
      </p:sp>
      <p:sp>
        <p:nvSpPr>
          <p:cNvPr id="5" name="Round Diagonal Corner Rectangle 4"/>
          <p:cNvSpPr/>
          <p:nvPr/>
        </p:nvSpPr>
        <p:spPr>
          <a:xfrm>
            <a:off x="1612265" y="2957195"/>
            <a:ext cx="3732530" cy="153162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a:solidFill>
                  <a:srgbClr val="FF0000"/>
                </a:solidFill>
                <a:latin typeface="Times New Roman" panose="02020603050405020304" charset="0"/>
                <a:cs typeface="Times New Roman" panose="02020603050405020304" charset="0"/>
              </a:rPr>
              <a:t>TRÒ CHƠI</a:t>
            </a:r>
          </a:p>
        </p:txBody>
      </p:sp>
      <p:sp>
        <p:nvSpPr>
          <p:cNvPr id="6" name="Plaque 5"/>
          <p:cNvSpPr/>
          <p:nvPr/>
        </p:nvSpPr>
        <p:spPr>
          <a:xfrm>
            <a:off x="6105525" y="3707130"/>
            <a:ext cx="4442460" cy="1359535"/>
          </a:xfrm>
          <a:prstGeom prst="plaqu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AI NHANH AI ĐÚNG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subTnLst>
                                    <p:audio>
                                      <p:cMediaNode>
                                        <p:cTn display="1" masterRel="sameClick">
                                          <p:stCondLst>
                                            <p:cond evt="begin" delay="0">
                                              <p:tn val="8"/>
                                            </p:cond>
                                          </p:stCondLst>
                                          <p:endCondLst>
                                            <p:cond evt="onStopAudio" delay="0">
                                              <p:tgtEl>
                                                <p:sldTgt/>
                                              </p:tgtEl>
                                            </p:cond>
                                          </p:endCondLst>
                                        </p:cTn>
                                        <p:tgtEl>
                                          <p:sndTgt r:embed="rId2" name="chimes.wav"/>
                                        </p:tgtEl>
                                      </p:cMediaNode>
                                    </p:audio>
                                  </p:sub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subTnLst>
                                    <p:audio>
                                      <p:cMediaNode>
                                        <p:cTn display="1"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Double Wave 3"/>
          <p:cNvSpPr/>
          <p:nvPr/>
        </p:nvSpPr>
        <p:spPr>
          <a:xfrm>
            <a:off x="462915" y="289560"/>
            <a:ext cx="11572240" cy="2240915"/>
          </a:xfrm>
          <a:prstGeom prst="doubleWave">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chemeClr val="tx1"/>
                </a:solidFill>
                <a:latin typeface="Times New Roman" panose="02020603050405020304" charset="0"/>
                <a:cs typeface="Times New Roman" panose="02020603050405020304" charset="0"/>
              </a:rPr>
              <a:t>Tàu</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thủy</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hơi</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nước</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có</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buồm</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được</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sáng</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chế</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vào</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năm</a:t>
            </a:r>
            <a:r>
              <a:rPr lang="en-US" sz="4000" b="1" dirty="0">
                <a:solidFill>
                  <a:schemeClr val="tx1"/>
                </a:solidFill>
                <a:latin typeface="Times New Roman" panose="02020603050405020304" charset="0"/>
                <a:cs typeface="Times New Roman" panose="02020603050405020304" charset="0"/>
              </a:rPr>
              <a:t> 1850, </a:t>
            </a:r>
            <a:r>
              <a:rPr lang="en-US" sz="4000" b="1" dirty="0" err="1">
                <a:solidFill>
                  <a:schemeClr val="tx1"/>
                </a:solidFill>
                <a:latin typeface="Times New Roman" panose="02020603050405020304" charset="0"/>
                <a:cs typeface="Times New Roman" panose="02020603050405020304" charset="0"/>
              </a:rPr>
              <a:t>năm</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đó</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thuộc</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thế</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kỉ</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nào</a:t>
            </a:r>
            <a:r>
              <a:rPr lang="en-US" sz="4000" b="1" dirty="0">
                <a:solidFill>
                  <a:schemeClr val="tx1"/>
                </a:solidFill>
                <a:latin typeface="Times New Roman" panose="02020603050405020304" charset="0"/>
                <a:cs typeface="Times New Roman" panose="02020603050405020304" charset="0"/>
              </a:rPr>
              <a:t> ?</a:t>
            </a:r>
          </a:p>
        </p:txBody>
      </p:sp>
      <p:sp>
        <p:nvSpPr>
          <p:cNvPr id="5" name="Right Arrow 4"/>
          <p:cNvSpPr/>
          <p:nvPr/>
        </p:nvSpPr>
        <p:spPr>
          <a:xfrm>
            <a:off x="344170" y="4001135"/>
            <a:ext cx="1542415" cy="6591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eparation 5"/>
          <p:cNvSpPr/>
          <p:nvPr/>
        </p:nvSpPr>
        <p:spPr>
          <a:xfrm>
            <a:off x="2444115" y="3534410"/>
            <a:ext cx="5537200" cy="1339215"/>
          </a:xfrm>
          <a:prstGeom prst="flowChartPreparat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Thế kỉ XIX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subTnLst>
                                    <p:audio>
                                      <p:cMediaNode>
                                        <p:cTn display="1" masterRel="sameClick">
                                          <p:stCondLst>
                                            <p:cond evt="begin" delay="0">
                                              <p:tn val="15"/>
                                            </p:cond>
                                          </p:stCondLst>
                                          <p:endCondLst>
                                            <p:cond evt="onStopAudio" delay="0">
                                              <p:tgtEl>
                                                <p:sldTgt/>
                                              </p:tgtEl>
                                            </p:cond>
                                          </p:endCondLst>
                                        </p:cTn>
                                        <p:tgtEl>
                                          <p:sndTgt r:embed="rId2"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2"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subTnLst>
                                    <p:audio>
                                      <p:cMediaNode>
                                        <p:cTn display="1" masterRel="sameClick">
                                          <p:stCondLst>
                                            <p:cond evt="begin" delay="0">
                                              <p:tn val="21"/>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bldLvl="0" animBg="1"/>
      <p:bldP spid="5" grpId="1" animBg="1"/>
      <p:bldP spid="6" grpId="0" animBg="1"/>
      <p:bldP spid="6" grpId="1" animBg="1"/>
      <p:bldP spid="6" grpId="2" animBg="1"/>
      <p:bldP spid="6" grpId="3"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ouble Wave 3"/>
          <p:cNvSpPr/>
          <p:nvPr/>
        </p:nvSpPr>
        <p:spPr>
          <a:xfrm>
            <a:off x="462915" y="289560"/>
            <a:ext cx="11572240" cy="2240915"/>
          </a:xfrm>
          <a:prstGeom prst="doubleWave">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solidFill>
                  <a:schemeClr val="tx1"/>
                </a:solidFill>
                <a:latin typeface="Times New Roman" panose="02020603050405020304" charset="0"/>
                <a:cs typeface="Times New Roman" panose="02020603050405020304" charset="0"/>
              </a:rPr>
              <a:t>Vô</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tuyến</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truyền</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hình</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được</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công</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bố</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phát</a:t>
            </a:r>
            <a:r>
              <a:rPr lang="en-US" sz="4000" b="1" dirty="0">
                <a:solidFill>
                  <a:schemeClr val="tx1"/>
                </a:solidFill>
                <a:latin typeface="Times New Roman" panose="02020603050405020304" charset="0"/>
                <a:cs typeface="Times New Roman" panose="02020603050405020304" charset="0"/>
              </a:rPr>
              <a:t> minh </a:t>
            </a:r>
            <a:r>
              <a:rPr lang="en-US" sz="4000" b="1" dirty="0" err="1">
                <a:solidFill>
                  <a:schemeClr val="tx1"/>
                </a:solidFill>
                <a:latin typeface="Times New Roman" panose="02020603050405020304" charset="0"/>
                <a:cs typeface="Times New Roman" panose="02020603050405020304" charset="0"/>
              </a:rPr>
              <a:t>vào</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năm</a:t>
            </a:r>
            <a:r>
              <a:rPr lang="en-US" sz="4000" b="1" dirty="0">
                <a:solidFill>
                  <a:schemeClr val="tx1"/>
                </a:solidFill>
                <a:latin typeface="Times New Roman" panose="02020603050405020304" charset="0"/>
                <a:cs typeface="Times New Roman" panose="02020603050405020304" charset="0"/>
              </a:rPr>
              <a:t> 1926, </a:t>
            </a:r>
            <a:r>
              <a:rPr lang="en-US" sz="4000" b="1" dirty="0" err="1">
                <a:solidFill>
                  <a:schemeClr val="tx1"/>
                </a:solidFill>
                <a:latin typeface="Times New Roman" panose="02020603050405020304" charset="0"/>
                <a:cs typeface="Times New Roman" panose="02020603050405020304" charset="0"/>
              </a:rPr>
              <a:t>năm</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đó</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thuộc</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thế</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kỉ</a:t>
            </a:r>
            <a:r>
              <a:rPr lang="en-US" sz="4000" b="1" dirty="0">
                <a:solidFill>
                  <a:schemeClr val="tx1"/>
                </a:solidFill>
                <a:latin typeface="Times New Roman" panose="02020603050405020304" charset="0"/>
                <a:cs typeface="Times New Roman" panose="02020603050405020304" charset="0"/>
              </a:rPr>
              <a:t> </a:t>
            </a:r>
            <a:r>
              <a:rPr lang="en-US" sz="4000" b="1" dirty="0" err="1">
                <a:solidFill>
                  <a:schemeClr val="tx1"/>
                </a:solidFill>
                <a:latin typeface="Times New Roman" panose="02020603050405020304" charset="0"/>
                <a:cs typeface="Times New Roman" panose="02020603050405020304" charset="0"/>
              </a:rPr>
              <a:t>nào</a:t>
            </a:r>
            <a:r>
              <a:rPr lang="en-US" sz="4000" b="1" dirty="0">
                <a:solidFill>
                  <a:schemeClr val="tx1"/>
                </a:solidFill>
                <a:latin typeface="Times New Roman" panose="02020603050405020304" charset="0"/>
                <a:cs typeface="Times New Roman" panose="02020603050405020304" charset="0"/>
              </a:rPr>
              <a:t> ? </a:t>
            </a:r>
          </a:p>
        </p:txBody>
      </p:sp>
      <p:sp>
        <p:nvSpPr>
          <p:cNvPr id="5" name="Right Arrow 4"/>
          <p:cNvSpPr/>
          <p:nvPr/>
        </p:nvSpPr>
        <p:spPr>
          <a:xfrm>
            <a:off x="344170" y="4001135"/>
            <a:ext cx="1542415" cy="65913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eparation 5"/>
          <p:cNvSpPr/>
          <p:nvPr/>
        </p:nvSpPr>
        <p:spPr>
          <a:xfrm>
            <a:off x="2444115" y="3534410"/>
            <a:ext cx="5537200" cy="1339215"/>
          </a:xfrm>
          <a:prstGeom prst="flowChartPreparati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chemeClr val="tx1"/>
                </a:solidFill>
              </a:rPr>
              <a:t>Thế kỉ XX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subTnLst>
                                    <p:audio>
                                      <p:cMediaNode>
                                        <p:cTn display="1" masterRel="sameClick">
                                          <p:stCondLst>
                                            <p:cond evt="begin" delay="0">
                                              <p:tn val="10"/>
                                            </p:cond>
                                          </p:stCondLst>
                                          <p:endCondLst>
                                            <p:cond evt="onStopAudio" delay="0">
                                              <p:tgtEl>
                                                <p:sldTgt/>
                                              </p:tgtEl>
                                            </p:cond>
                                          </p:endCondLst>
                                        </p:cTn>
                                        <p:tgtEl>
                                          <p:sndTgt r:embed="rId3" name="arrow.wav"/>
                                        </p:tgtEl>
                                      </p:cMediaNode>
                                    </p:audio>
                                  </p:sub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0" fill="hold"/>
                                        <p:tgtEl>
                                          <p:spTgt spid="6"/>
                                        </p:tgtEl>
                                        <p:attrNameLst>
                                          <p:attrName>ppt_x</p:attrName>
                                        </p:attrNameLst>
                                      </p:cBhvr>
                                      <p:tavLst>
                                        <p:tav tm="0">
                                          <p:val>
                                            <p:strVal val="#ppt_x"/>
                                          </p:val>
                                        </p:tav>
                                        <p:tav tm="100000">
                                          <p:val>
                                            <p:strVal val="#ppt_x"/>
                                          </p:val>
                                        </p:tav>
                                      </p:tavLst>
                                    </p:anim>
                                    <p:anim calcmode="lin" valueType="num">
                                      <p:cBhvr additive="base">
                                        <p:cTn id="18" dur="5000" fill="hold"/>
                                        <p:tgtEl>
                                          <p:spTgt spid="6"/>
                                        </p:tgtEl>
                                        <p:attrNameLst>
                                          <p:attrName>ppt_y</p:attrName>
                                        </p:attrNameLst>
                                      </p:cBhvr>
                                      <p:tavLst>
                                        <p:tav tm="0">
                                          <p:val>
                                            <p:strVal val="1+#ppt_h/2"/>
                                          </p:val>
                                        </p:tav>
                                        <p:tav tm="100000">
                                          <p:val>
                                            <p:strVal val="#ppt_y"/>
                                          </p:val>
                                        </p:tav>
                                      </p:tavLst>
                                    </p:anim>
                                  </p:childTnLst>
                                  <p:subTnLst>
                                    <p:audio>
                                      <p:cMediaNode>
                                        <p:cTn display="1"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2"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subTnLst>
                                    <p:audio>
                                      <p:cMediaNode>
                                        <p:cTn display="1"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P spid="6" grpId="0" bldLvl="0" animBg="1"/>
      <p:bldP spid="6" grpId="1" animBg="1"/>
      <p:bldP spid="6" grpId="2" bldLvl="0" animBg="1"/>
      <p:bldP spid="6"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5400" y="1868805"/>
            <a:ext cx="10739120" cy="4351655"/>
          </a:xfrm>
        </p:spPr>
        <p:txBody>
          <a:bodyPr/>
          <a:lstStyle/>
          <a:p>
            <a:pPr marL="0" indent="0">
              <a:buNone/>
            </a:pPr>
            <a:r>
              <a:rPr lang="en-US" sz="6000" b="1" dirty="0" smtClean="0">
                <a:solidFill>
                  <a:srgbClr val="FF0000"/>
                </a:solidFill>
                <a:latin typeface="Times New Roman" panose="02020603050405020304" charset="0"/>
                <a:cs typeface="Times New Roman" panose="02020603050405020304" charset="0"/>
              </a:rPr>
              <a:t>CHÚC </a:t>
            </a:r>
            <a:r>
              <a:rPr lang="en-US" sz="6000" b="1" dirty="0">
                <a:solidFill>
                  <a:srgbClr val="FF0000"/>
                </a:solidFill>
                <a:latin typeface="Times New Roman" panose="02020603050405020304" charset="0"/>
                <a:cs typeface="Times New Roman" panose="02020603050405020304" charset="0"/>
              </a:rPr>
              <a:t>CÁC EM HỌC TỐT</a:t>
            </a:r>
          </a:p>
        </p:txBody>
      </p:sp>
      <p:pic>
        <p:nvPicPr>
          <p:cNvPr id="4" name="Content Placeholder 3" descr="anh-dong-bye-bye-cuc-ky-cute-dang-yeu_095520260"/>
          <p:cNvPicPr>
            <a:picLocks noGrp="1" noChangeAspect="1"/>
          </p:cNvPicPr>
          <p:nvPr>
            <p:ph sz="half" idx="2"/>
          </p:nvPr>
        </p:nvPicPr>
        <p:blipFill>
          <a:blip r:embed="rId4"/>
          <a:stretch>
            <a:fillRect/>
          </a:stretch>
        </p:blipFill>
        <p:spPr>
          <a:xfrm>
            <a:off x="2520315" y="4286250"/>
            <a:ext cx="6783070" cy="2571750"/>
          </a:xfrm>
          <a:prstGeom prst="rect">
            <a:avLst/>
          </a:prstGeom>
        </p:spPr>
      </p:pic>
      <p:sp>
        <p:nvSpPr>
          <p:cNvPr id="6" name="Oval 5"/>
          <p:cNvSpPr/>
          <p:nvPr/>
        </p:nvSpPr>
        <p:spPr>
          <a:xfrm>
            <a:off x="11542395" y="6456045"/>
            <a:ext cx="689610" cy="3549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subTnLst>
                                    <p:audio>
                                      <p:cMediaNode>
                                        <p:cTn display="1"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u="sng">
                <a:solidFill>
                  <a:schemeClr val="bg1"/>
                </a:solidFill>
                <a:latin typeface="Times New Roman" panose="02020603050405020304" charset="0"/>
                <a:cs typeface="Times New Roman" panose="02020603050405020304" charset="0"/>
              </a:rPr>
              <a:t>TOÁN</a:t>
            </a:r>
          </a:p>
        </p:txBody>
      </p:sp>
      <p:sp>
        <p:nvSpPr>
          <p:cNvPr id="3" name="Content Placeholder 2"/>
          <p:cNvSpPr>
            <a:spLocks noGrp="1"/>
          </p:cNvSpPr>
          <p:nvPr>
            <p:ph idx="1"/>
          </p:nvPr>
        </p:nvSpPr>
        <p:spPr/>
        <p:txBody>
          <a:bodyPr/>
          <a:lstStyle/>
          <a:p>
            <a:pPr marL="0" indent="0" algn="ctr">
              <a:buNone/>
            </a:pPr>
            <a:r>
              <a:rPr lang="en-US" sz="4400">
                <a:solidFill>
                  <a:schemeClr val="bg1"/>
                </a:solidFill>
                <a:latin typeface="Times New Roman" panose="02020603050405020304" charset="0"/>
                <a:cs typeface="Times New Roman" panose="02020603050405020304" charset="0"/>
              </a:rPr>
              <a:t>BẢNG ĐƠN VỊ ĐO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subTnLst>
                                    <p:audio>
                                      <p:cMediaNode>
                                        <p:cTn display="1"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3795" y="264795"/>
            <a:ext cx="10515600" cy="810260"/>
          </a:xfrm>
        </p:spPr>
        <p:txBody>
          <a:bodyPr/>
          <a:lstStyle/>
          <a:p>
            <a:r>
              <a:rPr lang="en-US" sz="3600" b="1" dirty="0">
                <a:solidFill>
                  <a:srgbClr val="FF0000"/>
                </a:solidFill>
                <a:latin typeface="Times New Roman" panose="02020603050405020304" charset="0"/>
                <a:cs typeface="Times New Roman" panose="02020603050405020304" charset="0"/>
              </a:rPr>
              <a:t>a) </a:t>
            </a:r>
            <a:r>
              <a:rPr lang="en-US" sz="3600" b="1" dirty="0" err="1">
                <a:solidFill>
                  <a:srgbClr val="FF0000"/>
                </a:solidFill>
                <a:latin typeface="Times New Roman" panose="02020603050405020304" charset="0"/>
                <a:cs typeface="Times New Roman" panose="02020603050405020304" charset="0"/>
              </a:rPr>
              <a:t>Các</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đơn</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vị</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đo</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thời</a:t>
            </a:r>
            <a:r>
              <a:rPr lang="en-US" sz="3600" b="1" dirty="0">
                <a:solidFill>
                  <a:srgbClr val="FF0000"/>
                </a:solidFill>
                <a:latin typeface="Times New Roman" panose="02020603050405020304" charset="0"/>
                <a:cs typeface="Times New Roman" panose="02020603050405020304" charset="0"/>
              </a:rPr>
              <a:t> </a:t>
            </a:r>
            <a:r>
              <a:rPr lang="en-US" sz="3600" b="1" dirty="0" err="1">
                <a:solidFill>
                  <a:srgbClr val="FF0000"/>
                </a:solidFill>
                <a:latin typeface="Times New Roman" panose="02020603050405020304" charset="0"/>
                <a:cs typeface="Times New Roman" panose="02020603050405020304" charset="0"/>
              </a:rPr>
              <a:t>gian</a:t>
            </a:r>
            <a:endParaRPr lang="en-US" sz="3600" b="1" dirty="0">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717315" y="1062455"/>
            <a:ext cx="11208385" cy="5662295"/>
          </a:xfrm>
        </p:spPr>
        <p:txBody>
          <a:bodyPr>
            <a:normAutofit/>
          </a:bodyPr>
          <a:lstStyle/>
          <a:p>
            <a:pPr marL="0" indent="0">
              <a:buNone/>
            </a:pPr>
            <a:r>
              <a:rPr lang="en-US" sz="3200" dirty="0">
                <a:latin typeface="Times New Roman" panose="02020603050405020304" charset="0"/>
                <a:cs typeface="Times New Roman" panose="02020603050405020304" charset="0"/>
                <a:sym typeface="+mn-ea"/>
              </a:rPr>
              <a:t>1. </a:t>
            </a:r>
            <a:r>
              <a:rPr lang="en-US" sz="3200" dirty="0" err="1">
                <a:latin typeface="Times New Roman" panose="02020603050405020304" charset="0"/>
                <a:cs typeface="Times New Roman" panose="02020603050405020304" charset="0"/>
                <a:sym typeface="+mn-ea"/>
              </a:rPr>
              <a:t>Kể</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tên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các</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đơn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vị</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đo</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thời</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gian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mà</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em</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đã</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học</a:t>
            </a:r>
            <a:r>
              <a:rPr lang="en-US" sz="3200" dirty="0">
                <a:latin typeface="Times New Roman" panose="02020603050405020304" charset="0"/>
                <a:cs typeface="Times New Roman" panose="02020603050405020304" charset="0"/>
                <a:sym typeface="+mn-ea"/>
              </a:rPr>
              <a:t>?</a:t>
            </a:r>
          </a:p>
          <a:p>
            <a:pPr marL="0" indent="0">
              <a:buNone/>
            </a:pPr>
            <a:r>
              <a:rPr lang="en-US" sz="3200" dirty="0">
                <a:latin typeface="Times New Roman" panose="02020603050405020304" charset="0"/>
                <a:cs typeface="Times New Roman" panose="02020603050405020304" charset="0"/>
                <a:sym typeface="+mn-ea"/>
              </a:rPr>
              <a:t>2. </a:t>
            </a:r>
            <a:r>
              <a:rPr lang="en-US" sz="3200" dirty="0" err="1">
                <a:latin typeface="Times New Roman" panose="02020603050405020304" charset="0"/>
                <a:cs typeface="Times New Roman" panose="02020603050405020304" charset="0"/>
                <a:sym typeface="+mn-ea"/>
              </a:rPr>
              <a:t>Điền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vào</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chỗ</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chấm</a:t>
            </a:r>
            <a:endParaRPr lang="en-US" sz="3200" dirty="0">
              <a:latin typeface="Times New Roman" panose="02020603050405020304" charset="0"/>
              <a:cs typeface="Times New Roman" panose="02020603050405020304" charset="0"/>
              <a:sym typeface="+mn-ea"/>
            </a:endParaRPr>
          </a:p>
          <a:p>
            <a:pPr marL="0" indent="0">
              <a:buNone/>
            </a:pPr>
            <a:r>
              <a:rPr lang="en-US" sz="3200" dirty="0">
                <a:latin typeface="Times New Roman" panose="02020603050405020304" charset="0"/>
                <a:cs typeface="Times New Roman" panose="02020603050405020304" charset="0"/>
                <a:sym typeface="+mn-ea"/>
              </a:rPr>
              <a:t>1 </a:t>
            </a:r>
            <a:r>
              <a:rPr lang="en-US" sz="3200" dirty="0" err="1">
                <a:latin typeface="Times New Roman" panose="02020603050405020304" charset="0"/>
                <a:cs typeface="Times New Roman" panose="02020603050405020304" charset="0"/>
                <a:sym typeface="+mn-ea"/>
              </a:rPr>
              <a:t>thế</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kỉ</a:t>
            </a:r>
            <a:r>
              <a:rPr lang="en-US" sz="3200" dirty="0">
                <a:latin typeface="Times New Roman" panose="02020603050405020304" charset="0"/>
                <a:cs typeface="Times New Roman" panose="02020603050405020304" charset="0"/>
                <a:sym typeface="+mn-ea"/>
              </a:rPr>
              <a:t> =   …......</a:t>
            </a:r>
            <a:r>
              <a:rPr lang="en-US" sz="3200" dirty="0" err="1">
                <a:latin typeface="Times New Roman" panose="02020603050405020304" charset="0"/>
                <a:cs typeface="Times New Roman" panose="02020603050405020304" charset="0"/>
                <a:sym typeface="+mn-ea"/>
              </a:rPr>
              <a:t>năm</a:t>
            </a: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tuần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lễ</a:t>
            </a:r>
            <a:r>
              <a:rPr lang="en-US" sz="3200" dirty="0">
                <a:latin typeface="Times New Roman" panose="02020603050405020304" charset="0"/>
                <a:cs typeface="Times New Roman" panose="02020603050405020304" charset="0"/>
                <a:sym typeface="+mn-ea"/>
              </a:rPr>
              <a:t> </a:t>
            </a:r>
            <a:r>
              <a:rPr lang="en-US" sz="3200" dirty="0" smtClean="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ngày</a:t>
            </a:r>
            <a:endParaRPr lang="en-US" sz="3200" dirty="0">
              <a:latin typeface="Times New Roman" panose="02020603050405020304" charset="0"/>
              <a:cs typeface="Times New Roman" panose="02020603050405020304" charset="0"/>
            </a:endParaRPr>
          </a:p>
          <a:p>
            <a:pPr marL="0" indent="0">
              <a:buNone/>
            </a:pP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năm</a:t>
            </a:r>
            <a:r>
              <a:rPr lang="en-US" sz="3200" dirty="0">
                <a:latin typeface="Times New Roman" panose="02020603050405020304" charset="0"/>
                <a:cs typeface="Times New Roman" panose="02020603050405020304" charset="0"/>
                <a:sym typeface="+mn-ea"/>
              </a:rPr>
              <a:t> = ….........</a:t>
            </a:r>
            <a:r>
              <a:rPr lang="en-US" sz="3200" dirty="0" err="1">
                <a:latin typeface="Times New Roman" panose="02020603050405020304" charset="0"/>
                <a:cs typeface="Times New Roman" panose="02020603050405020304" charset="0"/>
                <a:sym typeface="+mn-ea"/>
              </a:rPr>
              <a:t>tháng</a:t>
            </a: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ngày</a:t>
            </a:r>
            <a:r>
              <a:rPr lang="en-US" sz="3200" dirty="0">
                <a:latin typeface="Times New Roman" panose="02020603050405020304" charset="0"/>
                <a:cs typeface="Times New Roman" panose="02020603050405020304" charset="0"/>
                <a:sym typeface="+mn-ea"/>
              </a:rPr>
              <a:t>   </a:t>
            </a:r>
            <a:r>
              <a:rPr lang="en-US" sz="3200" dirty="0" smtClean="0">
                <a:latin typeface="Times New Roman" panose="02020603050405020304" charset="0"/>
                <a:cs typeface="Times New Roman" panose="02020603050405020304" charset="0"/>
                <a:sym typeface="+mn-ea"/>
              </a:rPr>
              <a:t>=...........</a:t>
            </a:r>
            <a:r>
              <a:rPr lang="en-US" sz="3200" dirty="0" err="1" smtClean="0">
                <a:latin typeface="Times New Roman" panose="02020603050405020304" charset="0"/>
                <a:cs typeface="Times New Roman" panose="02020603050405020304" charset="0"/>
                <a:sym typeface="+mn-ea"/>
              </a:rPr>
              <a:t>giờ</a:t>
            </a:r>
            <a:endParaRPr lang="en-US" sz="3200" dirty="0">
              <a:latin typeface="Times New Roman" panose="02020603050405020304" charset="0"/>
              <a:cs typeface="Times New Roman" panose="02020603050405020304" charset="0"/>
            </a:endParaRPr>
          </a:p>
          <a:p>
            <a:pPr marL="0" indent="0">
              <a:buNone/>
            </a:pP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năm</a:t>
            </a:r>
            <a:r>
              <a:rPr lang="en-US" sz="3200" dirty="0">
                <a:latin typeface="Times New Roman" panose="02020603050405020304" charset="0"/>
                <a:cs typeface="Times New Roman" panose="02020603050405020304" charset="0"/>
                <a:sym typeface="+mn-ea"/>
              </a:rPr>
              <a:t> = …......... </a:t>
            </a:r>
            <a:r>
              <a:rPr lang="en-US" sz="3200" dirty="0" err="1">
                <a:latin typeface="Times New Roman" panose="02020603050405020304" charset="0"/>
                <a:cs typeface="Times New Roman" panose="02020603050405020304" charset="0"/>
                <a:sym typeface="+mn-ea"/>
              </a:rPr>
              <a:t>ngày</a:t>
            </a: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giờ</a:t>
            </a:r>
            <a:r>
              <a:rPr lang="en-US" sz="3200" dirty="0">
                <a:latin typeface="Times New Roman" panose="02020603050405020304" charset="0"/>
                <a:cs typeface="Times New Roman" panose="02020603050405020304" charset="0"/>
                <a:sym typeface="+mn-ea"/>
              </a:rPr>
              <a:t>     </a:t>
            </a:r>
            <a:r>
              <a:rPr lang="en-US" sz="3200" dirty="0" smtClean="0">
                <a:latin typeface="Times New Roman" panose="02020603050405020304" charset="0"/>
                <a:cs typeface="Times New Roman" panose="02020603050405020304" charset="0"/>
                <a:sym typeface="+mn-ea"/>
              </a:rPr>
              <a:t>=...........</a:t>
            </a:r>
            <a:r>
              <a:rPr lang="en-US" sz="3200" dirty="0" err="1" smtClean="0">
                <a:latin typeface="Times New Roman" panose="02020603050405020304" charset="0"/>
                <a:cs typeface="Times New Roman" panose="02020603050405020304" charset="0"/>
                <a:sym typeface="+mn-ea"/>
              </a:rPr>
              <a:t>phút</a:t>
            </a:r>
            <a:r>
              <a:rPr lang="en-US" sz="3200" dirty="0" smtClean="0">
                <a:latin typeface="Times New Roman" panose="02020603050405020304" charset="0"/>
                <a:cs typeface="Times New Roman" panose="02020603050405020304" charset="0"/>
                <a:sym typeface="+mn-ea"/>
              </a:rPr>
              <a:t>   </a:t>
            </a:r>
            <a:endParaRPr lang="en-US" sz="3200" dirty="0">
              <a:latin typeface="Times New Roman" panose="02020603050405020304" charset="0"/>
              <a:cs typeface="Times New Roman" panose="02020603050405020304" charset="0"/>
            </a:endParaRPr>
          </a:p>
          <a:p>
            <a:pPr marL="0" indent="0">
              <a:buNone/>
            </a:pP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năm</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nhuận</a:t>
            </a:r>
            <a:r>
              <a:rPr lang="en-US" sz="3200" dirty="0">
                <a:latin typeface="Times New Roman" panose="02020603050405020304" charset="0"/>
                <a:cs typeface="Times New Roman" panose="02020603050405020304" charset="0"/>
                <a:sym typeface="+mn-ea"/>
              </a:rPr>
              <a:t> = ….... </a:t>
            </a:r>
            <a:r>
              <a:rPr lang="en-US" sz="3200" dirty="0" err="1">
                <a:latin typeface="Times New Roman" panose="02020603050405020304" charset="0"/>
                <a:cs typeface="Times New Roman" panose="02020603050405020304" charset="0"/>
                <a:sym typeface="+mn-ea"/>
              </a:rPr>
              <a:t>ngày</a:t>
            </a: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phút</a:t>
            </a:r>
            <a:r>
              <a:rPr lang="en-US" sz="3200" dirty="0">
                <a:latin typeface="Times New Roman" panose="02020603050405020304" charset="0"/>
                <a:cs typeface="Times New Roman" panose="02020603050405020304" charset="0"/>
                <a:sym typeface="+mn-ea"/>
              </a:rPr>
              <a:t>  </a:t>
            </a:r>
            <a:r>
              <a:rPr lang="en-US" sz="3200" dirty="0" smtClean="0">
                <a:latin typeface="Times New Roman" panose="02020603050405020304" charset="0"/>
                <a:cs typeface="Times New Roman" panose="02020603050405020304" charset="0"/>
                <a:sym typeface="+mn-ea"/>
              </a:rPr>
              <a:t>=............</a:t>
            </a:r>
            <a:r>
              <a:rPr lang="en-US" sz="3200" dirty="0" err="1" smtClean="0">
                <a:latin typeface="Times New Roman" panose="02020603050405020304" charset="0"/>
                <a:cs typeface="Times New Roman" panose="02020603050405020304" charset="0"/>
                <a:sym typeface="+mn-ea"/>
              </a:rPr>
              <a:t>giây</a:t>
            </a:r>
            <a:endParaRPr lang="en-US" sz="3200" dirty="0">
              <a:latin typeface="Times New Roman" panose="02020603050405020304" charset="0"/>
              <a:cs typeface="Times New Roman" panose="02020603050405020304" charset="0"/>
            </a:endParaRPr>
          </a:p>
          <a:p>
            <a:pPr marL="0" indent="0">
              <a:buNone/>
            </a:pPr>
            <a:r>
              <a:rPr lang="en-US" sz="3200" dirty="0" err="1">
                <a:latin typeface="Times New Roman" panose="02020603050405020304" charset="0"/>
                <a:cs typeface="Times New Roman" panose="02020603050405020304" charset="0"/>
                <a:sym typeface="+mn-ea"/>
              </a:rPr>
              <a:t>Cứ</a:t>
            </a:r>
            <a:r>
              <a:rPr lang="en-US" sz="3200" dirty="0">
                <a:latin typeface="Times New Roman" panose="02020603050405020304" charset="0"/>
                <a:cs typeface="Times New Roman" panose="02020603050405020304" charset="0"/>
                <a:sym typeface="+mn-ea"/>
              </a:rPr>
              <a:t> … </a:t>
            </a:r>
            <a:r>
              <a:rPr lang="en-US" sz="3200" dirty="0" err="1">
                <a:latin typeface="Times New Roman" panose="02020603050405020304" charset="0"/>
                <a:cs typeface="Times New Roman" panose="02020603050405020304" charset="0"/>
                <a:sym typeface="+mn-ea"/>
              </a:rPr>
              <a:t>năm</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thì</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có</a:t>
            </a:r>
            <a:r>
              <a:rPr lang="en-US" sz="3200" dirty="0">
                <a:latin typeface="Times New Roman" panose="02020603050405020304" charset="0"/>
                <a:cs typeface="Times New Roman" panose="02020603050405020304" charset="0"/>
                <a:sym typeface="+mn-ea"/>
              </a:rPr>
              <a:t> 1 </a:t>
            </a:r>
            <a:r>
              <a:rPr lang="en-US" sz="3200" dirty="0" err="1">
                <a:latin typeface="Times New Roman" panose="02020603050405020304" charset="0"/>
                <a:cs typeface="Times New Roman" panose="02020603050405020304" charset="0"/>
                <a:sym typeface="+mn-ea"/>
              </a:rPr>
              <a:t>năm</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nhuận</a:t>
            </a:r>
            <a:endParaRPr lang="en-US" sz="3200" dirty="0">
              <a:latin typeface="Times New Roman" panose="02020603050405020304" charset="0"/>
              <a:cs typeface="Times New Roman" panose="02020603050405020304" charset="0"/>
            </a:endParaRPr>
          </a:p>
          <a:p>
            <a:endParaRPr lang="en-US" sz="3200" dirty="0">
              <a:latin typeface="Times New Roman" panose="02020603050405020304" charset="0"/>
              <a:cs typeface="Times New Roman" panose="02020603050405020304"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heckerboard(across)">
                                      <p:cBhvr>
                                        <p:cTn id="24" dur="500"/>
                                        <p:tgtEl>
                                          <p:spTgt spid="3">
                                            <p:txEl>
                                              <p:pRg st="4" end="4"/>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3060" y="186690"/>
            <a:ext cx="4384675" cy="588010"/>
          </a:xfrm>
        </p:spPr>
        <p:txBody>
          <a:bodyPr>
            <a:normAutofit fontScale="90000"/>
          </a:bodyPr>
          <a:lstStyle/>
          <a:p>
            <a:r>
              <a:rPr lang="en-US" sz="3200">
                <a:solidFill>
                  <a:srgbClr val="FF0000"/>
                </a:solidFill>
                <a:latin typeface="Times New Roman" panose="02020603050405020304" charset="0"/>
                <a:cs typeface="Times New Roman" panose="02020603050405020304" charset="0"/>
              </a:rPr>
              <a:t>a) Các đơn vị đo thời gian</a:t>
            </a:r>
          </a:p>
        </p:txBody>
      </p:sp>
      <p:sp>
        <p:nvSpPr>
          <p:cNvPr id="6" name="Subtitle 5"/>
          <p:cNvSpPr>
            <a:spLocks noGrp="1"/>
          </p:cNvSpPr>
          <p:nvPr>
            <p:ph type="subTitle" idx="1"/>
          </p:nvPr>
        </p:nvSpPr>
        <p:spPr>
          <a:xfrm>
            <a:off x="154305" y="898525"/>
            <a:ext cx="11884025" cy="5816600"/>
          </a:xfrm>
        </p:spPr>
        <p:txBody>
          <a:bodyPr/>
          <a:lstStyle/>
          <a:p>
            <a:r>
              <a:rPr lang="en-US" sz="2800" dirty="0" err="1">
                <a:latin typeface="Times New Roman" panose="02020603050405020304" charset="0"/>
                <a:cs typeface="Times New Roman" panose="02020603050405020304" charset="0"/>
              </a:rPr>
              <a:t>Kể</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tên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các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đơn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vị</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đo</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thời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gian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mà</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em</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đã</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học</a:t>
            </a:r>
            <a:r>
              <a:rPr lang="en-US" sz="2800" dirty="0">
                <a:latin typeface="Times New Roman" panose="02020603050405020304" charset="0"/>
                <a:cs typeface="Times New Roman" panose="02020603050405020304" charset="0"/>
              </a:rPr>
              <a:t>?</a:t>
            </a:r>
          </a:p>
          <a:p>
            <a:pPr algn="l"/>
            <a:r>
              <a:rPr lang="en-US" sz="4400" dirty="0">
                <a:latin typeface="Times New Roman" panose="02020603050405020304" charset="0"/>
                <a:cs typeface="Times New Roman" panose="02020603050405020304" charset="0"/>
              </a:rPr>
              <a:t>				</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Giờ</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ngày</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tuần</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lễ</a:t>
            </a:r>
            <a:r>
              <a:rPr lang="en-US" dirty="0">
                <a:latin typeface="Times New Roman" panose="02020603050405020304" charset="0"/>
                <a:cs typeface="Times New Roman" panose="02020603050405020304" charset="0"/>
              </a:rPr>
              <a:t>.</a:t>
            </a:r>
          </a:p>
          <a:p>
            <a:pPr algn="l"/>
            <a:r>
              <a:rPr lang="en-US" sz="4400" dirty="0">
                <a:latin typeface="Times New Roman" panose="02020603050405020304" charset="0"/>
                <a:cs typeface="Times New Roman" panose="02020603050405020304" charset="0"/>
              </a:rPr>
              <a:t>				</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Ngày</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giờ</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ngày</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tháng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giờ</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phút</a:t>
            </a:r>
            <a:r>
              <a:rPr lang="en-US" dirty="0">
                <a:latin typeface="Times New Roman" panose="02020603050405020304" charset="0"/>
                <a:cs typeface="Times New Roman" panose="02020603050405020304" charset="0"/>
              </a:rPr>
              <a:t>.</a:t>
            </a:r>
          </a:p>
          <a:p>
            <a:pPr algn="l"/>
            <a:r>
              <a:rPr lang="en-US" sz="4400" dirty="0">
                <a:latin typeface="Times New Roman" panose="02020603050405020304" charset="0"/>
                <a:cs typeface="Times New Roman" panose="02020603050405020304" charset="0"/>
              </a:rPr>
              <a:t>       			</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Tháng</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năm</a:t>
            </a:r>
            <a:endParaRPr lang="en-US" dirty="0">
              <a:latin typeface="Times New Roman" panose="02020603050405020304" charset="0"/>
              <a:cs typeface="Times New Roman" panose="02020603050405020304" charset="0"/>
            </a:endParaRPr>
          </a:p>
          <a:p>
            <a:pPr algn="l"/>
            <a:r>
              <a:rPr lang="en-US" dirty="0">
                <a:latin typeface="Times New Roman" panose="02020603050405020304" charset="0"/>
                <a:cs typeface="Times New Roman" panose="02020603050405020304" charset="0"/>
              </a:rPr>
              <a:t>				+ </a:t>
            </a:r>
            <a:r>
              <a:rPr lang="en-US" dirty="0" err="1">
                <a:latin typeface="Times New Roman" panose="02020603050405020304" charset="0"/>
                <a:cs typeface="Times New Roman" panose="02020603050405020304" charset="0"/>
              </a:rPr>
              <a:t>Giây</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thế</a:t>
            </a:r>
            <a:r>
              <a:rPr lang="en-US" dirty="0">
                <a:latin typeface="Times New Roman" panose="02020603050405020304" charset="0"/>
                <a:cs typeface="Times New Roman" panose="02020603050405020304" charset="0"/>
              </a:rPr>
              <a:t> </a:t>
            </a:r>
            <a:r>
              <a:rPr lang="en-US" dirty="0" err="1">
                <a:latin typeface="Times New Roman" panose="02020603050405020304" charset="0"/>
                <a:cs typeface="Times New Roman" panose="02020603050405020304" charset="0"/>
              </a:rPr>
              <a:t>kỷ</a:t>
            </a:r>
            <a:r>
              <a:rPr lang="en-US" dirty="0">
                <a:latin typeface="Times New Roman" panose="02020603050405020304" charset="0"/>
                <a:cs typeface="Times New Roman" panose="02020603050405020304" charset="0"/>
              </a:rPr>
              <a:t>.</a:t>
            </a:r>
            <a:endParaRPr lang="en-US" sz="4400" dirty="0">
              <a:latin typeface="Times New Roman" panose="02020603050405020304" charset="0"/>
              <a:cs typeface="Times New Roman" panose="02020603050405020304" charset="0"/>
            </a:endParaRPr>
          </a:p>
          <a:p>
            <a:pPr algn="l"/>
            <a:r>
              <a:rPr lang="en-US" sz="4000" dirty="0">
                <a:solidFill>
                  <a:srgbClr val="FF0000"/>
                </a:solidFill>
                <a:latin typeface="Times New Roman" panose="02020603050405020304" charset="0"/>
                <a:cs typeface="Times New Roman" panose="02020603050405020304" charset="0"/>
              </a:rPr>
              <a:t> </a:t>
            </a:r>
            <a:r>
              <a:rPr lang="en-US" sz="2000" dirty="0">
                <a:solidFill>
                  <a:srgbClr val="FF0000"/>
                </a:solidFill>
                <a:latin typeface="Times New Roman" panose="02020603050405020304" charset="0"/>
                <a:cs typeface="Times New Roman" panose="0202060305040502030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linds(horizontal)">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
            <a:ext cx="4430395" cy="848995"/>
          </a:xfrm>
        </p:spPr>
        <p:txBody>
          <a:bodyPr/>
          <a:lstStyle/>
          <a:p>
            <a:r>
              <a:rPr lang="en-US" sz="3200">
                <a:solidFill>
                  <a:srgbClr val="FF0000"/>
                </a:solidFill>
                <a:latin typeface="Times New Roman" panose="02020603050405020304" charset="0"/>
                <a:cs typeface="Times New Roman" panose="02020603050405020304" charset="0"/>
              </a:rPr>
              <a:t>a) Các đơn vị đo thời gian</a:t>
            </a:r>
          </a:p>
        </p:txBody>
      </p:sp>
      <p:sp>
        <p:nvSpPr>
          <p:cNvPr id="3" name="Content Placeholder 2"/>
          <p:cNvSpPr>
            <a:spLocks noGrp="1"/>
          </p:cNvSpPr>
          <p:nvPr>
            <p:ph idx="1"/>
          </p:nvPr>
        </p:nvSpPr>
        <p:spPr>
          <a:xfrm>
            <a:off x="-635" y="939165"/>
            <a:ext cx="12192635" cy="5918835"/>
          </a:xfrm>
        </p:spPr>
        <p:txBody>
          <a:bodyPr/>
          <a:lstStyle/>
          <a:p>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kỉ</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lễ</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ngày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giờ</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 ….........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nhuận</a:t>
            </a:r>
            <a:r>
              <a:rPr lang="en-US" dirty="0">
                <a:latin typeface="Times New Roman" panose="02020603050405020304" pitchFamily="18" charset="0"/>
                <a:cs typeface="Times New Roman" panose="02020603050405020304" pitchFamily="18" charset="0"/>
              </a:rPr>
              <a:t> = …....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giây</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Cứ</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nhuận</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charset="0"/>
              <a:cs typeface="Times New Roman" panose="02020603050405020304" charset="0"/>
            </a:endParaRPr>
          </a:p>
        </p:txBody>
      </p:sp>
      <p:sp>
        <p:nvSpPr>
          <p:cNvPr id="4" name="Flowchart: Process 3"/>
          <p:cNvSpPr/>
          <p:nvPr/>
        </p:nvSpPr>
        <p:spPr>
          <a:xfrm>
            <a:off x="1912620" y="930275"/>
            <a:ext cx="760730" cy="37719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100</a:t>
            </a:r>
          </a:p>
        </p:txBody>
      </p:sp>
      <p:sp>
        <p:nvSpPr>
          <p:cNvPr id="5" name="Flowchart: Process 4"/>
          <p:cNvSpPr/>
          <p:nvPr/>
        </p:nvSpPr>
        <p:spPr>
          <a:xfrm>
            <a:off x="765175" y="2973070"/>
            <a:ext cx="497205"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4</a:t>
            </a:r>
          </a:p>
        </p:txBody>
      </p:sp>
      <p:sp>
        <p:nvSpPr>
          <p:cNvPr id="6" name="Flowchart: Process 5"/>
          <p:cNvSpPr/>
          <p:nvPr/>
        </p:nvSpPr>
        <p:spPr>
          <a:xfrm>
            <a:off x="2673350" y="2463800"/>
            <a:ext cx="760730"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366</a:t>
            </a:r>
          </a:p>
        </p:txBody>
      </p:sp>
      <p:sp>
        <p:nvSpPr>
          <p:cNvPr id="7" name="Flowchart: Process 6"/>
          <p:cNvSpPr/>
          <p:nvPr/>
        </p:nvSpPr>
        <p:spPr>
          <a:xfrm>
            <a:off x="1957070" y="1955800"/>
            <a:ext cx="760730"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365</a:t>
            </a:r>
          </a:p>
        </p:txBody>
      </p:sp>
      <p:sp>
        <p:nvSpPr>
          <p:cNvPr id="8" name="Flowchart: Process 7"/>
          <p:cNvSpPr/>
          <p:nvPr/>
        </p:nvSpPr>
        <p:spPr>
          <a:xfrm>
            <a:off x="1957070" y="1447800"/>
            <a:ext cx="760730"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12</a:t>
            </a:r>
          </a:p>
        </p:txBody>
      </p:sp>
      <p:sp>
        <p:nvSpPr>
          <p:cNvPr id="9" name="Flowchart: Process 8"/>
          <p:cNvSpPr/>
          <p:nvPr/>
        </p:nvSpPr>
        <p:spPr>
          <a:xfrm>
            <a:off x="8150225" y="2421890"/>
            <a:ext cx="760730"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60</a:t>
            </a:r>
          </a:p>
        </p:txBody>
      </p:sp>
      <p:sp>
        <p:nvSpPr>
          <p:cNvPr id="10" name="Flowchart: Process 9"/>
          <p:cNvSpPr/>
          <p:nvPr/>
        </p:nvSpPr>
        <p:spPr>
          <a:xfrm>
            <a:off x="8075295" y="1934845"/>
            <a:ext cx="760730"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60</a:t>
            </a:r>
          </a:p>
        </p:txBody>
      </p:sp>
      <p:sp>
        <p:nvSpPr>
          <p:cNvPr id="11" name="Flowchart: Process 10"/>
          <p:cNvSpPr/>
          <p:nvPr/>
        </p:nvSpPr>
        <p:spPr>
          <a:xfrm>
            <a:off x="8075295" y="1447800"/>
            <a:ext cx="760730"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24</a:t>
            </a:r>
          </a:p>
        </p:txBody>
      </p:sp>
      <p:sp>
        <p:nvSpPr>
          <p:cNvPr id="12" name="Flowchart: Process 11"/>
          <p:cNvSpPr/>
          <p:nvPr/>
        </p:nvSpPr>
        <p:spPr>
          <a:xfrm>
            <a:off x="8075295" y="939165"/>
            <a:ext cx="760730" cy="367665"/>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subTnLst>
                                    <p:audio>
                                      <p:cMediaNode>
                                        <p:cTn display="1" masterRel="sameClick">
                                          <p:stCondLst>
                                            <p:cond evt="begin" delay="0">
                                              <p:tn val="10"/>
                                            </p:cond>
                                          </p:stCondLst>
                                          <p:endCondLst>
                                            <p:cond evt="onStopAudio" delay="0">
                                              <p:tgtEl>
                                                <p:sldTgt/>
                                              </p:tgtEl>
                                            </p:cond>
                                          </p:endCondLst>
                                        </p:cTn>
                                        <p:tgtEl>
                                          <p:sndTgt r:embed="rId3" name="click.wav"/>
                                        </p:tgtEl>
                                      </p:cMediaNode>
                                    </p:audio>
                                  </p:sub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subTnLst>
                                    <p:audio>
                                      <p:cMediaNode>
                                        <p:cTn display="1" masterRel="sameClick">
                                          <p:stCondLst>
                                            <p:cond evt="begin" delay="0">
                                              <p:tn val="27"/>
                                            </p:cond>
                                          </p:stCondLst>
                                          <p:endCondLst>
                                            <p:cond evt="onStopAudio" delay="0">
                                              <p:tgtEl>
                                                <p:sldTgt/>
                                              </p:tgtEl>
                                            </p:cond>
                                          </p:endCondLst>
                                        </p:cTn>
                                        <p:tgtEl>
                                          <p:sndTgt r:embed="rId4"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subTnLst>
                                    <p:audio>
                                      <p:cMediaNode>
                                        <p:cTn display="1" masterRel="sameClick">
                                          <p:stCondLst>
                                            <p:cond evt="begin" delay="0">
                                              <p:tn val="32"/>
                                            </p:cond>
                                          </p:stCondLst>
                                          <p:endCondLst>
                                            <p:cond evt="onStopAudio" delay="0">
                                              <p:tgtEl>
                                                <p:sldTgt/>
                                              </p:tgtEl>
                                            </p:cond>
                                          </p:endCondLst>
                                        </p:cTn>
                                        <p:tgtEl>
                                          <p:sndTgt r:embed="rId4"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subTnLst>
                                    <p:audio>
                                      <p:cMediaNode>
                                        <p:cTn display="1" masterRel="sameClick">
                                          <p:stCondLst>
                                            <p:cond evt="begin" delay="0">
                                              <p:tn val="42"/>
                                            </p:cond>
                                          </p:stCondLst>
                                          <p:endCondLst>
                                            <p:cond evt="onStopAudio" delay="0">
                                              <p:tgtEl>
                                                <p:sldTgt/>
                                              </p:tgtEl>
                                            </p:cond>
                                          </p:endCondLst>
                                        </p:cTn>
                                        <p:tgtEl>
                                          <p:sndTgt r:embed="rId4"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linds(horizontal)">
                                      <p:cBhvr>
                                        <p:cTn id="49" dur="500"/>
                                        <p:tgtEl>
                                          <p:spTgt spid="5"/>
                                        </p:tgtEl>
                                      </p:cBhvr>
                                    </p:animEffect>
                                  </p:childTnLst>
                                  <p:subTnLst>
                                    <p:audio>
                                      <p:cMediaNode>
                                        <p:cTn display="1" masterRel="sameClick">
                                          <p:stCondLst>
                                            <p:cond evt="begin" delay="0">
                                              <p:tn val="47"/>
                                            </p:cond>
                                          </p:stCondLst>
                                          <p:endCondLst>
                                            <p:cond evt="onStopAudio" delay="0">
                                              <p:tgtEl>
                                                <p:sldTgt/>
                                              </p:tgtEl>
                                            </p:cond>
                                          </p:endCondLst>
                                        </p:cTn>
                                        <p:tgtEl>
                                          <p:sndTgt r:embed="rId4"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subTnLst>
                                    <p:audio>
                                      <p:cMediaNode>
                                        <p:cTn display="1" masterRel="sameClick">
                                          <p:stCondLst>
                                            <p:cond evt="begin" delay="0">
                                              <p:tn val="52"/>
                                            </p:cond>
                                          </p:stCondLst>
                                          <p:endCondLst>
                                            <p:cond evt="onStopAudio" delay="0">
                                              <p:tgtEl>
                                                <p:sldTgt/>
                                              </p:tgtEl>
                                            </p:cond>
                                          </p:endCondLst>
                                        </p:cTn>
                                        <p:tgtEl>
                                          <p:sndTgt r:embed="rId4"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linds(horizontal)">
                                      <p:cBhvr>
                                        <p:cTn id="59" dur="500"/>
                                        <p:tgtEl>
                                          <p:spTgt spid="11"/>
                                        </p:tgtEl>
                                      </p:cBhvr>
                                    </p:animEffect>
                                  </p:childTnLst>
                                  <p:subTnLst>
                                    <p:audio>
                                      <p:cMediaNode>
                                        <p:cTn display="1" masterRel="sameClick">
                                          <p:stCondLst>
                                            <p:cond evt="begin" delay="0">
                                              <p:tn val="57"/>
                                            </p:cond>
                                          </p:stCondLst>
                                          <p:endCondLst>
                                            <p:cond evt="onStopAudio" delay="0">
                                              <p:tgtEl>
                                                <p:sldTgt/>
                                              </p:tgtEl>
                                            </p:cond>
                                          </p:endCondLst>
                                        </p:cTn>
                                        <p:tgtEl>
                                          <p:sndTgt r:embed="rId4"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linds(horizontal)">
                                      <p:cBhvr>
                                        <p:cTn id="64" dur="500"/>
                                        <p:tgtEl>
                                          <p:spTgt spid="10"/>
                                        </p:tgtEl>
                                      </p:cBhvr>
                                    </p:animEffect>
                                  </p:childTnLst>
                                  <p:subTnLst>
                                    <p:audio>
                                      <p:cMediaNode>
                                        <p:cTn display="1" masterRel="sameClick">
                                          <p:stCondLst>
                                            <p:cond evt="begin" delay="0">
                                              <p:tn val="62"/>
                                            </p:cond>
                                          </p:stCondLst>
                                          <p:endCondLst>
                                            <p:cond evt="onStopAudio" delay="0">
                                              <p:tgtEl>
                                                <p:sldTgt/>
                                              </p:tgtEl>
                                            </p:cond>
                                          </p:endCondLst>
                                        </p:cTn>
                                        <p:tgtEl>
                                          <p:sndTgt r:embed="rId4" name="cashreg.wav"/>
                                        </p:tgtEl>
                                      </p:cMediaNode>
                                    </p:audio>
                                  </p:sub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linds(horizontal)">
                                      <p:cBhvr>
                                        <p:cTn id="69" dur="500"/>
                                        <p:tgtEl>
                                          <p:spTgt spid="9"/>
                                        </p:tgtEl>
                                      </p:cBhvr>
                                    </p:animEffect>
                                  </p:childTnLst>
                                  <p:subTnLst>
                                    <p:audio>
                                      <p:cMediaNode>
                                        <p:cTn display="1" masterRel="sameClick">
                                          <p:stCondLst>
                                            <p:cond evt="begin" delay="0">
                                              <p:tn val="67"/>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stretch>
            <a:fillRect/>
          </a:stretch>
        </p:blipFill>
        <p:spPr>
          <a:xfrm>
            <a:off x="372745" y="527050"/>
            <a:ext cx="5321300" cy="4526280"/>
          </a:xfrm>
          <a:prstGeom prst="rect">
            <a:avLst/>
          </a:prstGeom>
        </p:spPr>
      </p:pic>
      <p:pic>
        <p:nvPicPr>
          <p:cNvPr id="14" name="Content Placeholder 3"/>
          <p:cNvPicPr>
            <a:picLocks noGrp="1" noChangeAspect="1"/>
          </p:cNvPicPr>
          <p:nvPr>
            <p:ph sz="half" idx="2"/>
          </p:nvPr>
        </p:nvPicPr>
        <p:blipFill>
          <a:blip r:embed="rId2"/>
          <a:stretch>
            <a:fillRect/>
          </a:stretch>
        </p:blipFill>
        <p:spPr>
          <a:xfrm>
            <a:off x="6230620" y="527050"/>
            <a:ext cx="5474970" cy="4526280"/>
          </a:xfrm>
          <a:prstGeom prst="rect">
            <a:avLst/>
          </a:prstGeom>
        </p:spPr>
      </p:pic>
      <p:sp>
        <p:nvSpPr>
          <p:cNvPr id="16" name="Oval 15"/>
          <p:cNvSpPr/>
          <p:nvPr/>
        </p:nvSpPr>
        <p:spPr>
          <a:xfrm>
            <a:off x="10204450" y="755015"/>
            <a:ext cx="750570" cy="507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1</a:t>
            </a:r>
          </a:p>
        </p:txBody>
      </p:sp>
      <p:sp>
        <p:nvSpPr>
          <p:cNvPr id="19" name="Oval 18"/>
          <p:cNvSpPr/>
          <p:nvPr/>
        </p:nvSpPr>
        <p:spPr>
          <a:xfrm>
            <a:off x="1565275" y="581660"/>
            <a:ext cx="750570" cy="507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12</a:t>
            </a:r>
          </a:p>
        </p:txBody>
      </p:sp>
      <p:sp>
        <p:nvSpPr>
          <p:cNvPr id="20" name="Oval 19"/>
          <p:cNvSpPr/>
          <p:nvPr/>
        </p:nvSpPr>
        <p:spPr>
          <a:xfrm>
            <a:off x="2840355" y="527050"/>
            <a:ext cx="750570" cy="507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10</a:t>
            </a:r>
          </a:p>
        </p:txBody>
      </p:sp>
      <p:sp>
        <p:nvSpPr>
          <p:cNvPr id="21" name="Oval 20"/>
          <p:cNvSpPr/>
          <p:nvPr/>
        </p:nvSpPr>
        <p:spPr>
          <a:xfrm>
            <a:off x="4369435" y="755015"/>
            <a:ext cx="750570" cy="507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8</a:t>
            </a:r>
          </a:p>
        </p:txBody>
      </p:sp>
      <p:sp>
        <p:nvSpPr>
          <p:cNvPr id="22" name="Oval 21"/>
          <p:cNvSpPr/>
          <p:nvPr/>
        </p:nvSpPr>
        <p:spPr>
          <a:xfrm>
            <a:off x="6318885" y="1122045"/>
            <a:ext cx="649605" cy="42037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7</a:t>
            </a:r>
          </a:p>
        </p:txBody>
      </p:sp>
      <p:sp>
        <p:nvSpPr>
          <p:cNvPr id="23" name="Oval 22"/>
          <p:cNvSpPr/>
          <p:nvPr/>
        </p:nvSpPr>
        <p:spPr>
          <a:xfrm>
            <a:off x="7477125" y="755015"/>
            <a:ext cx="750570" cy="507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5</a:t>
            </a:r>
          </a:p>
        </p:txBody>
      </p:sp>
      <p:sp>
        <p:nvSpPr>
          <p:cNvPr id="24" name="Oval 23"/>
          <p:cNvSpPr/>
          <p:nvPr/>
        </p:nvSpPr>
        <p:spPr>
          <a:xfrm>
            <a:off x="8736330" y="527685"/>
            <a:ext cx="750570" cy="507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solidFill>
                  <a:srgbClr val="FF0000"/>
                </a:solidFill>
              </a:rPr>
              <a:t>3</a:t>
            </a:r>
          </a:p>
        </p:txBody>
      </p:sp>
      <p:sp>
        <p:nvSpPr>
          <p:cNvPr id="26" name="Flowchart: Off-page Connector 25"/>
          <p:cNvSpPr/>
          <p:nvPr/>
        </p:nvSpPr>
        <p:spPr>
          <a:xfrm>
            <a:off x="9366250" y="1498600"/>
            <a:ext cx="470535" cy="639445"/>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2</a:t>
            </a:r>
          </a:p>
        </p:txBody>
      </p:sp>
      <p:sp>
        <p:nvSpPr>
          <p:cNvPr id="27" name="Oval 26"/>
          <p:cNvSpPr/>
          <p:nvPr/>
        </p:nvSpPr>
        <p:spPr>
          <a:xfrm>
            <a:off x="8167370" y="1262380"/>
            <a:ext cx="568325" cy="48704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4</a:t>
            </a:r>
          </a:p>
        </p:txBody>
      </p:sp>
      <p:sp>
        <p:nvSpPr>
          <p:cNvPr id="33" name="Oval 32"/>
          <p:cNvSpPr/>
          <p:nvPr/>
        </p:nvSpPr>
        <p:spPr>
          <a:xfrm>
            <a:off x="2226310" y="1122045"/>
            <a:ext cx="628015" cy="48704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11</a:t>
            </a:r>
          </a:p>
        </p:txBody>
      </p:sp>
      <p:sp>
        <p:nvSpPr>
          <p:cNvPr id="34" name="Oval 33"/>
          <p:cNvSpPr/>
          <p:nvPr/>
        </p:nvSpPr>
        <p:spPr>
          <a:xfrm>
            <a:off x="6968490" y="1480185"/>
            <a:ext cx="568325" cy="48704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6</a:t>
            </a:r>
          </a:p>
        </p:txBody>
      </p:sp>
      <p:sp>
        <p:nvSpPr>
          <p:cNvPr id="35" name="Oval 34"/>
          <p:cNvSpPr/>
          <p:nvPr/>
        </p:nvSpPr>
        <p:spPr>
          <a:xfrm>
            <a:off x="3590925" y="1089025"/>
            <a:ext cx="568325" cy="48704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t>9</a:t>
            </a:r>
          </a:p>
        </p:txBody>
      </p:sp>
      <p:sp>
        <p:nvSpPr>
          <p:cNvPr id="36" name="Oval 35"/>
          <p:cNvSpPr/>
          <p:nvPr/>
        </p:nvSpPr>
        <p:spPr>
          <a:xfrm>
            <a:off x="433070" y="5205095"/>
            <a:ext cx="3804920" cy="5073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31 ngày</a:t>
            </a:r>
          </a:p>
        </p:txBody>
      </p:sp>
      <p:sp>
        <p:nvSpPr>
          <p:cNvPr id="37" name="Oval 36"/>
          <p:cNvSpPr/>
          <p:nvPr/>
        </p:nvSpPr>
        <p:spPr>
          <a:xfrm>
            <a:off x="6968490" y="5225415"/>
            <a:ext cx="3235960" cy="48704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30 ngày</a:t>
            </a:r>
          </a:p>
        </p:txBody>
      </p:sp>
      <p:sp>
        <p:nvSpPr>
          <p:cNvPr id="38" name="Flowchart: Off-page Connector 37"/>
          <p:cNvSpPr/>
          <p:nvPr/>
        </p:nvSpPr>
        <p:spPr>
          <a:xfrm>
            <a:off x="700405" y="5953760"/>
            <a:ext cx="4172585" cy="639445"/>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28 hoặc 29 ngày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linds(horizont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2"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linds(horizontal)">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2"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2"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linds(horizontal)">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linds(horizontal)">
                                      <p:cBhvr>
                                        <p:cTn id="7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19" grpId="1" animBg="1"/>
      <p:bldP spid="19" grpId="2" bldLvl="0" animBg="1"/>
      <p:bldP spid="19" grpId="3" animBg="1"/>
      <p:bldP spid="20" grpId="0" bldLvl="0" animBg="1"/>
      <p:bldP spid="20" grpId="1" animBg="1"/>
      <p:bldP spid="21" grpId="1" animBg="1"/>
      <p:bldP spid="21" grpId="2" bldLvl="0" animBg="1"/>
      <p:bldP spid="21" grpId="3" animBg="1"/>
      <p:bldP spid="22" grpId="0" bldLvl="0" animBg="1"/>
      <p:bldP spid="22" grpId="1" animBg="1"/>
      <p:bldP spid="23" grpId="1" animBg="1"/>
      <p:bldP spid="23" grpId="2" bldLvl="0" animBg="1"/>
      <p:bldP spid="23" grpId="3" animBg="1"/>
      <p:bldP spid="24" grpId="1" animBg="1"/>
      <p:bldP spid="24" grpId="2" bldLvl="0" animBg="1"/>
      <p:bldP spid="24" grpId="3" animBg="1"/>
      <p:bldP spid="26" grpId="0" bldLvl="0" animBg="1"/>
      <p:bldP spid="26" grpId="1" animBg="1"/>
      <p:bldP spid="27" grpId="0" bldLvl="0" animBg="1"/>
      <p:bldP spid="27" grpId="1" animBg="1"/>
      <p:bldP spid="33" grpId="0" bldLvl="0" animBg="1"/>
      <p:bldP spid="33" grpId="1" animBg="1"/>
      <p:bldP spid="34" grpId="0" bldLvl="0" animBg="1"/>
      <p:bldP spid="34" grpId="1" animBg="1"/>
      <p:bldP spid="35" grpId="0" bldLvl="0" animBg="1"/>
      <p:bldP spid="35" grpId="1" animBg="1"/>
      <p:bldP spid="36" grpId="1" animBg="1"/>
      <p:bldP spid="36" grpId="2" bldLvl="0" animBg="1"/>
      <p:bldP spid="36" grpId="3" animBg="1"/>
      <p:bldP spid="37" grpId="0" bldLvl="0" animBg="1"/>
      <p:bldP spid="37" grpId="1" animBg="1"/>
      <p:bldP spid="38" grpId="0" bldLvl="0" animBg="1"/>
      <p:bldP spid="3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875" y="639445"/>
            <a:ext cx="11115040" cy="5456555"/>
          </a:xfrm>
        </p:spPr>
        <p:txBody>
          <a:bodyPr/>
          <a:lstStyle/>
          <a:p>
            <a:pPr marL="0" indent="0">
              <a:buNone/>
            </a:pPr>
            <a:r>
              <a:rPr lang="en-US" sz="3600">
                <a:latin typeface="Times New Roman" panose="02020603050405020304" charset="0"/>
                <a:cs typeface="Times New Roman" panose="02020603050405020304" charset="0"/>
              </a:rPr>
              <a:t>Tháng</a:t>
            </a:r>
            <a:r>
              <a:rPr lang="en-US" sz="3600">
                <a:solidFill>
                  <a:schemeClr val="tx1"/>
                </a:solidFill>
                <a:latin typeface="Times New Roman" panose="02020603050405020304" charset="0"/>
                <a:cs typeface="Times New Roman" panose="02020603050405020304" charset="0"/>
              </a:rPr>
              <a:t> </a:t>
            </a:r>
            <a:r>
              <a:rPr lang="en-US" sz="3600">
                <a:solidFill>
                  <a:srgbClr val="FF0000"/>
                </a:solidFill>
                <a:latin typeface="Times New Roman" panose="02020603050405020304" charset="0"/>
                <a:cs typeface="Times New Roman" panose="02020603050405020304" charset="0"/>
              </a:rPr>
              <a:t>một</a:t>
            </a:r>
            <a:r>
              <a:rPr lang="en-US" sz="3600">
                <a:solidFill>
                  <a:schemeClr val="tx1"/>
                </a:solidFill>
                <a:latin typeface="Times New Roman" panose="02020603050405020304" charset="0"/>
                <a:cs typeface="Times New Roman" panose="02020603050405020304" charset="0"/>
              </a:rPr>
              <a:t>, </a:t>
            </a:r>
            <a:r>
              <a:rPr lang="en-US" sz="3600">
                <a:latin typeface="Times New Roman" panose="02020603050405020304" charset="0"/>
                <a:cs typeface="Times New Roman" panose="02020603050405020304" charset="0"/>
              </a:rPr>
              <a:t>tháng </a:t>
            </a:r>
            <a:r>
              <a:rPr lang="en-US" sz="3600">
                <a:solidFill>
                  <a:srgbClr val="FF0000"/>
                </a:solidFill>
                <a:latin typeface="Times New Roman" panose="02020603050405020304" charset="0"/>
                <a:cs typeface="Times New Roman" panose="02020603050405020304" charset="0"/>
              </a:rPr>
              <a:t>ba</a:t>
            </a:r>
            <a:r>
              <a:rPr lang="en-US" sz="3600">
                <a:latin typeface="Times New Roman" panose="02020603050405020304" charset="0"/>
                <a:cs typeface="Times New Roman" panose="02020603050405020304" charset="0"/>
              </a:rPr>
              <a:t>, tháng</a:t>
            </a:r>
            <a:r>
              <a:rPr lang="en-US" sz="3600">
                <a:solidFill>
                  <a:srgbClr val="FF0000"/>
                </a:solidFill>
                <a:latin typeface="Times New Roman" panose="02020603050405020304" charset="0"/>
                <a:cs typeface="Times New Roman" panose="02020603050405020304" charset="0"/>
              </a:rPr>
              <a:t> năm</a:t>
            </a:r>
            <a:r>
              <a:rPr lang="en-US" sz="3600">
                <a:latin typeface="Times New Roman" panose="02020603050405020304" charset="0"/>
                <a:cs typeface="Times New Roman" panose="02020603050405020304" charset="0"/>
              </a:rPr>
              <a:t>, tháng </a:t>
            </a:r>
            <a:r>
              <a:rPr lang="en-US" sz="3600">
                <a:solidFill>
                  <a:srgbClr val="FF0000"/>
                </a:solidFill>
                <a:latin typeface="Times New Roman" panose="02020603050405020304" charset="0"/>
                <a:cs typeface="Times New Roman" panose="02020603050405020304" charset="0"/>
              </a:rPr>
              <a:t>bảy</a:t>
            </a:r>
            <a:r>
              <a:rPr lang="en-US" sz="3600">
                <a:latin typeface="Times New Roman" panose="02020603050405020304" charset="0"/>
                <a:cs typeface="Times New Roman" panose="02020603050405020304" charset="0"/>
              </a:rPr>
              <a:t>, tháng </a:t>
            </a:r>
            <a:r>
              <a:rPr lang="en-US" sz="3600">
                <a:solidFill>
                  <a:srgbClr val="FF0000"/>
                </a:solidFill>
                <a:latin typeface="Times New Roman" panose="02020603050405020304" charset="0"/>
                <a:cs typeface="Times New Roman" panose="02020603050405020304" charset="0"/>
              </a:rPr>
              <a:t>tám</a:t>
            </a:r>
            <a:r>
              <a:rPr lang="en-US" sz="3600">
                <a:latin typeface="Times New Roman" panose="02020603050405020304" charset="0"/>
                <a:cs typeface="Times New Roman" panose="02020603050405020304" charset="0"/>
              </a:rPr>
              <a:t>, tháng </a:t>
            </a:r>
            <a:r>
              <a:rPr lang="en-US" sz="3600">
                <a:solidFill>
                  <a:srgbClr val="FF0000"/>
                </a:solidFill>
                <a:latin typeface="Times New Roman" panose="02020603050405020304" charset="0"/>
                <a:cs typeface="Times New Roman" panose="02020603050405020304" charset="0"/>
              </a:rPr>
              <a:t>mười</a:t>
            </a:r>
            <a:r>
              <a:rPr lang="en-US" sz="3600">
                <a:latin typeface="Times New Roman" panose="02020603050405020304" charset="0"/>
                <a:cs typeface="Times New Roman" panose="02020603050405020304" charset="0"/>
              </a:rPr>
              <a:t>, tháng </a:t>
            </a:r>
            <a:r>
              <a:rPr lang="en-US" sz="3600">
                <a:solidFill>
                  <a:srgbClr val="FF0000"/>
                </a:solidFill>
                <a:latin typeface="Times New Roman" panose="02020603050405020304" charset="0"/>
                <a:cs typeface="Times New Roman" panose="02020603050405020304" charset="0"/>
              </a:rPr>
              <a:t>mười hai</a:t>
            </a:r>
            <a:r>
              <a:rPr lang="en-US" sz="3600">
                <a:latin typeface="Times New Roman" panose="02020603050405020304" charset="0"/>
                <a:cs typeface="Times New Roman" panose="02020603050405020304" charset="0"/>
              </a:rPr>
              <a:t> có </a:t>
            </a:r>
            <a:r>
              <a:rPr lang="en-US" sz="3600">
                <a:solidFill>
                  <a:srgbClr val="FF0000"/>
                </a:solidFill>
                <a:latin typeface="Times New Roman" panose="02020603050405020304" charset="0"/>
                <a:cs typeface="Times New Roman" panose="02020603050405020304" charset="0"/>
              </a:rPr>
              <a:t>31 ngày</a:t>
            </a:r>
            <a:r>
              <a:rPr lang="en-US" sz="3600">
                <a:latin typeface="Times New Roman" panose="02020603050405020304" charset="0"/>
                <a:cs typeface="Times New Roman" panose="02020603050405020304" charset="0"/>
              </a:rPr>
              <a:t>.</a:t>
            </a:r>
          </a:p>
          <a:p>
            <a:pPr marL="0" indent="0">
              <a:buNone/>
            </a:pPr>
            <a:r>
              <a:rPr lang="en-US" sz="3600">
                <a:latin typeface="Times New Roman" panose="02020603050405020304" charset="0"/>
                <a:cs typeface="Times New Roman" panose="02020603050405020304" charset="0"/>
              </a:rPr>
              <a:t>Tháng</a:t>
            </a:r>
            <a:r>
              <a:rPr lang="en-US" sz="3600">
                <a:solidFill>
                  <a:srgbClr val="FF0000"/>
                </a:solidFill>
                <a:latin typeface="Times New Roman" panose="02020603050405020304" charset="0"/>
                <a:cs typeface="Times New Roman" panose="02020603050405020304" charset="0"/>
              </a:rPr>
              <a:t> tư</a:t>
            </a:r>
            <a:r>
              <a:rPr lang="en-US" sz="3600">
                <a:latin typeface="Times New Roman" panose="02020603050405020304" charset="0"/>
                <a:cs typeface="Times New Roman" panose="02020603050405020304" charset="0"/>
              </a:rPr>
              <a:t>, tháng </a:t>
            </a:r>
            <a:r>
              <a:rPr lang="en-US" sz="3600">
                <a:solidFill>
                  <a:srgbClr val="FF0000"/>
                </a:solidFill>
                <a:latin typeface="Times New Roman" panose="02020603050405020304" charset="0"/>
                <a:cs typeface="Times New Roman" panose="02020603050405020304" charset="0"/>
              </a:rPr>
              <a:t>sáu</a:t>
            </a:r>
            <a:r>
              <a:rPr lang="en-US" sz="3600">
                <a:latin typeface="Times New Roman" panose="02020603050405020304" charset="0"/>
                <a:cs typeface="Times New Roman" panose="02020603050405020304" charset="0"/>
              </a:rPr>
              <a:t>, tháng </a:t>
            </a:r>
            <a:r>
              <a:rPr lang="en-US" sz="3600">
                <a:solidFill>
                  <a:srgbClr val="FF0000"/>
                </a:solidFill>
                <a:latin typeface="Times New Roman" panose="02020603050405020304" charset="0"/>
                <a:cs typeface="Times New Roman" panose="02020603050405020304" charset="0"/>
              </a:rPr>
              <a:t>chín</a:t>
            </a:r>
            <a:r>
              <a:rPr lang="en-US" sz="3600">
                <a:latin typeface="Times New Roman" panose="02020603050405020304" charset="0"/>
                <a:cs typeface="Times New Roman" panose="02020603050405020304" charset="0"/>
              </a:rPr>
              <a:t>, tháng </a:t>
            </a:r>
            <a:r>
              <a:rPr lang="en-US" sz="3600">
                <a:solidFill>
                  <a:srgbClr val="FF0000"/>
                </a:solidFill>
                <a:latin typeface="Times New Roman" panose="02020603050405020304" charset="0"/>
                <a:cs typeface="Times New Roman" panose="02020603050405020304" charset="0"/>
              </a:rPr>
              <a:t>mười một</a:t>
            </a:r>
            <a:r>
              <a:rPr lang="en-US" sz="3600">
                <a:latin typeface="Times New Roman" panose="02020603050405020304" charset="0"/>
                <a:cs typeface="Times New Roman" panose="02020603050405020304" charset="0"/>
              </a:rPr>
              <a:t> có </a:t>
            </a:r>
            <a:r>
              <a:rPr lang="en-US" sz="3600">
                <a:solidFill>
                  <a:srgbClr val="FF0000"/>
                </a:solidFill>
                <a:latin typeface="Times New Roman" panose="02020603050405020304" charset="0"/>
                <a:cs typeface="Times New Roman" panose="02020603050405020304" charset="0"/>
              </a:rPr>
              <a:t>30 ngày.</a:t>
            </a:r>
          </a:p>
          <a:p>
            <a:pPr marL="0" indent="0">
              <a:buNone/>
            </a:pPr>
            <a:r>
              <a:rPr lang="en-US" sz="3600">
                <a:latin typeface="Times New Roman" panose="02020603050405020304" charset="0"/>
                <a:cs typeface="Times New Roman" panose="02020603050405020304" charset="0"/>
              </a:rPr>
              <a:t>Tháng </a:t>
            </a:r>
            <a:r>
              <a:rPr lang="en-US" sz="3600">
                <a:solidFill>
                  <a:srgbClr val="FF0000"/>
                </a:solidFill>
                <a:latin typeface="Times New Roman" panose="02020603050405020304" charset="0"/>
                <a:cs typeface="Times New Roman" panose="02020603050405020304" charset="0"/>
              </a:rPr>
              <a:t>hai </a:t>
            </a:r>
            <a:r>
              <a:rPr lang="en-US" sz="3600">
                <a:latin typeface="Times New Roman" panose="02020603050405020304" charset="0"/>
                <a:cs typeface="Times New Roman" panose="02020603050405020304" charset="0"/>
              </a:rPr>
              <a:t>có </a:t>
            </a:r>
            <a:r>
              <a:rPr lang="en-US" sz="3600">
                <a:solidFill>
                  <a:srgbClr val="FF0000"/>
                </a:solidFill>
                <a:latin typeface="Times New Roman" panose="02020603050405020304" charset="0"/>
                <a:cs typeface="Times New Roman" panose="02020603050405020304" charset="0"/>
              </a:rPr>
              <a:t>28 ngày </a:t>
            </a:r>
            <a:r>
              <a:rPr lang="en-US" sz="3600">
                <a:latin typeface="Times New Roman" panose="02020603050405020304" charset="0"/>
                <a:cs typeface="Times New Roman" panose="02020603050405020304" charset="0"/>
              </a:rPr>
              <a:t>(vào </a:t>
            </a:r>
            <a:r>
              <a:rPr lang="en-US" sz="3600">
                <a:solidFill>
                  <a:srgbClr val="FF0000"/>
                </a:solidFill>
                <a:latin typeface="Times New Roman" panose="02020603050405020304" charset="0"/>
                <a:cs typeface="Times New Roman" panose="02020603050405020304" charset="0"/>
              </a:rPr>
              <a:t>năm nhuận</a:t>
            </a:r>
            <a:r>
              <a:rPr lang="en-US" sz="3600">
                <a:latin typeface="Times New Roman" panose="02020603050405020304" charset="0"/>
                <a:cs typeface="Times New Roman" panose="02020603050405020304" charset="0"/>
              </a:rPr>
              <a:t> có </a:t>
            </a:r>
            <a:r>
              <a:rPr lang="en-US" sz="3600">
                <a:solidFill>
                  <a:srgbClr val="FF0000"/>
                </a:solidFill>
                <a:latin typeface="Times New Roman" panose="02020603050405020304" charset="0"/>
                <a:cs typeface="Times New Roman" panose="02020603050405020304" charset="0"/>
              </a:rPr>
              <a:t>29 ngày</a:t>
            </a:r>
            <a:r>
              <a:rPr lang="en-US" sz="3600">
                <a:latin typeface="Times New Roman" panose="02020603050405020304" charset="0"/>
                <a:cs typeface="Times New Roman" panose="0202060305040502030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subTnLst>
                                    <p:audio>
                                      <p:cMediaNode>
                                        <p:cTn display="1" masterRel="sameClick">
                                          <p:stCondLst>
                                            <p:cond evt="begin" delay="0">
                                              <p:tn val="5"/>
                                            </p:cond>
                                          </p:stCondLst>
                                          <p:endCondLst>
                                            <p:cond evt="onStopAudio" delay="0">
                                              <p:tgtEl>
                                                <p:sldTgt/>
                                              </p:tgtEl>
                                            </p:cond>
                                          </p:endCondLst>
                                        </p:cTn>
                                        <p:tgtEl>
                                          <p:sndTgt r:embed="rId2" name="cashreg.wav"/>
                                        </p:tgtEl>
                                      </p:cMediaNode>
                                    </p:audio>
                                  </p:sub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subTnLst>
                                    <p:audio>
                                      <p:cMediaNode>
                                        <p:cTn display="1" masterRel="sameClick">
                                          <p:stCondLst>
                                            <p:cond evt="begin" delay="0">
                                              <p:tn val="8"/>
                                            </p:cond>
                                          </p:stCondLst>
                                          <p:endCondLst>
                                            <p:cond evt="onStopAudio" delay="0">
                                              <p:tgtEl>
                                                <p:sldTgt/>
                                              </p:tgtEl>
                                            </p:cond>
                                          </p:endCondLst>
                                        </p:cTn>
                                        <p:tgtEl>
                                          <p:sndTgt r:embed="rId2" name="cashreg.wav"/>
                                        </p:tgtEl>
                                      </p:cMediaNode>
                                    </p:audio>
                                  </p:sub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subTnLst>
                                    <p:audio>
                                      <p:cMediaNode>
                                        <p:cTn display="1" masterRel="sameClick">
                                          <p:stCondLst>
                                            <p:cond evt="begin" delay="0">
                                              <p:tn val="11"/>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5" y="499745"/>
            <a:ext cx="12191365" cy="6358255"/>
          </a:xfrm>
        </p:spPr>
        <p:txBody>
          <a:bodyPr/>
          <a:lstStyle/>
          <a:p>
            <a:pPr marL="0" indent="0">
              <a:buNone/>
            </a:pPr>
            <a:r>
              <a:rPr lang="en-US" sz="3200">
                <a:latin typeface="Times New Roman" panose="02020603050405020304" charset="0"/>
                <a:cs typeface="Times New Roman" panose="02020603050405020304" charset="0"/>
              </a:rPr>
              <a:t>1 thế kỉ = 100 năm 						1 tuần lễ = 7 ngày</a:t>
            </a:r>
          </a:p>
          <a:p>
            <a:pPr marL="0" indent="0">
              <a:buNone/>
            </a:pPr>
            <a:r>
              <a:rPr lang="en-US" sz="3200">
                <a:latin typeface="Times New Roman" panose="02020603050405020304" charset="0"/>
                <a:cs typeface="Times New Roman" panose="02020603050405020304" charset="0"/>
              </a:rPr>
              <a:t>1 năm = 12 tháng 						1 ngày = 24 giờ</a:t>
            </a:r>
          </a:p>
          <a:p>
            <a:pPr marL="0" indent="0">
              <a:buNone/>
            </a:pPr>
            <a:r>
              <a:rPr lang="en-US" sz="3200">
                <a:latin typeface="Times New Roman" panose="02020603050405020304" charset="0"/>
                <a:cs typeface="Times New Roman" panose="02020603050405020304" charset="0"/>
              </a:rPr>
              <a:t>1 năm = 365 ngày 						1 giờ = 60 phút</a:t>
            </a:r>
          </a:p>
          <a:p>
            <a:pPr marL="0" indent="0">
              <a:buNone/>
            </a:pPr>
            <a:r>
              <a:rPr lang="en-US" sz="3200">
                <a:latin typeface="Times New Roman" panose="02020603050405020304" charset="0"/>
                <a:cs typeface="Times New Roman" panose="02020603050405020304" charset="0"/>
              </a:rPr>
              <a:t>1 năm nhuận = 366 ngày 					1 phút = 60 giây</a:t>
            </a:r>
          </a:p>
          <a:p>
            <a:pPr marL="0" indent="0">
              <a:buNone/>
            </a:pPr>
            <a:r>
              <a:rPr lang="en-US" sz="3200">
                <a:latin typeface="Times New Roman" panose="02020603050405020304" charset="0"/>
                <a:cs typeface="Times New Roman" panose="02020603050405020304" charset="0"/>
              </a:rPr>
              <a:t>Cứ 4 năm lại có 1 năm nhuận.</a:t>
            </a:r>
          </a:p>
          <a:p>
            <a:pPr marL="0" indent="0">
              <a:buNone/>
            </a:pPr>
            <a:endParaRPr lang="en-US" sz="3200">
              <a:latin typeface="Times New Roman" panose="02020603050405020304" charset="0"/>
              <a:cs typeface="Times New Roman" panose="02020603050405020304" charset="0"/>
              <a:sym typeface="+mn-ea"/>
            </a:endParaRPr>
          </a:p>
          <a:p>
            <a:pPr marL="0" indent="0">
              <a:buNone/>
            </a:pPr>
            <a:r>
              <a:rPr lang="en-US" sz="3200">
                <a:latin typeface="Times New Roman" panose="02020603050405020304" charset="0"/>
                <a:cs typeface="Times New Roman" panose="02020603050405020304" charset="0"/>
                <a:sym typeface="+mn-ea"/>
              </a:rPr>
              <a:t>Tháng </a:t>
            </a:r>
            <a:r>
              <a:rPr lang="en-US" sz="3200">
                <a:solidFill>
                  <a:srgbClr val="FF0000"/>
                </a:solidFill>
                <a:latin typeface="Times New Roman" panose="02020603050405020304" charset="0"/>
                <a:cs typeface="Times New Roman" panose="02020603050405020304" charset="0"/>
                <a:sym typeface="+mn-ea"/>
              </a:rPr>
              <a:t>một</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ba</a:t>
            </a:r>
            <a:r>
              <a:rPr lang="en-US" sz="3200">
                <a:latin typeface="Times New Roman" panose="02020603050405020304" charset="0"/>
                <a:cs typeface="Times New Roman" panose="02020603050405020304" charset="0"/>
                <a:sym typeface="+mn-ea"/>
              </a:rPr>
              <a:t>, tháng</a:t>
            </a:r>
            <a:r>
              <a:rPr lang="en-US" sz="3200">
                <a:solidFill>
                  <a:srgbClr val="FF0000"/>
                </a:solidFill>
                <a:latin typeface="Times New Roman" panose="02020603050405020304" charset="0"/>
                <a:cs typeface="Times New Roman" panose="02020603050405020304" charset="0"/>
                <a:sym typeface="+mn-ea"/>
              </a:rPr>
              <a:t> năm</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bảy</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tám</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mười</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mười hai</a:t>
            </a:r>
            <a:r>
              <a:rPr lang="en-US" sz="3200">
                <a:latin typeface="Times New Roman" panose="02020603050405020304" charset="0"/>
                <a:cs typeface="Times New Roman" panose="02020603050405020304" charset="0"/>
                <a:sym typeface="+mn-ea"/>
              </a:rPr>
              <a:t> có </a:t>
            </a:r>
            <a:r>
              <a:rPr lang="en-US" sz="3200">
                <a:solidFill>
                  <a:srgbClr val="FF0000"/>
                </a:solidFill>
                <a:latin typeface="Times New Roman" panose="02020603050405020304" charset="0"/>
                <a:cs typeface="Times New Roman" panose="02020603050405020304" charset="0"/>
                <a:sym typeface="+mn-ea"/>
              </a:rPr>
              <a:t>31 ngày</a:t>
            </a:r>
            <a:r>
              <a:rPr lang="en-US" sz="3200">
                <a:latin typeface="Times New Roman" panose="02020603050405020304" charset="0"/>
                <a:cs typeface="Times New Roman" panose="02020603050405020304" charset="0"/>
                <a:sym typeface="+mn-ea"/>
              </a:rPr>
              <a:t>.</a:t>
            </a:r>
            <a:endParaRPr lang="en-US" sz="3200">
              <a:latin typeface="Times New Roman" panose="02020603050405020304" charset="0"/>
              <a:cs typeface="Times New Roman" panose="02020603050405020304" charset="0"/>
            </a:endParaRPr>
          </a:p>
          <a:p>
            <a:pPr marL="0" indent="0">
              <a:buNone/>
            </a:pPr>
            <a:r>
              <a:rPr lang="en-US" sz="3200">
                <a:latin typeface="Times New Roman" panose="02020603050405020304" charset="0"/>
                <a:cs typeface="Times New Roman" panose="02020603050405020304" charset="0"/>
                <a:sym typeface="+mn-ea"/>
              </a:rPr>
              <a:t>Tháng</a:t>
            </a:r>
            <a:r>
              <a:rPr lang="en-US" sz="3200">
                <a:solidFill>
                  <a:srgbClr val="FF0000"/>
                </a:solidFill>
                <a:latin typeface="Times New Roman" panose="02020603050405020304" charset="0"/>
                <a:cs typeface="Times New Roman" panose="02020603050405020304" charset="0"/>
                <a:sym typeface="+mn-ea"/>
              </a:rPr>
              <a:t> tư</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sáu</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chín</a:t>
            </a:r>
            <a:r>
              <a:rPr lang="en-US" sz="3200">
                <a:latin typeface="Times New Roman" panose="02020603050405020304" charset="0"/>
                <a:cs typeface="Times New Roman" panose="02020603050405020304" charset="0"/>
                <a:sym typeface="+mn-ea"/>
              </a:rPr>
              <a:t>, tháng </a:t>
            </a:r>
            <a:r>
              <a:rPr lang="en-US" sz="3200">
                <a:solidFill>
                  <a:srgbClr val="FF0000"/>
                </a:solidFill>
                <a:latin typeface="Times New Roman" panose="02020603050405020304" charset="0"/>
                <a:cs typeface="Times New Roman" panose="02020603050405020304" charset="0"/>
                <a:sym typeface="+mn-ea"/>
              </a:rPr>
              <a:t>mười một</a:t>
            </a:r>
            <a:r>
              <a:rPr lang="en-US" sz="3200">
                <a:latin typeface="Times New Roman" panose="02020603050405020304" charset="0"/>
                <a:cs typeface="Times New Roman" panose="02020603050405020304" charset="0"/>
                <a:sym typeface="+mn-ea"/>
              </a:rPr>
              <a:t> có </a:t>
            </a:r>
            <a:r>
              <a:rPr lang="en-US" sz="3200">
                <a:solidFill>
                  <a:srgbClr val="FF0000"/>
                </a:solidFill>
                <a:latin typeface="Times New Roman" panose="02020603050405020304" charset="0"/>
                <a:cs typeface="Times New Roman" panose="02020603050405020304" charset="0"/>
                <a:sym typeface="+mn-ea"/>
              </a:rPr>
              <a:t>30 ngày.</a:t>
            </a:r>
            <a:endParaRPr lang="en-US" sz="3200">
              <a:solidFill>
                <a:srgbClr val="FF0000"/>
              </a:solidFill>
              <a:latin typeface="Times New Roman" panose="02020603050405020304" charset="0"/>
              <a:cs typeface="Times New Roman" panose="02020603050405020304" charset="0"/>
            </a:endParaRPr>
          </a:p>
          <a:p>
            <a:pPr marL="0" indent="0">
              <a:buNone/>
            </a:pPr>
            <a:r>
              <a:rPr lang="en-US" sz="3200">
                <a:latin typeface="Times New Roman" panose="02020603050405020304" charset="0"/>
                <a:cs typeface="Times New Roman" panose="02020603050405020304" charset="0"/>
                <a:sym typeface="+mn-ea"/>
              </a:rPr>
              <a:t>Tháng </a:t>
            </a:r>
            <a:r>
              <a:rPr lang="en-US" sz="3200">
                <a:solidFill>
                  <a:srgbClr val="FF0000"/>
                </a:solidFill>
                <a:latin typeface="Times New Roman" panose="02020603050405020304" charset="0"/>
                <a:cs typeface="Times New Roman" panose="02020603050405020304" charset="0"/>
                <a:sym typeface="+mn-ea"/>
              </a:rPr>
              <a:t>hai </a:t>
            </a:r>
            <a:r>
              <a:rPr lang="en-US" sz="3200">
                <a:latin typeface="Times New Roman" panose="02020603050405020304" charset="0"/>
                <a:cs typeface="Times New Roman" panose="02020603050405020304" charset="0"/>
                <a:sym typeface="+mn-ea"/>
              </a:rPr>
              <a:t>có </a:t>
            </a:r>
            <a:r>
              <a:rPr lang="en-US" sz="3200">
                <a:solidFill>
                  <a:srgbClr val="FF0000"/>
                </a:solidFill>
                <a:latin typeface="Times New Roman" panose="02020603050405020304" charset="0"/>
                <a:cs typeface="Times New Roman" panose="02020603050405020304" charset="0"/>
                <a:sym typeface="+mn-ea"/>
              </a:rPr>
              <a:t>28 ngày </a:t>
            </a:r>
            <a:r>
              <a:rPr lang="en-US" sz="3200">
                <a:latin typeface="Times New Roman" panose="02020603050405020304" charset="0"/>
                <a:cs typeface="Times New Roman" panose="02020603050405020304" charset="0"/>
                <a:sym typeface="+mn-ea"/>
              </a:rPr>
              <a:t>(vào </a:t>
            </a:r>
            <a:r>
              <a:rPr lang="en-US" sz="3200">
                <a:solidFill>
                  <a:srgbClr val="FF0000"/>
                </a:solidFill>
                <a:latin typeface="Times New Roman" panose="02020603050405020304" charset="0"/>
                <a:cs typeface="Times New Roman" panose="02020603050405020304" charset="0"/>
                <a:sym typeface="+mn-ea"/>
              </a:rPr>
              <a:t>năm nhuận</a:t>
            </a:r>
            <a:r>
              <a:rPr lang="en-US" sz="3200">
                <a:latin typeface="Times New Roman" panose="02020603050405020304" charset="0"/>
                <a:cs typeface="Times New Roman" panose="02020603050405020304" charset="0"/>
                <a:sym typeface="+mn-ea"/>
              </a:rPr>
              <a:t> có </a:t>
            </a:r>
            <a:r>
              <a:rPr lang="en-US" sz="3200">
                <a:solidFill>
                  <a:srgbClr val="FF0000"/>
                </a:solidFill>
                <a:latin typeface="Times New Roman" panose="02020603050405020304" charset="0"/>
                <a:cs typeface="Times New Roman" panose="02020603050405020304" charset="0"/>
                <a:sym typeface="+mn-ea"/>
              </a:rPr>
              <a:t>29 ngày</a:t>
            </a:r>
            <a:r>
              <a:rPr lang="en-US" sz="3200">
                <a:latin typeface="Times New Roman" panose="02020603050405020304" charset="0"/>
                <a:cs typeface="Times New Roman" panose="02020603050405020304" charset="0"/>
                <a:sym typeface="+mn-ea"/>
              </a:rPr>
              <a:t>)</a:t>
            </a:r>
            <a:endParaRPr lang="en-US" sz="3200">
              <a:latin typeface="Times New Roman" panose="02020603050405020304" charset="0"/>
              <a:cs typeface="Times New Roman" panose="02020603050405020304" charset="0"/>
            </a:endParaRPr>
          </a:p>
          <a:p>
            <a:pPr marL="0" indent="0">
              <a:buNone/>
            </a:pPr>
            <a:endParaRPr lang="en-US" sz="3200">
              <a:latin typeface="Times New Roman" panose="02020603050405020304" charset="0"/>
              <a:cs typeface="Times New Roman" panose="02020603050405020304" charset="0"/>
            </a:endParaRPr>
          </a:p>
        </p:txBody>
      </p:sp>
      <p:sp>
        <p:nvSpPr>
          <p:cNvPr id="5" name="Text Box 4"/>
          <p:cNvSpPr txBox="1"/>
          <p:nvPr/>
        </p:nvSpPr>
        <p:spPr>
          <a:xfrm>
            <a:off x="0" y="52070"/>
            <a:ext cx="4626610" cy="521970"/>
          </a:xfrm>
          <a:prstGeom prst="rect">
            <a:avLst/>
          </a:prstGeom>
          <a:noFill/>
        </p:spPr>
        <p:txBody>
          <a:bodyPr wrap="square" rtlCol="0" anchor="t">
            <a:spAutoFit/>
          </a:bodyPr>
          <a:lstStyle/>
          <a:p>
            <a:r>
              <a:rPr lang="en-US" sz="2800">
                <a:solidFill>
                  <a:srgbClr val="FF0000"/>
                </a:solidFill>
                <a:latin typeface="Times New Roman" panose="02020603050405020304" charset="0"/>
                <a:cs typeface="Times New Roman" panose="02020603050405020304" charset="0"/>
                <a:sym typeface="+mn-ea"/>
              </a:rPr>
              <a:t>a) Các đơn vị đo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subTnLst>
                                    <p:audio>
                                      <p:cMediaNode>
                                        <p:cTn display="1" masterRel="sameClick">
                                          <p:stCondLst>
                                            <p:cond evt="begin" delay="0">
                                              <p:tn val="10"/>
                                            </p:cond>
                                          </p:stCondLst>
                                          <p:endCondLst>
                                            <p:cond evt="onStopAudio" delay="0">
                                              <p:tgtEl>
                                                <p:sldTgt/>
                                              </p:tgtEl>
                                            </p:cond>
                                          </p:endCondLst>
                                        </p:cTn>
                                        <p:tgtEl>
                                          <p:sndTgt r:embed="rId3" name="arrow.wav"/>
                                        </p:tgtEl>
                                      </p:cMediaNode>
                                    </p:audio>
                                  </p:sub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subTnLst>
                                    <p:audio>
                                      <p:cMediaNode>
                                        <p:cTn display="1" masterRel="sameClick">
                                          <p:stCondLst>
                                            <p:cond evt="begin" delay="0">
                                              <p:tn val="27"/>
                                            </p:cond>
                                          </p:stCondLst>
                                          <p:endCondLst>
                                            <p:cond evt="onStopAudio" delay="0">
                                              <p:tgtEl>
                                                <p:sldTgt/>
                                              </p:tgtEl>
                                            </p:cond>
                                          </p:endCondLst>
                                        </p:cTn>
                                        <p:tgtEl>
                                          <p:sndTgt r:embed="rId4" name="cashreg.wav"/>
                                        </p:tgtEl>
                                      </p:cMediaNode>
                                    </p:audio>
                                  </p:subTnLst>
                                </p:cTn>
                              </p:par>
                              <p:par>
                                <p:cTn id="30" presetID="3" presetClass="entr" presetSubtype="1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15555" cy="859155"/>
          </a:xfrm>
        </p:spPr>
        <p:txBody>
          <a:bodyPr/>
          <a:lstStyle/>
          <a:p>
            <a:r>
              <a:rPr lang="en-US" sz="3600">
                <a:solidFill>
                  <a:srgbClr val="FF0000"/>
                </a:solidFill>
                <a:latin typeface="Times New Roman" panose="02020603050405020304" charset="0"/>
                <a:cs typeface="Times New Roman" panose="02020603050405020304" charset="0"/>
              </a:rPr>
              <a:t>b) Ví dụ về  bảng đo thời gian</a:t>
            </a:r>
          </a:p>
        </p:txBody>
      </p:sp>
      <p:sp>
        <p:nvSpPr>
          <p:cNvPr id="24" name="Text Box 4"/>
          <p:cNvSpPr txBox="1">
            <a:spLocks noChangeArrowheads="1"/>
          </p:cNvSpPr>
          <p:nvPr/>
        </p:nvSpPr>
        <p:spPr bwMode="auto">
          <a:xfrm>
            <a:off x="465455" y="859155"/>
            <a:ext cx="27051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Một năm rưỡi =</a:t>
            </a:r>
          </a:p>
        </p:txBody>
      </p:sp>
      <p:sp>
        <p:nvSpPr>
          <p:cNvPr id="11" name="Text Box 4"/>
          <p:cNvSpPr txBox="1">
            <a:spLocks noChangeArrowheads="1"/>
          </p:cNvSpPr>
          <p:nvPr/>
        </p:nvSpPr>
        <p:spPr bwMode="auto">
          <a:xfrm>
            <a:off x="3052445" y="859155"/>
            <a:ext cx="166941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 tháng</a:t>
            </a:r>
          </a:p>
        </p:txBody>
      </p:sp>
      <p:sp>
        <p:nvSpPr>
          <p:cNvPr id="12" name="Text Box 4"/>
          <p:cNvSpPr txBox="1">
            <a:spLocks noChangeArrowheads="1"/>
          </p:cNvSpPr>
          <p:nvPr/>
        </p:nvSpPr>
        <p:spPr bwMode="auto">
          <a:xfrm>
            <a:off x="7606665" y="859155"/>
            <a:ext cx="26028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18 tháng.</a:t>
            </a:r>
          </a:p>
        </p:txBody>
      </p:sp>
      <p:sp>
        <p:nvSpPr>
          <p:cNvPr id="13" name="Text Box 4"/>
          <p:cNvSpPr txBox="1">
            <a:spLocks noChangeArrowheads="1"/>
          </p:cNvSpPr>
          <p:nvPr/>
        </p:nvSpPr>
        <p:spPr bwMode="auto">
          <a:xfrm>
            <a:off x="4551680" y="857885"/>
            <a:ext cx="40024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 12 tháng  x 1,5 =</a:t>
            </a:r>
          </a:p>
        </p:txBody>
      </p:sp>
      <p:sp>
        <p:nvSpPr>
          <p:cNvPr id="14" name="Text Box 4"/>
          <p:cNvSpPr txBox="1">
            <a:spLocks noChangeArrowheads="1"/>
          </p:cNvSpPr>
          <p:nvPr/>
        </p:nvSpPr>
        <p:spPr bwMode="auto">
          <a:xfrm>
            <a:off x="2738755" y="859155"/>
            <a:ext cx="21367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 1, 5 năm</a:t>
            </a:r>
          </a:p>
        </p:txBody>
      </p:sp>
      <mc:AlternateContent xmlns:mc="http://schemas.openxmlformats.org/markup-compatibility/2006" xmlns:a14="http://schemas.microsoft.com/office/drawing/2010/main">
        <mc:Choice Requires="a14">
          <p:sp>
            <p:nvSpPr>
              <p:cNvPr id="15" name="Text Box 4"/>
              <p:cNvSpPr txBox="1">
                <a:spLocks noChangeArrowheads="1"/>
              </p:cNvSpPr>
              <p:nvPr/>
            </p:nvSpPr>
            <p:spPr bwMode="auto">
              <a:xfrm>
                <a:off x="546735" y="1482090"/>
                <a:ext cx="2988310" cy="8934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f>
                        <m:fPr>
                          <m:ctrlPr>
                            <a:rPr lang="en-US" altLang="zh-CN" sz="2800" b="1" i="1" smtClean="0">
                              <a:solidFill>
                                <a:schemeClr val="tx1"/>
                              </a:solidFill>
                              <a:latin typeface="Cambria Math" panose="02040503050406030204" pitchFamily="18" charset="0"/>
                              <a:cs typeface="Cambria Math" panose="02040503050406030204" charset="0"/>
                            </a:rPr>
                          </m:ctrlPr>
                        </m:fPr>
                        <m:num>
                          <m:r>
                            <a:rPr lang="en-US" altLang="zh-CN" sz="2800" b="1" i="1" smtClean="0">
                              <a:solidFill>
                                <a:schemeClr val="tx1"/>
                              </a:solidFill>
                              <a:latin typeface="Cambria Math" panose="02040503050406030204" charset="0"/>
                              <a:cs typeface="Cambria Math" panose="02040503050406030204" charset="0"/>
                            </a:rPr>
                            <m:t>𝟐</m:t>
                          </m:r>
                        </m:num>
                        <m:den>
                          <m:r>
                            <a:rPr lang="en-US" altLang="zh-CN" sz="2800" b="1" i="1" smtClean="0">
                              <a:solidFill>
                                <a:schemeClr val="tx1"/>
                              </a:solidFill>
                              <a:latin typeface="Cambria Math" panose="02040503050406030204" charset="0"/>
                              <a:cs typeface="Cambria Math" panose="02040503050406030204" charset="0"/>
                            </a:rPr>
                            <m:t>𝟑</m:t>
                          </m:r>
                        </m:den>
                      </m:f>
                      <m:r>
                        <a:rPr lang="en-US" altLang="zh-CN" sz="2800" b="1" i="1" smtClean="0">
                          <a:solidFill>
                            <a:schemeClr val="tx1"/>
                          </a:solidFill>
                          <a:latin typeface="Cambria Math" panose="02040503050406030204" charset="0"/>
                          <a:cs typeface="Cambria Math" panose="02040503050406030204" charset="0"/>
                        </a:rPr>
                        <m:t> </m:t>
                      </m:r>
                      <m:r>
                        <a:rPr lang="en-US" altLang="zh-CN" sz="2800" b="1" i="1" smtClean="0">
                          <a:solidFill>
                            <a:schemeClr val="tx1"/>
                          </a:solidFill>
                          <a:latin typeface="Cambria Math" panose="02040503050406030204" charset="0"/>
                          <a:cs typeface="Cambria Math" panose="02040503050406030204" charset="0"/>
                        </a:rPr>
                        <m:t>𝒈𝒊</m:t>
                      </m:r>
                      <m:r>
                        <a:rPr lang="en-US" altLang="zh-CN" sz="2800" b="1" i="1" smtClean="0">
                          <a:solidFill>
                            <a:schemeClr val="tx1"/>
                          </a:solidFill>
                          <a:latin typeface="Cambria Math" panose="02040503050406030204" charset="0"/>
                          <a:ea typeface="MS Mincho" charset="0"/>
                          <a:cs typeface="Cambria Math" panose="02040503050406030204" charset="0"/>
                        </a:rPr>
                        <m:t>ờ = .....</m:t>
                      </m:r>
                    </m:oMath>
                  </m:oMathPara>
                </a14:m>
                <a:endParaRPr lang="en-US" altLang="zh-CN" sz="2800" b="1" i="1" dirty="0" smtClean="0">
                  <a:solidFill>
                    <a:schemeClr val="tx1"/>
                  </a:solidFill>
                  <a:latin typeface="Cambria Math" panose="02040503050406030204" charset="0"/>
                  <a:ea typeface="MS Mincho" charset="0"/>
                  <a:cs typeface="Cambria Math" panose="02040503050406030204" charset="0"/>
                </a:endParaRPr>
              </a:p>
            </p:txBody>
          </p:sp>
        </mc:Choice>
        <mc:Fallback xmlns="">
          <p:sp>
            <p:nvSpPr>
              <p:cNvPr id="15" name="Text Box 4"/>
              <p:cNvSpPr txBox="1">
                <a:spLocks noRot="1" noChangeAspect="1" noMove="1" noResize="1" noEditPoints="1" noAdjustHandles="1" noChangeArrowheads="1" noChangeShapeType="1" noTextEdit="1"/>
              </p:cNvSpPr>
              <p:nvPr/>
            </p:nvSpPr>
            <p:spPr bwMode="auto">
              <a:xfrm>
                <a:off x="546735" y="1482090"/>
                <a:ext cx="2988310" cy="893445"/>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p:sp>
        <p:nvSpPr>
          <p:cNvPr id="16" name="Text Box 4"/>
          <p:cNvSpPr txBox="1">
            <a:spLocks noChangeArrowheads="1"/>
          </p:cNvSpPr>
          <p:nvPr/>
        </p:nvSpPr>
        <p:spPr bwMode="auto">
          <a:xfrm>
            <a:off x="4615180" y="1718310"/>
            <a:ext cx="23380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 40 phút</a:t>
            </a:r>
          </a:p>
        </p:txBody>
      </p:sp>
      <p:sp>
        <p:nvSpPr>
          <p:cNvPr id="17" name="Text Box 4"/>
          <p:cNvSpPr txBox="1">
            <a:spLocks noChangeArrowheads="1"/>
          </p:cNvSpPr>
          <p:nvPr/>
        </p:nvSpPr>
        <p:spPr bwMode="auto">
          <a:xfrm>
            <a:off x="3175593" y="1667548"/>
            <a:ext cx="137599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phút</a:t>
            </a:r>
          </a:p>
        </p:txBody>
      </p:sp>
      <mc:AlternateContent xmlns:mc="http://schemas.openxmlformats.org/markup-compatibility/2006" xmlns:a14="http://schemas.microsoft.com/office/drawing/2010/main">
        <mc:Choice Requires="a14">
          <p:sp>
            <p:nvSpPr>
              <p:cNvPr id="18" name="Text Box 4"/>
              <p:cNvSpPr txBox="1">
                <a:spLocks noChangeArrowheads="1"/>
              </p:cNvSpPr>
              <p:nvPr/>
            </p:nvSpPr>
            <p:spPr bwMode="auto">
              <a:xfrm>
                <a:off x="2368550" y="1532255"/>
                <a:ext cx="3242310" cy="7918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 60  phút x </a:t>
                </a:r>
                <a14:m>
                  <m:oMath xmlns:m="http://schemas.openxmlformats.org/officeDocument/2006/math">
                    <m:f>
                      <m:fPr>
                        <m:ctrlPr>
                          <a:rPr lang="en-US" altLang="zh-CN" sz="3200" b="1" i="1" dirty="0">
                            <a:solidFill>
                              <a:schemeClr val="tx1"/>
                            </a:solidFill>
                            <a:latin typeface="Cambria Math" panose="02040503050406030204" pitchFamily="18" charset="0"/>
                            <a:cs typeface="Cambria Math" panose="02040503050406030204" charset="0"/>
                          </a:rPr>
                        </m:ctrlPr>
                      </m:fPr>
                      <m:num>
                        <m:r>
                          <a:rPr lang="en-US" altLang="zh-CN" sz="3200" b="1" i="1" dirty="0">
                            <a:solidFill>
                              <a:schemeClr val="tx1"/>
                            </a:solidFill>
                            <a:latin typeface="Cambria Math" panose="02040503050406030204" charset="0"/>
                            <a:cs typeface="Cambria Math" panose="02040503050406030204" charset="0"/>
                          </a:rPr>
                          <m:t>𝟐</m:t>
                        </m:r>
                      </m:num>
                      <m:den>
                        <m:r>
                          <a:rPr lang="en-US" altLang="zh-CN" sz="3200" b="1" i="1" dirty="0">
                            <a:solidFill>
                              <a:schemeClr val="tx1"/>
                            </a:solidFill>
                            <a:latin typeface="Cambria Math" panose="02040503050406030204" charset="0"/>
                            <a:cs typeface="Cambria Math" panose="02040503050406030204" charset="0"/>
                          </a:rPr>
                          <m:t>𝟑</m:t>
                        </m:r>
                      </m:den>
                    </m:f>
                  </m:oMath>
                </a14:m>
                <a:endParaRPr lang="en-US" altLang="zh-CN" sz="3200" b="1" i="1" dirty="0">
                  <a:solidFill>
                    <a:schemeClr val="tx1"/>
                  </a:solidFill>
                  <a:latin typeface="Cambria Math" panose="02040503050406030204" charset="0"/>
                  <a:cs typeface="Cambria Math" panose="02040503050406030204" charset="0"/>
                </a:endParaRPr>
              </a:p>
            </p:txBody>
          </p:sp>
        </mc:Choice>
        <mc:Fallback xmlns="">
          <p:sp>
            <p:nvSpPr>
              <p:cNvPr id="18" name="Text Box 4"/>
              <p:cNvSpPr txBox="1">
                <a:spLocks noRot="1" noChangeAspect="1" noMove="1" noResize="1" noEditPoints="1" noAdjustHandles="1" noChangeArrowheads="1" noChangeShapeType="1" noTextEdit="1"/>
              </p:cNvSpPr>
              <p:nvPr/>
            </p:nvSpPr>
            <p:spPr bwMode="auto">
              <a:xfrm>
                <a:off x="2368550" y="1532255"/>
                <a:ext cx="3242310" cy="791845"/>
              </a:xfrm>
              <a:prstGeom prst="rect">
                <a:avLst/>
              </a:prstGeom>
              <a:blipFill rotWithShape="1">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noFill/>
                  </a:rPr>
                  <a:t> </a:t>
                </a:r>
              </a:p>
            </p:txBody>
          </p:sp>
        </mc:Fallback>
      </mc:AlternateContent>
      <p:sp>
        <p:nvSpPr>
          <p:cNvPr id="20" name="Text Box 4"/>
          <p:cNvSpPr txBox="1">
            <a:spLocks noChangeArrowheads="1"/>
          </p:cNvSpPr>
          <p:nvPr/>
        </p:nvSpPr>
        <p:spPr bwMode="auto">
          <a:xfrm>
            <a:off x="667385" y="2476500"/>
            <a:ext cx="22891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0,5 giờ = .......</a:t>
            </a:r>
          </a:p>
        </p:txBody>
      </p:sp>
      <p:sp>
        <p:nvSpPr>
          <p:cNvPr id="21" name="Text Box 4"/>
          <p:cNvSpPr txBox="1">
            <a:spLocks noChangeArrowheads="1"/>
          </p:cNvSpPr>
          <p:nvPr/>
        </p:nvSpPr>
        <p:spPr bwMode="auto">
          <a:xfrm>
            <a:off x="2100580" y="2408555"/>
            <a:ext cx="26530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60 phút  x 0,5</a:t>
            </a:r>
          </a:p>
        </p:txBody>
      </p:sp>
      <p:sp>
        <p:nvSpPr>
          <p:cNvPr id="22" name="Text Box 4"/>
          <p:cNvSpPr txBox="1">
            <a:spLocks noChangeArrowheads="1"/>
          </p:cNvSpPr>
          <p:nvPr/>
        </p:nvSpPr>
        <p:spPr bwMode="auto">
          <a:xfrm>
            <a:off x="2738713" y="2476538"/>
            <a:ext cx="137599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phút</a:t>
            </a:r>
          </a:p>
        </p:txBody>
      </p:sp>
      <p:sp>
        <p:nvSpPr>
          <p:cNvPr id="23" name="Text Box 4"/>
          <p:cNvSpPr txBox="1">
            <a:spLocks noChangeArrowheads="1"/>
          </p:cNvSpPr>
          <p:nvPr/>
        </p:nvSpPr>
        <p:spPr bwMode="auto">
          <a:xfrm>
            <a:off x="4349115" y="2409190"/>
            <a:ext cx="243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 30 phút</a:t>
            </a:r>
          </a:p>
        </p:txBody>
      </p:sp>
      <p:sp>
        <p:nvSpPr>
          <p:cNvPr id="25" name="Text Box 4"/>
          <p:cNvSpPr txBox="1">
            <a:spLocks noChangeArrowheads="1"/>
          </p:cNvSpPr>
          <p:nvPr/>
        </p:nvSpPr>
        <p:spPr bwMode="auto">
          <a:xfrm>
            <a:off x="667385" y="3099435"/>
            <a:ext cx="47644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216 phút =...... giờ...... phút</a:t>
            </a:r>
          </a:p>
        </p:txBody>
      </p:sp>
      <p:sp>
        <p:nvSpPr>
          <p:cNvPr id="27" name="Text Box 4"/>
          <p:cNvSpPr txBox="1">
            <a:spLocks noChangeArrowheads="1"/>
          </p:cNvSpPr>
          <p:nvPr/>
        </p:nvSpPr>
        <p:spPr bwMode="auto">
          <a:xfrm>
            <a:off x="2368550" y="2997200"/>
            <a:ext cx="5981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accent2">
                    <a:lumMod val="75000"/>
                  </a:schemeClr>
                </a:solidFill>
                <a:latin typeface="Times New Roman" panose="02020603050405020304" charset="0"/>
                <a:cs typeface="Times New Roman" panose="02020603050405020304" charset="0"/>
              </a:rPr>
              <a:t>3</a:t>
            </a:r>
          </a:p>
        </p:txBody>
      </p:sp>
      <p:sp>
        <p:nvSpPr>
          <p:cNvPr id="28" name="Text Box 4"/>
          <p:cNvSpPr txBox="1">
            <a:spLocks noChangeArrowheads="1"/>
          </p:cNvSpPr>
          <p:nvPr/>
        </p:nvSpPr>
        <p:spPr bwMode="auto">
          <a:xfrm>
            <a:off x="3514725" y="2998470"/>
            <a:ext cx="5848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accent2">
                    <a:lumMod val="75000"/>
                  </a:schemeClr>
                </a:solidFill>
                <a:latin typeface="Times New Roman" panose="02020603050405020304" charset="0"/>
                <a:cs typeface="Times New Roman" panose="02020603050405020304" charset="0"/>
              </a:rPr>
              <a:t>36</a:t>
            </a:r>
          </a:p>
        </p:txBody>
      </p:sp>
      <p:sp>
        <p:nvSpPr>
          <p:cNvPr id="29" name="Text Box 4"/>
          <p:cNvSpPr txBox="1">
            <a:spLocks noChangeArrowheads="1"/>
          </p:cNvSpPr>
          <p:nvPr/>
        </p:nvSpPr>
        <p:spPr bwMode="auto">
          <a:xfrm>
            <a:off x="2100580" y="3649980"/>
            <a:ext cx="30086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795" b="1" dirty="0">
                <a:solidFill>
                  <a:schemeClr val="tx1"/>
                </a:solidFill>
                <a:latin typeface="Times New Roman" panose="02020603050405020304" charset="0"/>
                <a:cs typeface="Times New Roman" panose="02020603050405020304" charset="0"/>
              </a:rPr>
              <a:t>= .......giờ</a:t>
            </a:r>
          </a:p>
        </p:txBody>
      </p:sp>
      <p:sp>
        <p:nvSpPr>
          <p:cNvPr id="3" name="Text Box 2"/>
          <p:cNvSpPr txBox="1"/>
          <p:nvPr/>
        </p:nvSpPr>
        <p:spPr>
          <a:xfrm>
            <a:off x="667385" y="3638550"/>
            <a:ext cx="1604645" cy="521970"/>
          </a:xfrm>
          <a:prstGeom prst="rect">
            <a:avLst/>
          </a:prstGeom>
          <a:noFill/>
        </p:spPr>
        <p:txBody>
          <a:bodyPr wrap="none" rtlCol="0" anchor="t">
            <a:spAutoFit/>
          </a:bodyPr>
          <a:lstStyle/>
          <a:p>
            <a:r>
              <a:rPr lang="en-US" altLang="zh-CN" sz="2800" b="1" dirty="0">
                <a:latin typeface="Times New Roman" panose="02020603050405020304" charset="0"/>
                <a:cs typeface="Times New Roman" panose="02020603050405020304" charset="0"/>
                <a:sym typeface="+mn-ea"/>
              </a:rPr>
              <a:t>216 phút </a:t>
            </a:r>
          </a:p>
        </p:txBody>
      </p:sp>
      <p:sp>
        <p:nvSpPr>
          <p:cNvPr id="4" name="Text Box 3"/>
          <p:cNvSpPr txBox="1"/>
          <p:nvPr/>
        </p:nvSpPr>
        <p:spPr>
          <a:xfrm>
            <a:off x="2425065" y="3519170"/>
            <a:ext cx="627380" cy="521970"/>
          </a:xfrm>
          <a:prstGeom prst="rect">
            <a:avLst/>
          </a:prstGeom>
          <a:noFill/>
        </p:spPr>
        <p:txBody>
          <a:bodyPr wrap="none" rtlCol="0" anchor="t">
            <a:spAutoFit/>
          </a:bodyPr>
          <a:lstStyle/>
          <a:p>
            <a:r>
              <a:rPr lang="en-US" sz="2800" b="1">
                <a:solidFill>
                  <a:schemeClr val="accent2">
                    <a:lumMod val="75000"/>
                  </a:schemeClr>
                </a:solidFill>
                <a:latin typeface="Times New Roman" panose="02020603050405020304" charset="0"/>
                <a:cs typeface="Times New Roman" panose="02020603050405020304" charset="0"/>
              </a:rPr>
              <a:t>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linds(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linds(horizont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linds(horizontal)">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blinds(horizontal)">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1">
                                            <p:txEl>
                                              <p:pRg st="0" end="0"/>
                                            </p:txEl>
                                          </p:spTgt>
                                        </p:tgtEl>
                                      </p:cBhvr>
                                    </p:animEffect>
                                    <p:set>
                                      <p:cBhvr>
                                        <p:cTn id="32" dur="1" fill="hold">
                                          <p:stCondLst>
                                            <p:cond delay="499"/>
                                          </p:stCondLst>
                                        </p:cTn>
                                        <p:tgtEl>
                                          <p:spTgt spid="11">
                                            <p:txEl>
                                              <p:pRg st="0" end="0"/>
                                            </p:txEl>
                                          </p:spTgt>
                                        </p:tgtEl>
                                        <p:attrNameLst>
                                          <p:attrName>style.visibility</p:attrName>
                                        </p:attrNameLst>
                                      </p:cBhvr>
                                      <p:to>
                                        <p:strVal val="hidden"/>
                                      </p:to>
                                    </p:set>
                                  </p:childTnLst>
                                  <p:subTnLst>
                                    <p:audio>
                                      <p:cMediaNode>
                                        <p:cTn display="1"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linds(horizont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linds(horizont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linds(horizontal)">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17">
                                            <p:txEl>
                                              <p:pRg st="0" end="0"/>
                                            </p:txEl>
                                          </p:spTgt>
                                        </p:tgtEl>
                                      </p:cBhvr>
                                    </p:animEffect>
                                    <p:set>
                                      <p:cBhvr>
                                        <p:cTn id="52" dur="1" fill="hold">
                                          <p:stCondLst>
                                            <p:cond delay="499"/>
                                          </p:stCondLst>
                                        </p:cTn>
                                        <p:tgtEl>
                                          <p:spTgt spid="17">
                                            <p:txEl>
                                              <p:pRg st="0" end="0"/>
                                            </p:txEl>
                                          </p:spTgt>
                                        </p:tgtEl>
                                        <p:attrNameLst>
                                          <p:attrName>style.visibility</p:attrName>
                                        </p:attrNameLst>
                                      </p:cBhvr>
                                      <p:to>
                                        <p:strVal val="hidden"/>
                                      </p:to>
                                    </p:set>
                                  </p:childTnLst>
                                  <p:subTnLst>
                                    <p:audio>
                                      <p:cMediaNode>
                                        <p:cTn display="1" masterRel="sameClick">
                                          <p:stCondLst>
                                            <p:cond evt="begin" delay="0">
                                              <p:tn val="50"/>
                                            </p:cond>
                                          </p:stCondLst>
                                          <p:endCondLst>
                                            <p:cond evt="onStopAudio" delay="0">
                                              <p:tgtEl>
                                                <p:sldTgt/>
                                              </p:tgtEl>
                                            </p:cond>
                                          </p:endCondLst>
                                        </p:cTn>
                                        <p:tgtEl>
                                          <p:sndTgt r:embed="rId2" name="chimes.wav"/>
                                        </p:tgtEl>
                                      </p:cMediaNode>
                                    </p:audio>
                                  </p:sub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blinds(horizontal)">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
                                            <p:txEl>
                                              <p:pRg st="0" end="0"/>
                                            </p:txEl>
                                          </p:spTgt>
                                        </p:tgtEl>
                                        <p:attrNameLst>
                                          <p:attrName>style.visibility</p:attrName>
                                        </p:attrNameLst>
                                      </p:cBhvr>
                                      <p:to>
                                        <p:strVal val="visible"/>
                                      </p:to>
                                    </p:set>
                                    <p:animEffect transition="in" filter="blinds(horizontal)">
                                      <p:cBhvr>
                                        <p:cTn id="62" dur="500"/>
                                        <p:tgtEl>
                                          <p:spTgt spid="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22">
                                            <p:txEl>
                                              <p:pRg st="0" end="0"/>
                                            </p:txEl>
                                          </p:spTgt>
                                        </p:tgtEl>
                                      </p:cBhvr>
                                    </p:animEffect>
                                    <p:set>
                                      <p:cBhvr>
                                        <p:cTn id="67" dur="1" fill="hold">
                                          <p:stCondLst>
                                            <p:cond delay="499"/>
                                          </p:stCondLst>
                                        </p:cTn>
                                        <p:tgtEl>
                                          <p:spTgt spid="22">
                                            <p:txEl>
                                              <p:pRg st="0" end="0"/>
                                            </p:txEl>
                                          </p:spTgt>
                                        </p:tgtEl>
                                        <p:attrNameLst>
                                          <p:attrName>style.visibility</p:attrName>
                                        </p:attrNameLst>
                                      </p:cBhvr>
                                      <p:to>
                                        <p:strVal val="hidden"/>
                                      </p:to>
                                    </p:set>
                                  </p:childTnLst>
                                  <p:subTnLst>
                                    <p:audio>
                                      <p:cMediaNode>
                                        <p:cTn display="1" masterRel="sameClick">
                                          <p:stCondLst>
                                            <p:cond evt="begin" delay="0">
                                              <p:tn val="65"/>
                                            </p:cond>
                                          </p:stCondLst>
                                          <p:endCondLst>
                                            <p:cond evt="onStopAudio" delay="0">
                                              <p:tgtEl>
                                                <p:sldTgt/>
                                              </p:tgtEl>
                                            </p:cond>
                                          </p:endCondLst>
                                        </p:cTn>
                                        <p:tgtEl>
                                          <p:sndTgt r:embed="rId2" name="chimes.wav"/>
                                        </p:tgtEl>
                                      </p:cMediaNode>
                                    </p:audio>
                                  </p:sub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1">
                                            <p:txEl>
                                              <p:pRg st="0" end="0"/>
                                            </p:txEl>
                                          </p:spTgt>
                                        </p:tgtEl>
                                        <p:attrNameLst>
                                          <p:attrName>style.visibility</p:attrName>
                                        </p:attrNameLst>
                                      </p:cBhvr>
                                      <p:to>
                                        <p:strVal val="visible"/>
                                      </p:to>
                                    </p:set>
                                    <p:animEffect transition="in" filter="blinds(horizontal)">
                                      <p:cBhvr>
                                        <p:cTn id="72" dur="500"/>
                                        <p:tgtEl>
                                          <p:spTgt spid="21">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blinds(horizontal)">
                                      <p:cBhvr>
                                        <p:cTn id="77" dur="500"/>
                                        <p:tgtEl>
                                          <p:spTgt spid="2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box(in)">
                                      <p:cBhvr>
                                        <p:cTn id="82" dur="2000"/>
                                        <p:tgtEl>
                                          <p:spTgt spid="2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blinds(horizontal)">
                                      <p:cBhvr>
                                        <p:cTn id="87" dur="500"/>
                                        <p:tgtEl>
                                          <p:spTgt spid="28">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checkerboard(across)">
                                      <p:cBhvr>
                                        <p:cTn id="92" dur="500"/>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checkerboard(across)">
                                      <p:cBhvr>
                                        <p:cTn id="97" dur="500"/>
                                        <p:tgtEl>
                                          <p:spTgt spid="29"/>
                                        </p:tgtEl>
                                      </p:cBhvr>
                                    </p:animEffect>
                                  </p:childTnLst>
                                  <p:subTnLst>
                                    <p:audio>
                                      <p:cMediaNode>
                                        <p:cTn display="1" masterRel="sameClick">
                                          <p:stCondLst>
                                            <p:cond evt="begin" delay="0">
                                              <p:tn val="95"/>
                                            </p:cond>
                                          </p:stCondLst>
                                          <p:endCondLst>
                                            <p:cond evt="onStopAudio" delay="0">
                                              <p:tgtEl>
                                                <p:sldTgt/>
                                              </p:tgtEl>
                                            </p:cond>
                                          </p:endCondLst>
                                        </p:cTn>
                                        <p:tgtEl>
                                          <p:sndTgt r:embed="rId2" name="chimes.wav"/>
                                        </p:tgtEl>
                                      </p:cMediaNode>
                                    </p:audio>
                                  </p:sub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checkerboard(across)">
                                      <p:cBhvr>
                                        <p:cTn id="102" dur="500"/>
                                        <p:tgtEl>
                                          <p:spTgt spid="4"/>
                                        </p:tgtEl>
                                      </p:cBhvr>
                                    </p:animEffect>
                                  </p:childTnLst>
                                  <p:subTnLst>
                                    <p:audio>
                                      <p:cMediaNode>
                                        <p:cTn display="1" masterRel="sameClick">
                                          <p:stCondLst>
                                            <p:cond evt="begin" delay="0">
                                              <p:tn val="10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9" grpId="0"/>
      <p:bldP spid="29" grpId="1"/>
      <p:bldP spid="3" grpId="0"/>
      <p:bldP spid="3" grpId="1"/>
      <p:bldP spid="4" grpId="0"/>
      <p:bldP spid="4"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680</Words>
  <Application>Microsoft Office PowerPoint</Application>
  <PresentationFormat>Widescreen</PresentationFormat>
  <Paragraphs>148</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宋体</vt:lpstr>
      <vt:lpstr>Arial</vt:lpstr>
      <vt:lpstr>Calibri</vt:lpstr>
      <vt:lpstr>Calibri Light</vt:lpstr>
      <vt:lpstr>Cambria Math</vt:lpstr>
      <vt:lpstr>MS Mincho</vt:lpstr>
      <vt:lpstr>Times New Roman</vt:lpstr>
      <vt:lpstr>Office Theme</vt:lpstr>
      <vt:lpstr>TOÁN- LỚP 5 BẢNG ĐƠN VI ĐO THỜI GIAN</vt:lpstr>
      <vt:lpstr>TOÁN</vt:lpstr>
      <vt:lpstr>a) Các đơn vị đo thời gian</vt:lpstr>
      <vt:lpstr>a) Các đơn vị đo thời gian</vt:lpstr>
      <vt:lpstr>a) Các đơn vị đo thời gian</vt:lpstr>
      <vt:lpstr>PowerPoint Presentation</vt:lpstr>
      <vt:lpstr>PowerPoint Presentation</vt:lpstr>
      <vt:lpstr>PowerPoint Presentation</vt:lpstr>
      <vt:lpstr>b) Ví dụ về  bảng đo thời gian</vt:lpstr>
      <vt:lpstr>Bài 1: Trong lịch sử phát triển của loài người đã có những phát minh vĩ đại. Bảng dưới đây cho biết tên và năm công bố một số phát minh. Hãy đọc bảng và cho biết từng phát minh được công bố vào thế kỉ nào?</vt:lpstr>
      <vt:lpstr>PowerPoint Presentation</vt:lpstr>
      <vt:lpstr>Bài 1</vt:lpstr>
      <vt:lpstr>Bài 2: Viết số thích hợp vào chỗ chấm:</vt:lpstr>
      <vt:lpstr>PowerPoint Presentation</vt:lpstr>
      <vt:lpstr>Bài 3: Viết số thập phân thích hợp vào chỗ chấm: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QUÝ THẦY CÔ DỰ GIỜ  MÔN TOÁN- LỚP 5A</dc:title>
  <dc:creator/>
  <cp:lastModifiedBy>Admin</cp:lastModifiedBy>
  <cp:revision>83</cp:revision>
  <dcterms:created xsi:type="dcterms:W3CDTF">2022-03-11T02:04:00Z</dcterms:created>
  <dcterms:modified xsi:type="dcterms:W3CDTF">2023-03-03T02:58:01Z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C18BF7CFB27E4290A1C7FD9677216F5C</vt:lpwstr>
  </property>
  <property fmtid="{D5CDD505-2E9C-101B-9397-08002B2CF9AE}" pid="3" name="KSOProductBuildVer">
    <vt:lpwstr>1033-11.2.0.11029</vt:lpwstr>
  </property>
</Properties>
</file>