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62" r:id="rId3"/>
    <p:sldId id="313" r:id="rId4"/>
    <p:sldId id="291" r:id="rId5"/>
    <p:sldId id="292" r:id="rId6"/>
    <p:sldId id="294" r:id="rId7"/>
    <p:sldId id="282" r:id="rId8"/>
    <p:sldId id="314" r:id="rId9"/>
    <p:sldId id="263" r:id="rId10"/>
    <p:sldId id="295" r:id="rId11"/>
    <p:sldId id="315" r:id="rId12"/>
    <p:sldId id="296" r:id="rId13"/>
    <p:sldId id="268" r:id="rId14"/>
    <p:sldId id="297" r:id="rId15"/>
    <p:sldId id="299" r:id="rId16"/>
    <p:sldId id="266" r:id="rId17"/>
    <p:sldId id="317" r:id="rId18"/>
    <p:sldId id="302" r:id="rId19"/>
    <p:sldId id="303" r:id="rId20"/>
    <p:sldId id="304" r:id="rId21"/>
    <p:sldId id="312" r:id="rId22"/>
    <p:sldId id="308" r:id="rId23"/>
    <p:sldId id="270" r:id="rId24"/>
    <p:sldId id="271" r:id="rId25"/>
    <p:sldId id="272" r:id="rId26"/>
    <p:sldId id="273" r:id="rId27"/>
    <p:sldId id="274" r:id="rId28"/>
    <p:sldId id="310" r:id="rId29"/>
    <p:sldId id="318" r:id="rId30"/>
    <p:sldId id="278" r:id="rId31"/>
    <p:sldId id="269" r:id="rId32"/>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8959F"/>
    <a:srgbClr val="209B5C"/>
    <a:srgbClr val="E8985D"/>
    <a:srgbClr val="E19153"/>
    <a:srgbClr val="677961"/>
    <a:srgbClr val="A3593C"/>
    <a:srgbClr val="E29150"/>
    <a:srgbClr val="B3241F"/>
    <a:srgbClr val="DD7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1" autoAdjust="0"/>
    <p:restoredTop sz="92883" autoAdjust="0"/>
  </p:normalViewPr>
  <p:slideViewPr>
    <p:cSldViewPr>
      <p:cViewPr varScale="1">
        <p:scale>
          <a:sx n="91" d="100"/>
          <a:sy n="91" d="100"/>
        </p:scale>
        <p:origin x="-942"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B8C7F8-8CCE-4B20-9B30-B931386389AE}" type="doc">
      <dgm:prSet loTypeId="urn:microsoft.com/office/officeart/2008/layout/VerticalCurvedList" loCatId="list" qsTypeId="urn:microsoft.com/office/officeart/2005/8/quickstyle/3d2#1" qsCatId="3D" csTypeId="urn:microsoft.com/office/officeart/2005/8/colors/colorful5" csCatId="colorful" phldr="1"/>
      <dgm:spPr/>
      <dgm:t>
        <a:bodyPr/>
        <a:lstStyle/>
        <a:p>
          <a:endParaRPr lang="en-US"/>
        </a:p>
      </dgm:t>
    </dgm:pt>
    <dgm:pt modelId="{3665794C-94F4-46F7-A2E5-2CDBCCBC680B}">
      <dgm:prSet custT="1"/>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tx1"/>
              </a:solidFill>
              <a:latin typeface="Times New Roman" panose="02020603050405020304" pitchFamily="18" charset="0"/>
              <a:cs typeface="Times New Roman" panose="02020603050405020304" pitchFamily="18" charset="0"/>
            </a:rPr>
            <a:t>Hình trụ và hình cầu</a:t>
          </a:r>
        </a:p>
        <a:p>
          <a:pPr algn="ctr" defTabSz="1244600" rtl="0">
            <a:lnSpc>
              <a:spcPct val="90000"/>
            </a:lnSpc>
            <a:spcBef>
              <a:spcPct val="0"/>
            </a:spcBef>
            <a:spcAft>
              <a:spcPct val="35000"/>
            </a:spcAft>
          </a:pPr>
          <a:endParaRPr lang="en-US" sz="2800" dirty="0">
            <a:solidFill>
              <a:schemeClr val="tx1"/>
            </a:solidFill>
            <a:latin typeface="Times New Roman" panose="02020603050405020304" pitchFamily="18" charset="0"/>
            <a:cs typeface="Times New Roman" panose="02020603050405020304" pitchFamily="18" charset="0"/>
          </a:endParaRPr>
        </a:p>
      </dgm:t>
    </dgm:pt>
    <dgm:pt modelId="{C989AB9E-6AF2-40EC-B252-0CA9E588A50A}" type="parTrans" cxnId="{923F6A19-BA21-45C9-93B6-B11996745154}">
      <dgm:prSet/>
      <dgm:spPr/>
      <dgm:t>
        <a:bodyPr/>
        <a:lstStyle/>
        <a:p>
          <a:pPr algn="ctr"/>
          <a:endParaRPr lang="en-US">
            <a:solidFill>
              <a:schemeClr val="tx1"/>
            </a:solidFill>
            <a:latin typeface="Times New Roman" panose="02020603050405020304" pitchFamily="18" charset="0"/>
            <a:cs typeface="Times New Roman" panose="02020603050405020304" pitchFamily="18" charset="0"/>
          </a:endParaRPr>
        </a:p>
      </dgm:t>
    </dgm:pt>
    <dgm:pt modelId="{6AE25442-CA60-402F-AA52-86865AEE1614}" type="sibTrans" cxnId="{923F6A19-BA21-45C9-93B6-B11996745154}">
      <dgm:prSet/>
      <dgm:spPr/>
      <dgm:t>
        <a:bodyPr/>
        <a:lstStyle/>
        <a:p>
          <a:pPr algn="ctr"/>
          <a:endParaRPr lang="en-US">
            <a:solidFill>
              <a:schemeClr val="tx1"/>
            </a:solidFill>
            <a:latin typeface="Times New Roman" panose="02020603050405020304" pitchFamily="18" charset="0"/>
            <a:cs typeface="Times New Roman" panose="02020603050405020304" pitchFamily="18" charset="0"/>
          </a:endParaRPr>
        </a:p>
      </dgm:t>
    </dgm:pt>
    <dgm:pt modelId="{828AB69C-9242-48C3-ADD9-F75BA24F176D}">
      <dgm:prSet custT="1"/>
      <dgm:spPr/>
      <dgm: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Hình lập phương và hình tròn </a:t>
          </a:r>
          <a:endParaRPr lang="en-US" sz="2800" dirty="0">
            <a:solidFill>
              <a:schemeClr val="tx1"/>
            </a:solidFill>
            <a:latin typeface="Times New Roman" panose="02020603050405020304" pitchFamily="18" charset="0"/>
            <a:cs typeface="Times New Roman" panose="02020603050405020304" pitchFamily="18" charset="0"/>
          </a:endParaRPr>
        </a:p>
      </dgm:t>
    </dgm:pt>
    <dgm:pt modelId="{3CFA69FA-09A9-484E-8124-DBEBF1390217}" type="parTrans" cxnId="{3FB7EC42-1F78-4411-8BD8-3628A2D8E04C}">
      <dgm:prSet/>
      <dgm:spPr/>
      <dgm:t>
        <a:bodyPr/>
        <a:lstStyle/>
        <a:p>
          <a:pPr algn="ctr"/>
          <a:endParaRPr lang="en-US">
            <a:solidFill>
              <a:schemeClr val="tx1"/>
            </a:solidFill>
            <a:latin typeface="Times New Roman" panose="02020603050405020304" pitchFamily="18" charset="0"/>
            <a:cs typeface="Times New Roman" panose="02020603050405020304" pitchFamily="18" charset="0"/>
          </a:endParaRPr>
        </a:p>
      </dgm:t>
    </dgm:pt>
    <dgm:pt modelId="{718AA01A-9B70-4C61-8F94-A8FF7E23919B}" type="sibTrans" cxnId="{3FB7EC42-1F78-4411-8BD8-3628A2D8E04C}">
      <dgm:prSet/>
      <dgm:spPr/>
      <dgm:t>
        <a:bodyPr/>
        <a:lstStyle/>
        <a:p>
          <a:pPr algn="ctr"/>
          <a:endParaRPr lang="en-US">
            <a:solidFill>
              <a:schemeClr val="tx1"/>
            </a:solidFill>
            <a:latin typeface="Times New Roman" panose="02020603050405020304" pitchFamily="18" charset="0"/>
            <a:cs typeface="Times New Roman" panose="02020603050405020304" pitchFamily="18" charset="0"/>
          </a:endParaRPr>
        </a:p>
      </dgm:t>
    </dgm:pt>
    <dgm:pt modelId="{52E9E340-036C-4677-A187-2FAEEAC7B2D5}">
      <dgm:prSet custT="1"/>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smtClean="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800" smtClean="0">
              <a:solidFill>
                <a:schemeClr val="tx1"/>
              </a:solidFill>
              <a:latin typeface="Times New Roman" panose="02020603050405020304" pitchFamily="18" charset="0"/>
              <a:cs typeface="Times New Roman" panose="02020603050405020304" pitchFamily="18" charset="0"/>
            </a:rPr>
            <a:t>Hình </a:t>
          </a:r>
          <a:r>
            <a:rPr lang="en-US" sz="2800" dirty="0" smtClean="0">
              <a:solidFill>
                <a:schemeClr val="tx1"/>
              </a:solidFill>
              <a:latin typeface="Times New Roman" panose="02020603050405020304" pitchFamily="18" charset="0"/>
              <a:cs typeface="Times New Roman" panose="02020603050405020304" pitchFamily="18" charset="0"/>
            </a:rPr>
            <a:t>hộp chữ nhật và hình tròn</a:t>
          </a:r>
        </a:p>
        <a:p>
          <a:pPr algn="ctr" defTabSz="1244600">
            <a:lnSpc>
              <a:spcPct val="90000"/>
            </a:lnSpc>
            <a:spcBef>
              <a:spcPct val="0"/>
            </a:spcBef>
            <a:spcAft>
              <a:spcPct val="35000"/>
            </a:spcAft>
          </a:pPr>
          <a:endParaRPr lang="en-US" sz="2800" dirty="0">
            <a:solidFill>
              <a:schemeClr val="tx1"/>
            </a:solidFill>
            <a:latin typeface="Times New Roman" panose="02020603050405020304" pitchFamily="18" charset="0"/>
            <a:cs typeface="Times New Roman" panose="02020603050405020304" pitchFamily="18" charset="0"/>
          </a:endParaRPr>
        </a:p>
      </dgm:t>
    </dgm:pt>
    <dgm:pt modelId="{B9CFE11A-C6BA-4AAE-8FA9-41AA7DADF567}" type="parTrans" cxnId="{6AFFEB91-A8B2-415A-BA57-040676BFF299}">
      <dgm:prSet/>
      <dgm:spPr/>
      <dgm:t>
        <a:bodyPr/>
        <a:lstStyle/>
        <a:p>
          <a:pPr algn="ctr"/>
          <a:endParaRPr lang="en-US">
            <a:solidFill>
              <a:schemeClr val="tx1"/>
            </a:solidFill>
            <a:latin typeface="Times New Roman" panose="02020603050405020304" pitchFamily="18" charset="0"/>
            <a:cs typeface="Times New Roman" panose="02020603050405020304" pitchFamily="18" charset="0"/>
          </a:endParaRPr>
        </a:p>
      </dgm:t>
    </dgm:pt>
    <dgm:pt modelId="{3E4D37C7-018A-4F12-8E81-0DF61FC0545B}" type="sibTrans" cxnId="{6AFFEB91-A8B2-415A-BA57-040676BFF299}">
      <dgm:prSet/>
      <dgm:spPr/>
      <dgm:t>
        <a:bodyPr/>
        <a:lstStyle/>
        <a:p>
          <a:pPr algn="ctr"/>
          <a:endParaRPr lang="en-US">
            <a:solidFill>
              <a:schemeClr val="tx1"/>
            </a:solidFill>
            <a:latin typeface="Times New Roman" panose="02020603050405020304" pitchFamily="18" charset="0"/>
            <a:cs typeface="Times New Roman" panose="02020603050405020304" pitchFamily="18" charset="0"/>
          </a:endParaRPr>
        </a:p>
      </dgm:t>
    </dgm:pt>
    <dgm:pt modelId="{00359FA8-05DF-43BE-B213-D696AEFD86DC}" type="pres">
      <dgm:prSet presAssocID="{7AB8C7F8-8CCE-4B20-9B30-B931386389AE}" presName="Name0" presStyleCnt="0">
        <dgm:presLayoutVars>
          <dgm:chMax val="7"/>
          <dgm:chPref val="7"/>
          <dgm:dir/>
        </dgm:presLayoutVars>
      </dgm:prSet>
      <dgm:spPr/>
      <dgm:t>
        <a:bodyPr/>
        <a:lstStyle/>
        <a:p>
          <a:endParaRPr lang="en-US"/>
        </a:p>
      </dgm:t>
    </dgm:pt>
    <dgm:pt modelId="{7E9887E0-7E85-44DB-B028-C048850E3304}" type="pres">
      <dgm:prSet presAssocID="{7AB8C7F8-8CCE-4B20-9B30-B931386389AE}" presName="Name1" presStyleCnt="0"/>
      <dgm:spPr/>
    </dgm:pt>
    <dgm:pt modelId="{B4203628-D966-4D8F-8A38-EA4E08721B32}" type="pres">
      <dgm:prSet presAssocID="{7AB8C7F8-8CCE-4B20-9B30-B931386389AE}" presName="cycle" presStyleCnt="0"/>
      <dgm:spPr/>
    </dgm:pt>
    <dgm:pt modelId="{91648D40-483B-4244-A7FC-2296322E50E4}" type="pres">
      <dgm:prSet presAssocID="{7AB8C7F8-8CCE-4B20-9B30-B931386389AE}" presName="srcNode" presStyleLbl="node1" presStyleIdx="0" presStyleCnt="3"/>
      <dgm:spPr/>
    </dgm:pt>
    <dgm:pt modelId="{34A53836-9DDD-4F86-941E-4003A6B57021}" type="pres">
      <dgm:prSet presAssocID="{7AB8C7F8-8CCE-4B20-9B30-B931386389AE}" presName="conn" presStyleLbl="parChTrans1D2" presStyleIdx="0" presStyleCnt="1"/>
      <dgm:spPr/>
      <dgm:t>
        <a:bodyPr/>
        <a:lstStyle/>
        <a:p>
          <a:endParaRPr lang="en-US"/>
        </a:p>
      </dgm:t>
    </dgm:pt>
    <dgm:pt modelId="{C78746D8-2192-46DC-93E8-1992E92FC90E}" type="pres">
      <dgm:prSet presAssocID="{7AB8C7F8-8CCE-4B20-9B30-B931386389AE}" presName="extraNode" presStyleLbl="node1" presStyleIdx="0" presStyleCnt="3"/>
      <dgm:spPr/>
    </dgm:pt>
    <dgm:pt modelId="{22878132-2EB4-41CB-ABDC-35CAD72B6FF2}" type="pres">
      <dgm:prSet presAssocID="{7AB8C7F8-8CCE-4B20-9B30-B931386389AE}" presName="dstNode" presStyleLbl="node1" presStyleIdx="0" presStyleCnt="3"/>
      <dgm:spPr/>
    </dgm:pt>
    <dgm:pt modelId="{D3E32F3F-7DA1-4EB0-83A4-FA4537D59A2A}" type="pres">
      <dgm:prSet presAssocID="{3665794C-94F4-46F7-A2E5-2CDBCCBC680B}" presName="text_1" presStyleLbl="node1" presStyleIdx="0" presStyleCnt="3" custScaleX="110067" custLinFactY="14140" custLinFactNeighborX="631" custLinFactNeighborY="100000">
        <dgm:presLayoutVars>
          <dgm:bulletEnabled val="1"/>
        </dgm:presLayoutVars>
      </dgm:prSet>
      <dgm:spPr/>
      <dgm:t>
        <a:bodyPr/>
        <a:lstStyle/>
        <a:p>
          <a:endParaRPr lang="en-US"/>
        </a:p>
      </dgm:t>
    </dgm:pt>
    <dgm:pt modelId="{2095FF66-BB61-4BF1-8773-2088C05465C6}" type="pres">
      <dgm:prSet presAssocID="{3665794C-94F4-46F7-A2E5-2CDBCCBC680B}" presName="accent_1" presStyleCnt="0"/>
      <dgm:spPr/>
    </dgm:pt>
    <dgm:pt modelId="{BA7CAAF4-9CEC-4D38-9843-86159631F82B}" type="pres">
      <dgm:prSet presAssocID="{3665794C-94F4-46F7-A2E5-2CDBCCBC680B}" presName="accentRepeatNode" presStyleLbl="solidFgAcc1" presStyleIdx="0" presStyleCnt="3" custLinFactNeighborX="-5859" custLinFactNeighborY="97417"/>
      <dgm:spPr>
        <a:blipFill rotWithShape="0">
          <a:blip xmlns:r="http://schemas.openxmlformats.org/officeDocument/2006/relationships" r:embed="rId1"/>
          <a:stretch>
            <a:fillRect/>
          </a:stretch>
        </a:blipFill>
      </dgm:spPr>
    </dgm:pt>
    <dgm:pt modelId="{0C522B73-BE18-4686-8D4E-B59BE3F0B451}" type="pres">
      <dgm:prSet presAssocID="{828AB69C-9242-48C3-ADD9-F75BA24F176D}" presName="text_2" presStyleLbl="node1" presStyleIdx="1" presStyleCnt="3" custScaleX="105042" custLinFactNeighborX="910" custLinFactNeighborY="83281">
        <dgm:presLayoutVars>
          <dgm:bulletEnabled val="1"/>
        </dgm:presLayoutVars>
      </dgm:prSet>
      <dgm:spPr/>
      <dgm:t>
        <a:bodyPr/>
        <a:lstStyle/>
        <a:p>
          <a:endParaRPr lang="en-US"/>
        </a:p>
      </dgm:t>
    </dgm:pt>
    <dgm:pt modelId="{CD13FB71-E6F5-421D-A2EA-2993797532ED}" type="pres">
      <dgm:prSet presAssocID="{828AB69C-9242-48C3-ADD9-F75BA24F176D}" presName="accent_2" presStyleCnt="0"/>
      <dgm:spPr/>
    </dgm:pt>
    <dgm:pt modelId="{E30362FD-8816-469A-A8AD-CF2852C1C89F}" type="pres">
      <dgm:prSet presAssocID="{828AB69C-9242-48C3-ADD9-F75BA24F176D}" presName="accentRepeatNode" presStyleLbl="solidFgAcc1" presStyleIdx="1" presStyleCnt="3" custLinFactNeighborX="-52977" custLinFactNeighborY="67606"/>
      <dgm:spPr>
        <a:blipFill rotWithShape="0">
          <a:blip xmlns:r="http://schemas.openxmlformats.org/officeDocument/2006/relationships" r:embed="rId2"/>
          <a:stretch>
            <a:fillRect/>
          </a:stretch>
        </a:blipFill>
      </dgm:spPr>
    </dgm:pt>
    <dgm:pt modelId="{D82B6370-A95C-4344-A6EB-7614FB29D00C}" type="pres">
      <dgm:prSet presAssocID="{52E9E340-036C-4677-A187-2FAEEAC7B2D5}" presName="text_3" presStyleLbl="node1" presStyleIdx="2" presStyleCnt="3" custScaleX="108872" custLinFactNeighborX="-1150" custLinFactNeighborY="38047">
        <dgm:presLayoutVars>
          <dgm:bulletEnabled val="1"/>
        </dgm:presLayoutVars>
      </dgm:prSet>
      <dgm:spPr/>
      <dgm:t>
        <a:bodyPr/>
        <a:lstStyle/>
        <a:p>
          <a:endParaRPr lang="en-US"/>
        </a:p>
      </dgm:t>
    </dgm:pt>
    <dgm:pt modelId="{39E8874A-46C1-4759-B544-EE372E15E5EA}" type="pres">
      <dgm:prSet presAssocID="{52E9E340-036C-4677-A187-2FAEEAC7B2D5}" presName="accent_3" presStyleCnt="0"/>
      <dgm:spPr/>
    </dgm:pt>
    <dgm:pt modelId="{F5D8F6F8-AEC3-48F0-8A13-6232094F009F}" type="pres">
      <dgm:prSet presAssocID="{52E9E340-036C-4677-A187-2FAEEAC7B2D5}" presName="accentRepeatNode" presStyleLbl="solidFgAcc1" presStyleIdx="2" presStyleCnt="3" custLinFactNeighborX="-5859" custLinFactNeighborY="46815"/>
      <dgm:spPr>
        <a:blipFill rotWithShape="0">
          <a:blip xmlns:r="http://schemas.openxmlformats.org/officeDocument/2006/relationships" r:embed="rId3"/>
          <a:stretch>
            <a:fillRect/>
          </a:stretch>
        </a:blipFill>
      </dgm:spPr>
      <dgm:t>
        <a:bodyPr/>
        <a:lstStyle/>
        <a:p>
          <a:endParaRPr lang="en-US"/>
        </a:p>
      </dgm:t>
    </dgm:pt>
  </dgm:ptLst>
  <dgm:cxnLst>
    <dgm:cxn modelId="{802FE0AB-AF50-420D-90C4-FC52191844C8}" type="presOf" srcId="{828AB69C-9242-48C3-ADD9-F75BA24F176D}" destId="{0C522B73-BE18-4686-8D4E-B59BE3F0B451}" srcOrd="0" destOrd="0" presId="urn:microsoft.com/office/officeart/2008/layout/VerticalCurvedList"/>
    <dgm:cxn modelId="{B2413F5D-ADC3-48D8-87FC-17E25847A071}" type="presOf" srcId="{6AE25442-CA60-402F-AA52-86865AEE1614}" destId="{34A53836-9DDD-4F86-941E-4003A6B57021}" srcOrd="0" destOrd="0" presId="urn:microsoft.com/office/officeart/2008/layout/VerticalCurvedList"/>
    <dgm:cxn modelId="{F839F2C6-42F8-427D-A61E-CD13B1A03BD4}" type="presOf" srcId="{7AB8C7F8-8CCE-4B20-9B30-B931386389AE}" destId="{00359FA8-05DF-43BE-B213-D696AEFD86DC}" srcOrd="0" destOrd="0" presId="urn:microsoft.com/office/officeart/2008/layout/VerticalCurvedList"/>
    <dgm:cxn modelId="{6AF891D9-455A-42A7-8C39-1DB672467676}" type="presOf" srcId="{3665794C-94F4-46F7-A2E5-2CDBCCBC680B}" destId="{D3E32F3F-7DA1-4EB0-83A4-FA4537D59A2A}" srcOrd="0" destOrd="0" presId="urn:microsoft.com/office/officeart/2008/layout/VerticalCurvedList"/>
    <dgm:cxn modelId="{6AFFEB91-A8B2-415A-BA57-040676BFF299}" srcId="{7AB8C7F8-8CCE-4B20-9B30-B931386389AE}" destId="{52E9E340-036C-4677-A187-2FAEEAC7B2D5}" srcOrd="2" destOrd="0" parTransId="{B9CFE11A-C6BA-4AAE-8FA9-41AA7DADF567}" sibTransId="{3E4D37C7-018A-4F12-8E81-0DF61FC0545B}"/>
    <dgm:cxn modelId="{AA6812C0-DDEE-4E1A-8FB7-E917E553C58D}" type="presOf" srcId="{52E9E340-036C-4677-A187-2FAEEAC7B2D5}" destId="{D82B6370-A95C-4344-A6EB-7614FB29D00C}" srcOrd="0" destOrd="0" presId="urn:microsoft.com/office/officeart/2008/layout/VerticalCurvedList"/>
    <dgm:cxn modelId="{923F6A19-BA21-45C9-93B6-B11996745154}" srcId="{7AB8C7F8-8CCE-4B20-9B30-B931386389AE}" destId="{3665794C-94F4-46F7-A2E5-2CDBCCBC680B}" srcOrd="0" destOrd="0" parTransId="{C989AB9E-6AF2-40EC-B252-0CA9E588A50A}" sibTransId="{6AE25442-CA60-402F-AA52-86865AEE1614}"/>
    <dgm:cxn modelId="{3FB7EC42-1F78-4411-8BD8-3628A2D8E04C}" srcId="{7AB8C7F8-8CCE-4B20-9B30-B931386389AE}" destId="{828AB69C-9242-48C3-ADD9-F75BA24F176D}" srcOrd="1" destOrd="0" parTransId="{3CFA69FA-09A9-484E-8124-DBEBF1390217}" sibTransId="{718AA01A-9B70-4C61-8F94-A8FF7E23919B}"/>
    <dgm:cxn modelId="{9BDDFD8B-5413-4BFD-915E-9B5A142A50B6}" type="presParOf" srcId="{00359FA8-05DF-43BE-B213-D696AEFD86DC}" destId="{7E9887E0-7E85-44DB-B028-C048850E3304}" srcOrd="0" destOrd="0" presId="urn:microsoft.com/office/officeart/2008/layout/VerticalCurvedList"/>
    <dgm:cxn modelId="{4823FCFE-9F44-4C40-ABC0-BBAE83262A58}" type="presParOf" srcId="{7E9887E0-7E85-44DB-B028-C048850E3304}" destId="{B4203628-D966-4D8F-8A38-EA4E08721B32}" srcOrd="0" destOrd="0" presId="urn:microsoft.com/office/officeart/2008/layout/VerticalCurvedList"/>
    <dgm:cxn modelId="{80628BB4-F450-4840-94BF-8EB4C96A0142}" type="presParOf" srcId="{B4203628-D966-4D8F-8A38-EA4E08721B32}" destId="{91648D40-483B-4244-A7FC-2296322E50E4}" srcOrd="0" destOrd="0" presId="urn:microsoft.com/office/officeart/2008/layout/VerticalCurvedList"/>
    <dgm:cxn modelId="{49195E18-10B4-4FDD-8C8E-EF158AA06BA4}" type="presParOf" srcId="{B4203628-D966-4D8F-8A38-EA4E08721B32}" destId="{34A53836-9DDD-4F86-941E-4003A6B57021}" srcOrd="1" destOrd="0" presId="urn:microsoft.com/office/officeart/2008/layout/VerticalCurvedList"/>
    <dgm:cxn modelId="{77CC00FC-F2B3-4963-9927-A7A89D3F68F3}" type="presParOf" srcId="{B4203628-D966-4D8F-8A38-EA4E08721B32}" destId="{C78746D8-2192-46DC-93E8-1992E92FC90E}" srcOrd="2" destOrd="0" presId="urn:microsoft.com/office/officeart/2008/layout/VerticalCurvedList"/>
    <dgm:cxn modelId="{572B17E4-2EB1-4031-963E-C6CA5E826B70}" type="presParOf" srcId="{B4203628-D966-4D8F-8A38-EA4E08721B32}" destId="{22878132-2EB4-41CB-ABDC-35CAD72B6FF2}" srcOrd="3" destOrd="0" presId="urn:microsoft.com/office/officeart/2008/layout/VerticalCurvedList"/>
    <dgm:cxn modelId="{B7B9534D-8D4C-4615-9C32-6DE7BFA12A02}" type="presParOf" srcId="{7E9887E0-7E85-44DB-B028-C048850E3304}" destId="{D3E32F3F-7DA1-4EB0-83A4-FA4537D59A2A}" srcOrd="1" destOrd="0" presId="urn:microsoft.com/office/officeart/2008/layout/VerticalCurvedList"/>
    <dgm:cxn modelId="{C235ABB1-7B97-46D6-B1DC-6186224E1DB7}" type="presParOf" srcId="{7E9887E0-7E85-44DB-B028-C048850E3304}" destId="{2095FF66-BB61-4BF1-8773-2088C05465C6}" srcOrd="2" destOrd="0" presId="urn:microsoft.com/office/officeart/2008/layout/VerticalCurvedList"/>
    <dgm:cxn modelId="{81457063-5BB4-442D-BF20-A94938134BEB}" type="presParOf" srcId="{2095FF66-BB61-4BF1-8773-2088C05465C6}" destId="{BA7CAAF4-9CEC-4D38-9843-86159631F82B}" srcOrd="0" destOrd="0" presId="urn:microsoft.com/office/officeart/2008/layout/VerticalCurvedList"/>
    <dgm:cxn modelId="{FBC28AC3-6A48-49E1-AAAC-C98F7750568B}" type="presParOf" srcId="{7E9887E0-7E85-44DB-B028-C048850E3304}" destId="{0C522B73-BE18-4686-8D4E-B59BE3F0B451}" srcOrd="3" destOrd="0" presId="urn:microsoft.com/office/officeart/2008/layout/VerticalCurvedList"/>
    <dgm:cxn modelId="{35B1D3EB-139F-4FAC-AF1C-09169C3C79B3}" type="presParOf" srcId="{7E9887E0-7E85-44DB-B028-C048850E3304}" destId="{CD13FB71-E6F5-421D-A2EA-2993797532ED}" srcOrd="4" destOrd="0" presId="urn:microsoft.com/office/officeart/2008/layout/VerticalCurvedList"/>
    <dgm:cxn modelId="{C6A483BA-7BC3-4776-91E8-9CC837123394}" type="presParOf" srcId="{CD13FB71-E6F5-421D-A2EA-2993797532ED}" destId="{E30362FD-8816-469A-A8AD-CF2852C1C89F}" srcOrd="0" destOrd="0" presId="urn:microsoft.com/office/officeart/2008/layout/VerticalCurvedList"/>
    <dgm:cxn modelId="{BCFB96D9-F0FE-4992-883C-B48002330E03}" type="presParOf" srcId="{7E9887E0-7E85-44DB-B028-C048850E3304}" destId="{D82B6370-A95C-4344-A6EB-7614FB29D00C}" srcOrd="5" destOrd="0" presId="urn:microsoft.com/office/officeart/2008/layout/VerticalCurvedList"/>
    <dgm:cxn modelId="{D84A2C4C-7A77-4D68-858E-51FFA9A4A50E}" type="presParOf" srcId="{7E9887E0-7E85-44DB-B028-C048850E3304}" destId="{39E8874A-46C1-4759-B544-EE372E15E5EA}" srcOrd="6" destOrd="0" presId="urn:microsoft.com/office/officeart/2008/layout/VerticalCurvedList"/>
    <dgm:cxn modelId="{2611F1D8-9C47-465F-A503-9525AEED6D0A}" type="presParOf" srcId="{39E8874A-46C1-4759-B544-EE372E15E5EA}" destId="{F5D8F6F8-AEC3-48F0-8A13-6232094F009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53836-9DDD-4F86-941E-4003A6B57021}">
      <dsp:nvSpPr>
        <dsp:cNvPr id="0" name=""/>
        <dsp:cNvSpPr/>
      </dsp:nvSpPr>
      <dsp:spPr>
        <a:xfrm>
          <a:off x="-4119006" y="-609048"/>
          <a:ext cx="4727678" cy="4727678"/>
        </a:xfrm>
        <a:prstGeom prst="blockArc">
          <a:avLst>
            <a:gd name="adj1" fmla="val 18900000"/>
            <a:gd name="adj2" fmla="val 2700000"/>
            <a:gd name="adj3" fmla="val 457"/>
          </a:avLst>
        </a:pr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3E32F3F-7DA1-4EB0-83A4-FA4537D59A2A}">
      <dsp:nvSpPr>
        <dsp:cNvPr id="0" name=""/>
        <dsp:cNvSpPr/>
      </dsp:nvSpPr>
      <dsp:spPr>
        <a:xfrm>
          <a:off x="33343" y="1152125"/>
          <a:ext cx="6644451" cy="70191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7146" tIns="71120" rIns="71120" bIns="711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800" kern="1200" dirty="0" smtClean="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kern="1200" dirty="0" smtClean="0">
              <a:solidFill>
                <a:schemeClr val="tx1"/>
              </a:solidFill>
              <a:latin typeface="Times New Roman" panose="02020603050405020304" pitchFamily="18" charset="0"/>
              <a:cs typeface="Times New Roman" panose="02020603050405020304" pitchFamily="18" charset="0"/>
            </a:rPr>
            <a:t>Hình trụ và hình cầu</a:t>
          </a:r>
        </a:p>
        <a:p>
          <a:pPr lvl="0" algn="ctr" defTabSz="1244600" rtl="0">
            <a:lnSpc>
              <a:spcPct val="90000"/>
            </a:lnSpc>
            <a:spcBef>
              <a:spcPct val="0"/>
            </a:spcBef>
            <a:spcAft>
              <a:spcPct val="35000"/>
            </a:spcAft>
          </a:pP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33343" y="1152125"/>
        <a:ext cx="6644451" cy="701916"/>
      </dsp:txXfrm>
    </dsp:sp>
    <dsp:sp modelId="{BA7CAAF4-9CEC-4D38-9843-86159631F82B}">
      <dsp:nvSpPr>
        <dsp:cNvPr id="0" name=""/>
        <dsp:cNvSpPr/>
      </dsp:nvSpPr>
      <dsp:spPr>
        <a:xfrm>
          <a:off x="-101495" y="1117951"/>
          <a:ext cx="877395" cy="877395"/>
        </a:xfrm>
        <a:prstGeom prst="ellipse">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C522B73-BE18-4686-8D4E-B59BE3F0B451}">
      <dsp:nvSpPr>
        <dsp:cNvPr id="0" name=""/>
        <dsp:cNvSpPr/>
      </dsp:nvSpPr>
      <dsp:spPr>
        <a:xfrm>
          <a:off x="499201" y="1988395"/>
          <a:ext cx="6073094" cy="701916"/>
        </a:xfrm>
        <a:prstGeom prst="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7146"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Hình lập phương và hình tròn </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499201" y="1988395"/>
        <a:ext cx="6073094" cy="701916"/>
      </dsp:txXfrm>
    </dsp:sp>
    <dsp:sp modelId="{E30362FD-8816-469A-A8AD-CF2852C1C89F}">
      <dsp:nvSpPr>
        <dsp:cNvPr id="0" name=""/>
        <dsp:cNvSpPr/>
      </dsp:nvSpPr>
      <dsp:spPr>
        <a:xfrm>
          <a:off x="0" y="1909265"/>
          <a:ext cx="877395" cy="877395"/>
        </a:xfrm>
        <a:prstGeom prst="ellipse">
          <a:avLst/>
        </a:prstGeom>
        <a:blipFill rotWithShape="0">
          <a:blip xmlns:r="http://schemas.openxmlformats.org/officeDocument/2006/relationships" r:embed="rId2"/>
          <a:stretch>
            <a:fillRect/>
          </a:stretch>
        </a:blip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82B6370-A95C-4344-A6EB-7614FB29D00C}">
      <dsp:nvSpPr>
        <dsp:cNvPr id="0" name=""/>
        <dsp:cNvSpPr/>
      </dsp:nvSpPr>
      <dsp:spPr>
        <a:xfrm>
          <a:off x="0" y="2723765"/>
          <a:ext cx="6572312" cy="701916"/>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7146" tIns="71120" rIns="71120" bIns="711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800" kern="1200" smtClean="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kern="1200" smtClean="0">
              <a:solidFill>
                <a:schemeClr val="tx1"/>
              </a:solidFill>
              <a:latin typeface="Times New Roman" panose="02020603050405020304" pitchFamily="18" charset="0"/>
              <a:cs typeface="Times New Roman" panose="02020603050405020304" pitchFamily="18" charset="0"/>
            </a:rPr>
            <a:t>Hình </a:t>
          </a:r>
          <a:r>
            <a:rPr lang="en-US" sz="2800" kern="1200" dirty="0" smtClean="0">
              <a:solidFill>
                <a:schemeClr val="tx1"/>
              </a:solidFill>
              <a:latin typeface="Times New Roman" panose="02020603050405020304" pitchFamily="18" charset="0"/>
              <a:cs typeface="Times New Roman" panose="02020603050405020304" pitchFamily="18" charset="0"/>
            </a:rPr>
            <a:t>hộp chữ nhật và hình tròn</a:t>
          </a:r>
        </a:p>
        <a:p>
          <a:pPr lvl="0" algn="ctr" defTabSz="1244600">
            <a:lnSpc>
              <a:spcPct val="90000"/>
            </a:lnSpc>
            <a:spcBef>
              <a:spcPct val="0"/>
            </a:spcBef>
            <a:spcAft>
              <a:spcPct val="35000"/>
            </a:spcAft>
          </a:pP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0" y="2723765"/>
        <a:ext cx="6572312" cy="701916"/>
      </dsp:txXfrm>
    </dsp:sp>
    <dsp:sp modelId="{F5D8F6F8-AEC3-48F0-8A13-6232094F009F}">
      <dsp:nvSpPr>
        <dsp:cNvPr id="0" name=""/>
        <dsp:cNvSpPr/>
      </dsp:nvSpPr>
      <dsp:spPr>
        <a:xfrm>
          <a:off x="-101495" y="2632186"/>
          <a:ext cx="877395" cy="877395"/>
        </a:xfrm>
        <a:prstGeom prst="ellipse">
          <a:avLst/>
        </a:prstGeom>
        <a:blipFill rotWithShape="0">
          <a:blip xmlns:r="http://schemas.openxmlformats.org/officeDocument/2006/relationships" r:embed="rId3"/>
          <a:stretch>
            <a:fillRect/>
          </a:stretch>
        </a:blip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FF1E0-2C9B-46D2-8C0F-67A96AE6785F}" type="datetimeFigureOut">
              <a:rPr lang="vi-VN" smtClean="0"/>
              <a:pPr/>
              <a:t>27/02/2023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A9637-4D5B-4398-A956-26B094020262}" type="slidenum">
              <a:rPr lang="vi-VN" smtClean="0"/>
              <a:pPr/>
              <a:t>‹#›</a:t>
            </a:fld>
            <a:endParaRPr lang="vi-VN"/>
          </a:p>
        </p:txBody>
      </p:sp>
    </p:spTree>
    <p:extLst>
      <p:ext uri="{BB962C8B-B14F-4D97-AF65-F5344CB8AC3E}">
        <p14:creationId xmlns:p14="http://schemas.microsoft.com/office/powerpoint/2010/main" val="314088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baseline="0" dirty="0" smtClean="0"/>
              <a:t> </a:t>
            </a:r>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trên</a:t>
            </a:r>
            <a:r>
              <a:rPr lang="en-US" baseline="0" dirty="0" smtClean="0"/>
              <a:t> </a:t>
            </a:r>
            <a:r>
              <a:rPr lang="en-US" baseline="0" dirty="0" err="1" smtClean="0"/>
              <a:t>cùng</a:t>
            </a:r>
            <a:r>
              <a:rPr lang="en-US" baseline="0" dirty="0" smtClean="0"/>
              <a:t> </a:t>
            </a:r>
            <a:r>
              <a:rPr lang="en-US" baseline="0" dirty="0" err="1" smtClean="0"/>
              <a:t>bên</a:t>
            </a:r>
            <a:r>
              <a:rPr lang="en-US" baseline="0" dirty="0" smtClean="0"/>
              <a:t> </a:t>
            </a:r>
            <a:r>
              <a:rPr lang="en-US" baseline="0" dirty="0" err="1" smtClean="0"/>
              <a:t>phải</a:t>
            </a:r>
            <a:r>
              <a:rPr lang="en-US" baseline="0" dirty="0" smtClean="0"/>
              <a:t> </a:t>
            </a:r>
            <a:r>
              <a:rPr lang="en-US" baseline="0" dirty="0" err="1" smtClean="0"/>
              <a:t>để</a:t>
            </a:r>
            <a:r>
              <a:rPr lang="en-US" baseline="0" dirty="0" smtClean="0"/>
              <a:t> </a:t>
            </a:r>
            <a:r>
              <a:rPr lang="en-US" baseline="0" dirty="0" err="1" smtClean="0"/>
              <a:t>vào</a:t>
            </a:r>
            <a:r>
              <a:rPr lang="en-US" baseline="0" dirty="0" smtClean="0"/>
              <a:t> </a:t>
            </a:r>
            <a:r>
              <a:rPr lang="en-US" baseline="0" dirty="0" err="1" smtClean="0"/>
              <a:t>bài</a:t>
            </a:r>
            <a:endParaRPr lang="vi-VN" dirty="0"/>
          </a:p>
        </p:txBody>
      </p:sp>
      <p:sp>
        <p:nvSpPr>
          <p:cNvPr id="4" name="Slide Number Placeholder 3"/>
          <p:cNvSpPr>
            <a:spLocks noGrp="1"/>
          </p:cNvSpPr>
          <p:nvPr>
            <p:ph type="sldNum" sz="quarter" idx="10"/>
          </p:nvPr>
        </p:nvSpPr>
        <p:spPr/>
        <p:txBody>
          <a:bodyPr/>
          <a:lstStyle/>
          <a:p>
            <a:fld id="{9B7A9637-4D5B-4398-A956-26B094020262}" type="slidenum">
              <a:rPr lang="vi-VN" smtClean="0"/>
              <a:pPr/>
              <a:t>24</a:t>
            </a:fld>
            <a:endParaRPr lang="vi-VN"/>
          </a:p>
        </p:txBody>
      </p:sp>
    </p:spTree>
    <p:extLst>
      <p:ext uri="{BB962C8B-B14F-4D97-AF65-F5344CB8AC3E}">
        <p14:creationId xmlns:p14="http://schemas.microsoft.com/office/powerpoint/2010/main" val="278507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baseline="0" dirty="0" smtClean="0"/>
              <a:t> </a:t>
            </a:r>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trên</a:t>
            </a:r>
            <a:r>
              <a:rPr lang="en-US" baseline="0" dirty="0" smtClean="0"/>
              <a:t> </a:t>
            </a:r>
            <a:r>
              <a:rPr lang="en-US" baseline="0" dirty="0" err="1" smtClean="0"/>
              <a:t>cùng</a:t>
            </a:r>
            <a:r>
              <a:rPr lang="en-US" baseline="0" dirty="0" smtClean="0"/>
              <a:t> </a:t>
            </a:r>
            <a:r>
              <a:rPr lang="en-US" baseline="0" dirty="0" err="1" smtClean="0"/>
              <a:t>bên</a:t>
            </a:r>
            <a:r>
              <a:rPr lang="en-US" baseline="0" dirty="0" smtClean="0"/>
              <a:t> </a:t>
            </a:r>
            <a:r>
              <a:rPr lang="en-US" baseline="0" dirty="0" err="1" smtClean="0"/>
              <a:t>phải</a:t>
            </a:r>
            <a:r>
              <a:rPr lang="en-US" baseline="0" dirty="0" smtClean="0"/>
              <a:t> </a:t>
            </a:r>
            <a:r>
              <a:rPr lang="en-US" baseline="0" dirty="0" err="1" smtClean="0"/>
              <a:t>để</a:t>
            </a:r>
            <a:r>
              <a:rPr lang="en-US" baseline="0" dirty="0" smtClean="0"/>
              <a:t> </a:t>
            </a:r>
            <a:r>
              <a:rPr lang="en-US" baseline="0" dirty="0" err="1" smtClean="0"/>
              <a:t>vào</a:t>
            </a:r>
            <a:r>
              <a:rPr lang="en-US" baseline="0" dirty="0" smtClean="0"/>
              <a:t> </a:t>
            </a:r>
            <a:r>
              <a:rPr lang="en-US" baseline="0" dirty="0" err="1" smtClean="0"/>
              <a:t>bài</a:t>
            </a:r>
            <a:endParaRPr lang="vi-VN" dirty="0"/>
          </a:p>
        </p:txBody>
      </p:sp>
      <p:sp>
        <p:nvSpPr>
          <p:cNvPr id="4" name="Slide Number Placeholder 3"/>
          <p:cNvSpPr>
            <a:spLocks noGrp="1"/>
          </p:cNvSpPr>
          <p:nvPr>
            <p:ph type="sldNum" sz="quarter" idx="10"/>
          </p:nvPr>
        </p:nvSpPr>
        <p:spPr/>
        <p:txBody>
          <a:bodyPr/>
          <a:lstStyle/>
          <a:p>
            <a:fld id="{9B7A9637-4D5B-4398-A956-26B094020262}" type="slidenum">
              <a:rPr lang="vi-VN" smtClean="0"/>
              <a:pPr/>
              <a:t>28</a:t>
            </a:fld>
            <a:endParaRPr lang="vi-VN"/>
          </a:p>
        </p:txBody>
      </p:sp>
    </p:spTree>
    <p:extLst>
      <p:ext uri="{BB962C8B-B14F-4D97-AF65-F5344CB8AC3E}">
        <p14:creationId xmlns:p14="http://schemas.microsoft.com/office/powerpoint/2010/main" val="278507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175803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66137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1941785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1EC5A8AF-DD8A-42A2-84D7-54F1EDE453D6}"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357919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408391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13985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991114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154770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363878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1843001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46ED6-0D68-464C-BFDA-9BBE32C46BA8}" type="datetimeFigureOut">
              <a:rPr lang="vi-VN" smtClean="0"/>
              <a:pPr/>
              <a:t>27/02/2023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C4419F2-5615-4844-B248-9C200856D3EB}" type="slidenum">
              <a:rPr lang="vi-VN" smtClean="0"/>
              <a:pPr/>
              <a:t>‹#›</a:t>
            </a:fld>
            <a:endParaRPr lang="vi-VN"/>
          </a:p>
        </p:txBody>
      </p:sp>
    </p:spTree>
    <p:extLst>
      <p:ext uri="{BB962C8B-B14F-4D97-AF65-F5344CB8AC3E}">
        <p14:creationId xmlns:p14="http://schemas.microsoft.com/office/powerpoint/2010/main" val="217666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6F46ED6-0D68-464C-BFDA-9BBE32C46BA8}" type="datetimeFigureOut">
              <a:rPr lang="vi-VN" smtClean="0"/>
              <a:pPr/>
              <a:t>27/02/2023</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C4419F2-5615-4844-B248-9C200856D3EB}" type="slidenum">
              <a:rPr lang="vi-VN" smtClean="0"/>
              <a:pPr/>
              <a:t>‹#›</a:t>
            </a:fld>
            <a:endParaRPr lang="vi-VN"/>
          </a:p>
        </p:txBody>
      </p:sp>
    </p:spTree>
    <p:extLst>
      <p:ext uri="{BB962C8B-B14F-4D97-AF65-F5344CB8AC3E}">
        <p14:creationId xmlns:p14="http://schemas.microsoft.com/office/powerpoint/2010/main" val="2357788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img.tamtay.vn/files/2008/02/25/LUONGGIANG/photos/200510/487b2764_illustration_cartoon_girl_b10-psd-020.jpg" TargetMode="Externa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wmf"/><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7.png"/><Relationship Id="rId2" Type="http://schemas.openxmlformats.org/officeDocument/2006/relationships/image" Target="../media/image44.w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w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wm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xml"/><Relationship Id="rId3" Type="http://schemas.openxmlformats.org/officeDocument/2006/relationships/image" Target="../media/image52.jpeg"/><Relationship Id="rId7" Type="http://schemas.openxmlformats.org/officeDocument/2006/relationships/image" Target="../media/image55.png"/><Relationship Id="rId12" Type="http://schemas.openxmlformats.org/officeDocument/2006/relationships/image" Target="../media/image58.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slide" Target="slide25.xml"/><Relationship Id="rId10" Type="http://schemas.openxmlformats.org/officeDocument/2006/relationships/slide" Target="slide27.xml"/><Relationship Id="rId4" Type="http://schemas.openxmlformats.org/officeDocument/2006/relationships/image" Target="../media/image53.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 Target="slide24.xml"/><Relationship Id="rId7" Type="http://schemas.openxmlformats.org/officeDocument/2006/relationships/diagramQuickStyle" Target="../diagrams/quickStyle1.xm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33.png"/><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66.png"/><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jpeg"/><Relationship Id="rId7" Type="http://schemas.openxmlformats.org/officeDocument/2006/relationships/slide" Target="slide27.xml"/><Relationship Id="rId12"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gif"/><Relationship Id="rId5" Type="http://schemas.openxmlformats.org/officeDocument/2006/relationships/image" Target="../media/image55.png"/><Relationship Id="rId10" Type="http://schemas.openxmlformats.org/officeDocument/2006/relationships/slide" Target="slide25.xml"/><Relationship Id="rId4" Type="http://schemas.openxmlformats.org/officeDocument/2006/relationships/image" Target="../media/image53.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1071538" y="1428742"/>
            <a:ext cx="7071261" cy="1323439"/>
          </a:xfrm>
          <a:prstGeom prst="rect">
            <a:avLst/>
          </a:prstGeom>
          <a:noFill/>
        </p:spPr>
        <p:txBody>
          <a:bodyPr wrap="square" rtlCol="0">
            <a:spAutoFit/>
          </a:bodyPr>
          <a:lstStyle/>
          <a:p>
            <a:pPr algn="ctr"/>
            <a:r>
              <a:rPr lang="en-US" sz="4000" b="1" dirty="0" smtClean="0">
                <a:solidFill>
                  <a:srgbClr val="FFFF00"/>
                </a:solidFill>
                <a:latin typeface="Times New Roman" pitchFamily="18" charset="0"/>
                <a:cs typeface="Times New Roman" pitchFamily="18" charset="0"/>
              </a:rPr>
              <a:t>GIỚI THIỆU HÌNH TRỤ, GIỚI THIỆU HÌNH CẦU  </a:t>
            </a:r>
            <a:endParaRPr lang="vi-VN" sz="4000" b="1" dirty="0">
              <a:solidFill>
                <a:srgbClr val="FFFF00"/>
              </a:solidFill>
              <a:latin typeface="Times New Roman" pitchFamily="18" charset="0"/>
              <a:cs typeface="Times New Roman" pitchFamily="18" charset="0"/>
            </a:endParaRPr>
          </a:p>
        </p:txBody>
      </p:sp>
      <p:sp>
        <p:nvSpPr>
          <p:cNvPr id="3" name="TextBox 2"/>
          <p:cNvSpPr txBox="1"/>
          <p:nvPr/>
        </p:nvSpPr>
        <p:spPr>
          <a:xfrm>
            <a:off x="4000496" y="785800"/>
            <a:ext cx="2357454" cy="646331"/>
          </a:xfrm>
          <a:prstGeom prst="rect">
            <a:avLst/>
          </a:prstGeom>
          <a:noFill/>
        </p:spPr>
        <p:txBody>
          <a:bodyPr wrap="square" rtlCol="0">
            <a:spAutoFit/>
          </a:bodyPr>
          <a:lstStyle/>
          <a:p>
            <a:r>
              <a:rPr lang="en-US" sz="3600" b="1" dirty="0" err="1" smtClean="0">
                <a:solidFill>
                  <a:srgbClr val="FFFF00"/>
                </a:solidFill>
              </a:rPr>
              <a:t>Toán</a:t>
            </a:r>
            <a:r>
              <a:rPr lang="en-US" sz="3600" b="1" dirty="0" smtClean="0">
                <a:solidFill>
                  <a:srgbClr val="FFFF00"/>
                </a:solidFill>
              </a:rPr>
              <a:t>: </a:t>
            </a:r>
            <a:endParaRPr lang="en-US" sz="3600" b="1" dirty="0">
              <a:solidFill>
                <a:srgbClr val="FFFF00"/>
              </a:solidFill>
            </a:endParaRPr>
          </a:p>
        </p:txBody>
      </p:sp>
    </p:spTree>
    <p:extLst>
      <p:ext uri="{BB962C8B-B14F-4D97-AF65-F5344CB8AC3E}">
        <p14:creationId xmlns:p14="http://schemas.microsoft.com/office/powerpoint/2010/main" val="2447991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143000" y="0"/>
            <a:ext cx="8001000" cy="1384995"/>
          </a:xfrm>
          <a:prstGeom prst="rect">
            <a:avLst/>
          </a:prstGeom>
          <a:noFill/>
          <a:ln w="9525" algn="ctr">
            <a:noFill/>
            <a:miter lim="800000"/>
            <a:headEnd/>
            <a:tailEnd/>
          </a:ln>
        </p:spPr>
        <p:txBody>
          <a:bodyPr>
            <a:spAutoFit/>
          </a:bodyPr>
          <a:lstStyle/>
          <a:p>
            <a:pPr eaLnBrk="1" hangingPunct="1"/>
            <a:r>
              <a:rPr lang="en-US" altLang="en-US" sz="2800" b="1" i="1">
                <a:solidFill>
                  <a:srgbClr val="3E35F7"/>
                </a:solidFill>
              </a:rPr>
              <a:t>Thứ sáu ngày 3 tháng 12 năm 2010</a:t>
            </a:r>
          </a:p>
          <a:p>
            <a:pPr algn="l" eaLnBrk="1" hangingPunct="1"/>
            <a:r>
              <a:rPr lang="en-US" altLang="en-US" sz="2800" b="1">
                <a:solidFill>
                  <a:srgbClr val="3E35F7"/>
                </a:solidFill>
              </a:rPr>
              <a:t>                Tập làm văn</a:t>
            </a:r>
            <a:r>
              <a:rPr lang="en-US" altLang="en-US" sz="2800">
                <a:solidFill>
                  <a:schemeClr val="tx2"/>
                </a:solidFill>
              </a:rPr>
              <a:t> </a:t>
            </a:r>
          </a:p>
          <a:p>
            <a:pPr algn="l" eaLnBrk="1" hangingPunct="1"/>
            <a:endParaRPr lang="en-US" altLang="en-US" sz="2800">
              <a:solidFill>
                <a:schemeClr val="tx2"/>
              </a:solidFill>
            </a:endParaRPr>
          </a:p>
        </p:txBody>
      </p:sp>
      <p:sp>
        <p:nvSpPr>
          <p:cNvPr id="13315" name="Text Box 3"/>
          <p:cNvSpPr txBox="1">
            <a:spLocks noChangeArrowheads="1"/>
          </p:cNvSpPr>
          <p:nvPr/>
        </p:nvSpPr>
        <p:spPr bwMode="auto">
          <a:xfrm>
            <a:off x="1371600" y="742950"/>
            <a:ext cx="4345870" cy="523220"/>
          </a:xfrm>
          <a:prstGeom prst="rect">
            <a:avLst/>
          </a:prstGeom>
          <a:noFill/>
          <a:ln w="9525" algn="ctr">
            <a:noFill/>
            <a:miter lim="800000"/>
            <a:headEnd/>
            <a:tailEnd/>
          </a:ln>
        </p:spPr>
        <p:txBody>
          <a:bodyPr wrap="none">
            <a:spAutoFit/>
          </a:bodyPr>
          <a:lstStyle/>
          <a:p>
            <a:pPr eaLnBrk="1" hangingPunct="1"/>
            <a:r>
              <a:rPr lang="en-US" altLang="en-US" sz="2800" b="1"/>
              <a:t>LUYỆN TẬP MIÊU TẢ ĐỒ VẬT</a:t>
            </a:r>
          </a:p>
        </p:txBody>
      </p:sp>
      <p:sp>
        <p:nvSpPr>
          <p:cNvPr id="13316" name="AutoShape 7"/>
          <p:cNvSpPr>
            <a:spLocks noChangeArrowheads="1"/>
          </p:cNvSpPr>
          <p:nvPr/>
        </p:nvSpPr>
        <p:spPr bwMode="auto">
          <a:xfrm>
            <a:off x="3276600" y="0"/>
            <a:ext cx="2514600" cy="1028700"/>
          </a:xfrm>
          <a:prstGeom prst="wedgeRoundRectCallout">
            <a:avLst>
              <a:gd name="adj1" fmla="val -38005"/>
              <a:gd name="adj2" fmla="val 90741"/>
              <a:gd name="adj3" fmla="val 16667"/>
            </a:avLst>
          </a:prstGeom>
          <a:solidFill>
            <a:schemeClr val="accent1"/>
          </a:solidFill>
          <a:ln w="9525">
            <a:solidFill>
              <a:schemeClr val="tx1"/>
            </a:solidFill>
            <a:miter lim="800000"/>
            <a:headEnd/>
            <a:tailEnd/>
          </a:ln>
        </p:spPr>
        <p:txBody>
          <a:bodyPr/>
          <a:lstStyle/>
          <a:p>
            <a:r>
              <a:rPr lang="en-US" altLang="en-US" sz="3600" b="1">
                <a:solidFill>
                  <a:schemeClr val="bg2"/>
                </a:solidFill>
              </a:rPr>
              <a:t>Thảo luận </a:t>
            </a:r>
          </a:p>
          <a:p>
            <a:r>
              <a:rPr lang="en-US" altLang="en-US" sz="3600" b="1">
                <a:solidFill>
                  <a:schemeClr val="bg2"/>
                </a:solidFill>
              </a:rPr>
              <a:t>nhóm đôi</a:t>
            </a:r>
            <a:endParaRPr lang="en-US" altLang="en-US" sz="3600"/>
          </a:p>
          <a:p>
            <a:endParaRPr lang="en-US" altLang="en-US" sz="3600"/>
          </a:p>
        </p:txBody>
      </p:sp>
      <p:pic>
        <p:nvPicPr>
          <p:cNvPr id="13317" name="Picture 8" descr="487b2764_illustration_cartoon_girl_b10-psd-020">
            <a:hlinkClick r:id="rId2"/>
          </p:cNvPr>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49161" name="Text Box 9"/>
          <p:cNvSpPr txBox="1">
            <a:spLocks noChangeArrowheads="1"/>
          </p:cNvSpPr>
          <p:nvPr/>
        </p:nvSpPr>
        <p:spPr bwMode="auto">
          <a:xfrm>
            <a:off x="1785918" y="1142990"/>
            <a:ext cx="7786742" cy="584775"/>
          </a:xfrm>
          <a:prstGeom prst="rect">
            <a:avLst/>
          </a:prstGeom>
          <a:noFill/>
          <a:ln w="9525" algn="ctr">
            <a:noFill/>
            <a:miter lim="800000"/>
            <a:headEnd/>
            <a:tailEnd/>
          </a:ln>
        </p:spPr>
        <p:txBody>
          <a:bodyPr wrap="square">
            <a:spAutoFit/>
          </a:bodyPr>
          <a:lstStyle/>
          <a:p>
            <a:pPr eaLnBrk="1" hangingPunct="1">
              <a:spcBef>
                <a:spcPct val="50000"/>
              </a:spcBef>
            </a:pPr>
            <a:r>
              <a:rPr lang="en-US" altLang="en-US" sz="3200" dirty="0"/>
              <a:t>Những hình sau có phải là hình trụ không?</a:t>
            </a:r>
          </a:p>
        </p:txBody>
      </p:sp>
      <p:pic>
        <p:nvPicPr>
          <p:cNvPr id="49180" name="Picture 28" descr="DSC_0330,,"/>
          <p:cNvPicPr>
            <a:picLocks noChangeAspect="1" noChangeArrowheads="1"/>
          </p:cNvPicPr>
          <p:nvPr/>
        </p:nvPicPr>
        <p:blipFill>
          <a:blip r:embed="rId4"/>
          <a:srcRect/>
          <a:stretch>
            <a:fillRect/>
          </a:stretch>
        </p:blipFill>
        <p:spPr bwMode="auto">
          <a:xfrm>
            <a:off x="3857620" y="2357436"/>
            <a:ext cx="2146300" cy="2457450"/>
          </a:xfrm>
          <a:prstGeom prst="rect">
            <a:avLst/>
          </a:prstGeom>
          <a:noFill/>
          <a:ln w="9525">
            <a:solidFill>
              <a:srgbClr val="FF0066"/>
            </a:solidFill>
            <a:miter lim="800000"/>
            <a:headEnd/>
            <a:tailEnd/>
          </a:ln>
        </p:spPr>
      </p:pic>
      <p:pic>
        <p:nvPicPr>
          <p:cNvPr id="49181" name="Picture 29" descr="DSC_0330,,,,"/>
          <p:cNvPicPr>
            <a:picLocks noChangeAspect="1" noChangeArrowheads="1"/>
          </p:cNvPicPr>
          <p:nvPr/>
        </p:nvPicPr>
        <p:blipFill>
          <a:blip r:embed="rId5" cstate="print"/>
          <a:srcRect/>
          <a:stretch>
            <a:fillRect/>
          </a:stretch>
        </p:blipFill>
        <p:spPr bwMode="auto">
          <a:xfrm>
            <a:off x="6500826" y="2285998"/>
            <a:ext cx="2209800" cy="2457450"/>
          </a:xfrm>
          <a:prstGeom prst="rect">
            <a:avLst/>
          </a:prstGeom>
          <a:noFill/>
          <a:ln w="9525">
            <a:solidFill>
              <a:srgbClr val="FF0066"/>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9161"/>
                                        </p:tgtEl>
                                        <p:attrNameLst>
                                          <p:attrName>style.visibility</p:attrName>
                                        </p:attrNameLst>
                                      </p:cBhvr>
                                      <p:to>
                                        <p:strVal val="visible"/>
                                      </p:to>
                                    </p:set>
                                    <p:anim calcmode="lin" valueType="num">
                                      <p:cBhvr>
                                        <p:cTn id="7" dur="500" decel="50000" fill="hold">
                                          <p:stCondLst>
                                            <p:cond delay="0"/>
                                          </p:stCondLst>
                                        </p:cTn>
                                        <p:tgtEl>
                                          <p:spTgt spid="4916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16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161"/>
                                        </p:tgtEl>
                                        <p:attrNameLst>
                                          <p:attrName>ppt_w</p:attrName>
                                        </p:attrNameLst>
                                      </p:cBhvr>
                                      <p:tavLst>
                                        <p:tav tm="0">
                                          <p:val>
                                            <p:strVal val="#ppt_w*.05"/>
                                          </p:val>
                                        </p:tav>
                                        <p:tav tm="100000">
                                          <p:val>
                                            <p:strVal val="#ppt_w"/>
                                          </p:val>
                                        </p:tav>
                                      </p:tavLst>
                                    </p:anim>
                                    <p:anim calcmode="lin" valueType="num">
                                      <p:cBhvr>
                                        <p:cTn id="10" dur="1000" fill="hold"/>
                                        <p:tgtEl>
                                          <p:spTgt spid="4916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16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16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16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1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6" presetClass="path" presetSubtype="0" accel="50000" decel="50000" fill="hold" grpId="1" nodeType="clickEffect">
                                  <p:stCondLst>
                                    <p:cond delay="0"/>
                                  </p:stCondLst>
                                  <p:childTnLst>
                                    <p:animMotion origin="layout" path="M -0.20712 -0.09814 L 0.04288 -0.43101 " pathEditMode="relative" rAng="0" ptsTypes="AA">
                                      <p:cBhvr>
                                        <p:cTn id="18" dur="2000" fill="hold"/>
                                        <p:tgtEl>
                                          <p:spTgt spid="49161"/>
                                        </p:tgtEl>
                                        <p:attrNameLst>
                                          <p:attrName>ppt_x</p:attrName>
                                          <p:attrName>ppt_y</p:attrName>
                                        </p:attrNameLst>
                                      </p:cBhvr>
                                      <p:rCtr x="12500" y="-16600"/>
                                    </p:animMotion>
                                  </p:childTnLst>
                                </p:cTn>
                              </p:par>
                              <p:par>
                                <p:cTn id="19" presetID="25" presetClass="entr" presetSubtype="0" fill="hold" nodeType="withEffect">
                                  <p:stCondLst>
                                    <p:cond delay="0"/>
                                  </p:stCondLst>
                                  <p:childTnLst>
                                    <p:set>
                                      <p:cBhvr>
                                        <p:cTn id="20" dur="1" fill="hold">
                                          <p:stCondLst>
                                            <p:cond delay="0"/>
                                          </p:stCondLst>
                                        </p:cTn>
                                        <p:tgtEl>
                                          <p:spTgt spid="49180"/>
                                        </p:tgtEl>
                                        <p:attrNameLst>
                                          <p:attrName>style.visibility</p:attrName>
                                        </p:attrNameLst>
                                      </p:cBhvr>
                                      <p:to>
                                        <p:strVal val="visible"/>
                                      </p:to>
                                    </p:set>
                                    <p:anim calcmode="lin" valueType="num">
                                      <p:cBhvr>
                                        <p:cTn id="21" dur="500" decel="50000" fill="hold">
                                          <p:stCondLst>
                                            <p:cond delay="0"/>
                                          </p:stCondLst>
                                        </p:cTn>
                                        <p:tgtEl>
                                          <p:spTgt spid="4918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918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9180"/>
                                        </p:tgtEl>
                                        <p:attrNameLst>
                                          <p:attrName>ppt_w</p:attrName>
                                        </p:attrNameLst>
                                      </p:cBhvr>
                                      <p:tavLst>
                                        <p:tav tm="0">
                                          <p:val>
                                            <p:strVal val="#ppt_w*.05"/>
                                          </p:val>
                                        </p:tav>
                                        <p:tav tm="100000">
                                          <p:val>
                                            <p:strVal val="#ppt_w"/>
                                          </p:val>
                                        </p:tav>
                                      </p:tavLst>
                                    </p:anim>
                                    <p:anim calcmode="lin" valueType="num">
                                      <p:cBhvr>
                                        <p:cTn id="24" dur="1000" fill="hold"/>
                                        <p:tgtEl>
                                          <p:spTgt spid="4918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918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918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918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9180"/>
                                        </p:tgtEl>
                                      </p:cBhvr>
                                    </p:animEffect>
                                  </p:childTnLst>
                                </p:cTn>
                              </p:par>
                              <p:par>
                                <p:cTn id="29" presetID="25" presetClass="entr" presetSubtype="0" fill="hold" nodeType="withEffect">
                                  <p:stCondLst>
                                    <p:cond delay="0"/>
                                  </p:stCondLst>
                                  <p:childTnLst>
                                    <p:set>
                                      <p:cBhvr>
                                        <p:cTn id="30" dur="1" fill="hold">
                                          <p:stCondLst>
                                            <p:cond delay="0"/>
                                          </p:stCondLst>
                                        </p:cTn>
                                        <p:tgtEl>
                                          <p:spTgt spid="49181"/>
                                        </p:tgtEl>
                                        <p:attrNameLst>
                                          <p:attrName>style.visibility</p:attrName>
                                        </p:attrNameLst>
                                      </p:cBhvr>
                                      <p:to>
                                        <p:strVal val="visible"/>
                                      </p:to>
                                    </p:set>
                                    <p:anim calcmode="lin" valueType="num">
                                      <p:cBhvr>
                                        <p:cTn id="31" dur="500" decel="50000" fill="hold">
                                          <p:stCondLst>
                                            <p:cond delay="0"/>
                                          </p:stCondLst>
                                        </p:cTn>
                                        <p:tgtEl>
                                          <p:spTgt spid="49181"/>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9181"/>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9181"/>
                                        </p:tgtEl>
                                        <p:attrNameLst>
                                          <p:attrName>ppt_w</p:attrName>
                                        </p:attrNameLst>
                                      </p:cBhvr>
                                      <p:tavLst>
                                        <p:tav tm="0">
                                          <p:val>
                                            <p:strVal val="#ppt_w*.05"/>
                                          </p:val>
                                        </p:tav>
                                        <p:tav tm="100000">
                                          <p:val>
                                            <p:strVal val="#ppt_w"/>
                                          </p:val>
                                        </p:tav>
                                      </p:tavLst>
                                    </p:anim>
                                    <p:anim calcmode="lin" valueType="num">
                                      <p:cBhvr>
                                        <p:cTn id="34" dur="1000" fill="hold"/>
                                        <p:tgtEl>
                                          <p:spTgt spid="49181"/>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9181"/>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9181"/>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9181"/>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9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p:bldP spid="4916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072066" y="1428742"/>
            <a:ext cx="1714512" cy="1500197"/>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928662" y="642924"/>
            <a:ext cx="1285875" cy="17859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6929454" y="1285866"/>
            <a:ext cx="1731150" cy="1643074"/>
          </a:xfrm>
          <a:prstGeom prst="rect">
            <a:avLst/>
          </a:prstGeom>
          <a:noFill/>
          <a:ln w="9525">
            <a:noFill/>
            <a:miter lim="800000"/>
            <a:headEnd/>
            <a:tailEnd/>
          </a:ln>
          <a:effectLst/>
        </p:spPr>
      </p:pic>
      <p:pic>
        <p:nvPicPr>
          <p:cNvPr id="1033" name="Picture 9"/>
          <p:cNvPicPr>
            <a:picLocks noChangeAspect="1" noChangeArrowheads="1"/>
          </p:cNvPicPr>
          <p:nvPr/>
        </p:nvPicPr>
        <p:blipFill>
          <a:blip r:embed="rId5"/>
          <a:srcRect/>
          <a:stretch>
            <a:fillRect/>
          </a:stretch>
        </p:blipFill>
        <p:spPr bwMode="auto">
          <a:xfrm>
            <a:off x="2285984" y="285734"/>
            <a:ext cx="1238258" cy="3071816"/>
          </a:xfrm>
          <a:prstGeom prst="rect">
            <a:avLst/>
          </a:prstGeom>
          <a:noFill/>
          <a:ln w="9525">
            <a:noFill/>
            <a:miter lim="800000"/>
            <a:headEnd/>
            <a:tailEnd/>
          </a:ln>
          <a:effectLst/>
        </p:spPr>
      </p:pic>
      <p:sp>
        <p:nvSpPr>
          <p:cNvPr id="13" name="TextBox 12"/>
          <p:cNvSpPr txBox="1"/>
          <p:nvPr/>
        </p:nvSpPr>
        <p:spPr>
          <a:xfrm>
            <a:off x="1785918" y="3143254"/>
            <a:ext cx="428628" cy="461665"/>
          </a:xfrm>
          <a:prstGeom prst="rect">
            <a:avLst/>
          </a:prstGeom>
          <a:solidFill>
            <a:srgbClr val="FFFF00"/>
          </a:solidFill>
        </p:spPr>
        <p:txBody>
          <a:bodyPr wrap="square" rtlCol="0">
            <a:spAutoFit/>
          </a:bodyPr>
          <a:lstStyle/>
          <a:p>
            <a:r>
              <a:rPr lang="en-US" sz="2400" b="1" dirty="0" smtClean="0">
                <a:solidFill>
                  <a:srgbClr val="FF0000"/>
                </a:solidFill>
              </a:rPr>
              <a:t>3</a:t>
            </a:r>
            <a:endParaRPr lang="en-US" sz="2400" b="1" dirty="0">
              <a:solidFill>
                <a:srgbClr val="FF0000"/>
              </a:solidFill>
            </a:endParaRPr>
          </a:p>
        </p:txBody>
      </p:sp>
      <p:sp>
        <p:nvSpPr>
          <p:cNvPr id="14" name="TextBox 13"/>
          <p:cNvSpPr txBox="1"/>
          <p:nvPr/>
        </p:nvSpPr>
        <p:spPr>
          <a:xfrm>
            <a:off x="6715140" y="3357568"/>
            <a:ext cx="367408" cy="523220"/>
          </a:xfrm>
          <a:prstGeom prst="rect">
            <a:avLst/>
          </a:prstGeom>
          <a:solidFill>
            <a:srgbClr val="FFFF00"/>
          </a:solidFill>
        </p:spPr>
        <p:txBody>
          <a:bodyPr wrap="square" rtlCol="0">
            <a:spAutoFit/>
          </a:bodyPr>
          <a:lstStyle/>
          <a:p>
            <a:r>
              <a:rPr lang="en-US" sz="2800" b="1" dirty="0" smtClean="0">
                <a:solidFill>
                  <a:srgbClr val="FF0000"/>
                </a:solidFill>
              </a:rPr>
              <a:t>4</a:t>
            </a:r>
            <a:endParaRPr lang="en-US" sz="2800" b="1" dirty="0">
              <a:solidFill>
                <a:srgbClr val="FF0000"/>
              </a:solidFill>
            </a:endParaRPr>
          </a:p>
        </p:txBody>
      </p:sp>
      <p:sp>
        <p:nvSpPr>
          <p:cNvPr id="15" name="TextBox 14"/>
          <p:cNvSpPr txBox="1"/>
          <p:nvPr/>
        </p:nvSpPr>
        <p:spPr>
          <a:xfrm>
            <a:off x="285720" y="3857634"/>
            <a:ext cx="5143536"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Đồ vật có dạng hình trụ </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SLGG_200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p:spPr>
      </p:pic>
      <p:pic>
        <p:nvPicPr>
          <p:cNvPr id="44046" name="Picture 14" descr="ET3CAHJ85GSCAFZ7FH8CAYUFJ71CAS quả địa cầu M36MACA010YY8CANBFZGQCAYESHHLCAO1504NCA743O4SCADL02O9CAC1452RCAHBYQJGCALVK0RUCAI6J4FSCAMFMN3NCA1JZMWKCAQ66PRKCAWFF6Q2CA8QT86I"/>
          <p:cNvPicPr>
            <a:picLocks noChangeAspect="1" noChangeArrowheads="1"/>
          </p:cNvPicPr>
          <p:nvPr/>
        </p:nvPicPr>
        <p:blipFill>
          <a:blip r:embed="rId3"/>
          <a:srcRect/>
          <a:stretch>
            <a:fillRect/>
          </a:stretch>
        </p:blipFill>
        <p:spPr bwMode="auto">
          <a:xfrm>
            <a:off x="214282" y="2571750"/>
            <a:ext cx="2340906" cy="2071702"/>
          </a:xfrm>
          <a:prstGeom prst="rect">
            <a:avLst/>
          </a:prstGeom>
          <a:noFill/>
          <a:ln w="9525">
            <a:noFill/>
            <a:miter lim="800000"/>
            <a:headEnd/>
            <a:tailEnd/>
          </a:ln>
        </p:spPr>
      </p:pic>
      <p:sp>
        <p:nvSpPr>
          <p:cNvPr id="44047" name="Text Box 15"/>
          <p:cNvSpPr txBox="1">
            <a:spLocks noChangeArrowheads="1"/>
          </p:cNvSpPr>
          <p:nvPr/>
        </p:nvSpPr>
        <p:spPr bwMode="auto">
          <a:xfrm>
            <a:off x="228600" y="914400"/>
            <a:ext cx="489236" cy="523220"/>
          </a:xfrm>
          <a:prstGeom prst="rect">
            <a:avLst/>
          </a:prstGeom>
          <a:noFill/>
          <a:ln w="9525">
            <a:noFill/>
            <a:miter lim="800000"/>
            <a:headEnd/>
            <a:tailEnd/>
          </a:ln>
        </p:spPr>
        <p:txBody>
          <a:bodyPr wrap="none">
            <a:spAutoFit/>
          </a:bodyPr>
          <a:lstStyle/>
          <a:p>
            <a:pPr algn="l"/>
            <a:r>
              <a:rPr lang="en-US" altLang="en-US" sz="2800" b="1" dirty="0">
                <a:solidFill>
                  <a:srgbClr val="0000FF"/>
                </a:solidFill>
              </a:rPr>
              <a:t>b)</a:t>
            </a:r>
          </a:p>
        </p:txBody>
      </p:sp>
      <p:sp>
        <p:nvSpPr>
          <p:cNvPr id="44048" name="AutoShape 16"/>
          <p:cNvSpPr>
            <a:spLocks noChangeArrowheads="1"/>
          </p:cNvSpPr>
          <p:nvPr/>
        </p:nvSpPr>
        <p:spPr bwMode="auto">
          <a:xfrm>
            <a:off x="2071670" y="1285866"/>
            <a:ext cx="6000792" cy="1214446"/>
          </a:xfrm>
          <a:prstGeom prst="irregularSeal1">
            <a:avLst/>
          </a:prstGeom>
          <a:solidFill>
            <a:srgbClr val="FFFF66"/>
          </a:solidFill>
          <a:ln w="9525">
            <a:solidFill>
              <a:srgbClr val="FF9900"/>
            </a:solidFill>
            <a:miter lim="800000"/>
            <a:headEnd/>
            <a:tailEnd/>
          </a:ln>
        </p:spPr>
        <p:txBody>
          <a:bodyPr wrap="none" anchor="ctr"/>
          <a:lstStyle/>
          <a:p>
            <a:pPr eaLnBrk="1" hangingPunct="1"/>
            <a:r>
              <a:rPr lang="en-US" altLang="en-US" sz="3600" b="1" dirty="0">
                <a:solidFill>
                  <a:srgbClr val="FF3300"/>
                </a:solidFill>
                <a:cs typeface="Times New Roman" pitchFamily="18" charset="0"/>
              </a:rPr>
              <a:t>Quan sát hình ảnh</a:t>
            </a:r>
          </a:p>
        </p:txBody>
      </p:sp>
      <p:sp>
        <p:nvSpPr>
          <p:cNvPr id="44050" name="Text Box 18"/>
          <p:cNvSpPr txBox="1">
            <a:spLocks noChangeArrowheads="1"/>
          </p:cNvSpPr>
          <p:nvPr/>
        </p:nvSpPr>
        <p:spPr bwMode="auto">
          <a:xfrm>
            <a:off x="3143240" y="4620280"/>
            <a:ext cx="2093843" cy="523220"/>
          </a:xfrm>
          <a:prstGeom prst="rect">
            <a:avLst/>
          </a:prstGeom>
          <a:noFill/>
          <a:ln w="9525">
            <a:noFill/>
            <a:miter lim="800000"/>
            <a:headEnd/>
            <a:tailEnd/>
          </a:ln>
        </p:spPr>
        <p:txBody>
          <a:bodyPr wrap="none">
            <a:spAutoFit/>
          </a:bodyPr>
          <a:lstStyle/>
          <a:p>
            <a:pPr algn="l"/>
            <a:r>
              <a:rPr lang="en-US" altLang="en-US" sz="2800" b="1" dirty="0" smtClean="0"/>
              <a:t>Quả bóng đá</a:t>
            </a:r>
            <a:endParaRPr lang="en-US" altLang="en-US" sz="2800" b="1" dirty="0"/>
          </a:p>
        </p:txBody>
      </p:sp>
      <p:sp>
        <p:nvSpPr>
          <p:cNvPr id="14345" name="Text Box 19"/>
          <p:cNvSpPr txBox="1">
            <a:spLocks noChangeArrowheads="1"/>
          </p:cNvSpPr>
          <p:nvPr/>
        </p:nvSpPr>
        <p:spPr bwMode="auto">
          <a:xfrm>
            <a:off x="228601" y="514350"/>
            <a:ext cx="3324949" cy="523220"/>
          </a:xfrm>
          <a:prstGeom prst="rect">
            <a:avLst/>
          </a:prstGeom>
          <a:noFill/>
          <a:ln w="9525">
            <a:noFill/>
            <a:miter lim="800000"/>
            <a:headEnd/>
            <a:tailEnd/>
          </a:ln>
        </p:spPr>
        <p:txBody>
          <a:bodyPr wrap="none">
            <a:spAutoFit/>
          </a:bodyPr>
          <a:lstStyle/>
          <a:p>
            <a:pPr algn="l"/>
            <a:r>
              <a:rPr lang="en-US" altLang="en-US" sz="2800" b="1" dirty="0">
                <a:solidFill>
                  <a:srgbClr val="0000FF"/>
                </a:solidFill>
              </a:rPr>
              <a:t>a) Giới thiệu hình trụ</a:t>
            </a:r>
          </a:p>
        </p:txBody>
      </p:sp>
      <p:sp>
        <p:nvSpPr>
          <p:cNvPr id="44056" name="Text Box 24"/>
          <p:cNvSpPr txBox="1">
            <a:spLocks noChangeArrowheads="1"/>
          </p:cNvSpPr>
          <p:nvPr/>
        </p:nvSpPr>
        <p:spPr bwMode="auto">
          <a:xfrm>
            <a:off x="152401" y="4629150"/>
            <a:ext cx="1953868" cy="523220"/>
          </a:xfrm>
          <a:prstGeom prst="rect">
            <a:avLst/>
          </a:prstGeom>
          <a:noFill/>
          <a:ln w="9525">
            <a:noFill/>
            <a:miter lim="800000"/>
            <a:headEnd/>
            <a:tailEnd/>
          </a:ln>
        </p:spPr>
        <p:txBody>
          <a:bodyPr wrap="none">
            <a:spAutoFit/>
          </a:bodyPr>
          <a:lstStyle/>
          <a:p>
            <a:pPr algn="l"/>
            <a:r>
              <a:rPr lang="en-US" altLang="en-US" sz="2800" b="1"/>
              <a:t>Quả địa cầu</a:t>
            </a:r>
          </a:p>
        </p:txBody>
      </p:sp>
      <p:sp>
        <p:nvSpPr>
          <p:cNvPr id="17" name="Text Box 27"/>
          <p:cNvSpPr txBox="1">
            <a:spLocks noChangeArrowheads="1"/>
          </p:cNvSpPr>
          <p:nvPr/>
        </p:nvSpPr>
        <p:spPr bwMode="auto">
          <a:xfrm>
            <a:off x="642910" y="928676"/>
            <a:ext cx="4244975" cy="519113"/>
          </a:xfrm>
          <a:prstGeom prst="rect">
            <a:avLst/>
          </a:prstGeom>
          <a:noFill/>
          <a:ln w="9525">
            <a:noFill/>
            <a:miter lim="800000"/>
            <a:headEnd/>
            <a:tailEnd/>
          </a:ln>
        </p:spPr>
        <p:txBody>
          <a:bodyPr>
            <a:spAutoFit/>
          </a:bodyPr>
          <a:lstStyle/>
          <a:p>
            <a:pPr algn="l">
              <a:spcBef>
                <a:spcPct val="50000"/>
              </a:spcBef>
            </a:pPr>
            <a:r>
              <a:rPr lang="en-US" altLang="en-US" sz="2800" b="1" dirty="0">
                <a:solidFill>
                  <a:srgbClr val="0000FF"/>
                </a:solidFill>
              </a:rPr>
              <a:t>Giới thiệu hình cầu</a:t>
            </a:r>
          </a:p>
        </p:txBody>
      </p:sp>
      <p:pic>
        <p:nvPicPr>
          <p:cNvPr id="13" name="Picture 2"/>
          <p:cNvPicPr>
            <a:picLocks noChangeAspect="1" noChangeArrowheads="1"/>
          </p:cNvPicPr>
          <p:nvPr/>
        </p:nvPicPr>
        <p:blipFill>
          <a:blip r:embed="rId4"/>
          <a:srcRect/>
          <a:stretch>
            <a:fillRect/>
          </a:stretch>
        </p:blipFill>
        <p:spPr bwMode="auto">
          <a:xfrm>
            <a:off x="3071802" y="2500312"/>
            <a:ext cx="2071701" cy="20717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7" dur="80"/>
                                        <p:tgtEl>
                                          <p:spTgt spid="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44048"/>
                                        </p:tgtEl>
                                        <p:attrNameLst>
                                          <p:attrName>style.visibility</p:attrName>
                                        </p:attrNameLst>
                                      </p:cBhvr>
                                      <p:to>
                                        <p:strVal val="visible"/>
                                      </p:to>
                                    </p:set>
                                    <p:anim to="" calcmode="lin" valueType="num">
                                      <p:cBhvr>
                                        <p:cTn id="14" dur="1" fill="hold"/>
                                        <p:tgtEl>
                                          <p:spTgt spid="44048"/>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44050"/>
                                        </p:tgtEl>
                                        <p:attrNameLst>
                                          <p:attrName>style.visibility</p:attrName>
                                        </p:attrNameLst>
                                      </p:cBhvr>
                                      <p:to>
                                        <p:strVal val="visible"/>
                                      </p:to>
                                    </p:set>
                                    <p:anim calcmode="lin" valueType="num">
                                      <p:cBhvr>
                                        <p:cTn id="24" dur="500" fill="hold"/>
                                        <p:tgtEl>
                                          <p:spTgt spid="44050"/>
                                        </p:tgtEl>
                                        <p:attrNameLst>
                                          <p:attrName>ppt_w</p:attrName>
                                        </p:attrNameLst>
                                      </p:cBhvr>
                                      <p:tavLst>
                                        <p:tav tm="0">
                                          <p:val>
                                            <p:fltVal val="0"/>
                                          </p:val>
                                        </p:tav>
                                        <p:tav tm="100000">
                                          <p:val>
                                            <p:strVal val="#ppt_w"/>
                                          </p:val>
                                        </p:tav>
                                      </p:tavLst>
                                    </p:anim>
                                    <p:anim calcmode="lin" valueType="num">
                                      <p:cBhvr>
                                        <p:cTn id="25" dur="500" fill="hold"/>
                                        <p:tgtEl>
                                          <p:spTgt spid="44050"/>
                                        </p:tgtEl>
                                        <p:attrNameLst>
                                          <p:attrName>ppt_h</p:attrName>
                                        </p:attrNameLst>
                                      </p:cBhvr>
                                      <p:tavLst>
                                        <p:tav tm="0">
                                          <p:val>
                                            <p:fltVal val="0"/>
                                          </p:val>
                                        </p:tav>
                                        <p:tav tm="100000">
                                          <p:val>
                                            <p:strVal val="#ppt_h"/>
                                          </p:val>
                                        </p:tav>
                                      </p:tavLst>
                                    </p:anim>
                                    <p:animEffect transition="in" filter="fade">
                                      <p:cBhvr>
                                        <p:cTn id="26" dur="500"/>
                                        <p:tgtEl>
                                          <p:spTgt spid="440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44046"/>
                                        </p:tgtEl>
                                        <p:attrNameLst>
                                          <p:attrName>style.visibility</p:attrName>
                                        </p:attrNameLst>
                                      </p:cBhvr>
                                      <p:to>
                                        <p:strVal val="visible"/>
                                      </p:to>
                                    </p:set>
                                    <p:anim calcmode="lin" valueType="num">
                                      <p:cBhvr>
                                        <p:cTn id="31" dur="1000" fill="hold"/>
                                        <p:tgtEl>
                                          <p:spTgt spid="44046"/>
                                        </p:tgtEl>
                                        <p:attrNameLst>
                                          <p:attrName>ppt_w</p:attrName>
                                        </p:attrNameLst>
                                      </p:cBhvr>
                                      <p:tavLst>
                                        <p:tav tm="0">
                                          <p:val>
                                            <p:strVal val="#ppt_w*0.70"/>
                                          </p:val>
                                        </p:tav>
                                        <p:tav tm="100000">
                                          <p:val>
                                            <p:strVal val="#ppt_w"/>
                                          </p:val>
                                        </p:tav>
                                      </p:tavLst>
                                    </p:anim>
                                    <p:anim calcmode="lin" valueType="num">
                                      <p:cBhvr>
                                        <p:cTn id="32" dur="1000" fill="hold"/>
                                        <p:tgtEl>
                                          <p:spTgt spid="44046"/>
                                        </p:tgtEl>
                                        <p:attrNameLst>
                                          <p:attrName>ppt_h</p:attrName>
                                        </p:attrNameLst>
                                      </p:cBhvr>
                                      <p:tavLst>
                                        <p:tav tm="0">
                                          <p:val>
                                            <p:strVal val="#ppt_h"/>
                                          </p:val>
                                        </p:tav>
                                        <p:tav tm="100000">
                                          <p:val>
                                            <p:strVal val="#ppt_h"/>
                                          </p:val>
                                        </p:tav>
                                      </p:tavLst>
                                    </p:anim>
                                    <p:animEffect transition="in" filter="fade">
                                      <p:cBhvr>
                                        <p:cTn id="33" dur="1000"/>
                                        <p:tgtEl>
                                          <p:spTgt spid="4404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4056"/>
                                        </p:tgtEl>
                                        <p:attrNameLst>
                                          <p:attrName>style.visibility</p:attrName>
                                        </p:attrNameLst>
                                      </p:cBhvr>
                                      <p:to>
                                        <p:strVal val="visible"/>
                                      </p:to>
                                    </p:set>
                                    <p:animEffect transition="in" filter="slide(fromBottom)">
                                      <p:cBhvr>
                                        <p:cTn id="38" dur="500"/>
                                        <p:tgtEl>
                                          <p:spTgt spid="4405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1" presetClass="exit" presetSubtype="0" fill="hold" grpId="1" nodeType="clickEffect">
                                  <p:stCondLst>
                                    <p:cond delay="0"/>
                                  </p:stCondLst>
                                  <p:childTnLst>
                                    <p:anim calcmode="discrete" valueType="str">
                                      <p:cBhvr>
                                        <p:cTn id="42" dur="1000"/>
                                        <p:tgtEl>
                                          <p:spTgt spid="44048"/>
                                        </p:tgtEl>
                                        <p:attrNameLst>
                                          <p:attrName>style.visibility</p:attrName>
                                        </p:attrNameLst>
                                      </p:cBhvr>
                                      <p:tavLst>
                                        <p:tav tm="0">
                                          <p:val>
                                            <p:strVal val="hidden"/>
                                          </p:val>
                                        </p:tav>
                                        <p:tav tm="50000">
                                          <p:val>
                                            <p:strVal val="visible"/>
                                          </p:val>
                                        </p:tav>
                                      </p:tavLst>
                                    </p:anim>
                                    <p:set>
                                      <p:cBhvr>
                                        <p:cTn id="43" dur="1" fill="hold">
                                          <p:stCondLst>
                                            <p:cond delay="999"/>
                                          </p:stCondLst>
                                        </p:cTn>
                                        <p:tgtEl>
                                          <p:spTgt spid="440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8" grpId="0" animBg="1"/>
      <p:bldP spid="44048" grpId="1" animBg="1"/>
      <p:bldP spid="44050" grpId="0"/>
      <p:bldP spid="4405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7" name="Rectangle 26"/>
          <p:cNvSpPr/>
          <p:nvPr/>
        </p:nvSpPr>
        <p:spPr>
          <a:xfrm>
            <a:off x="8388424" y="0"/>
            <a:ext cx="755576" cy="834586"/>
          </a:xfrm>
          <a:prstGeom prst="rect">
            <a:avLst/>
          </a:prstGeom>
          <a:solidFill>
            <a:srgbClr val="E8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1"/>
          <p:cNvPicPr>
            <a:picLocks noChangeAspect="1" noChangeArrowheads="1"/>
          </p:cNvPicPr>
          <p:nvPr/>
        </p:nvPicPr>
        <p:blipFill>
          <a:blip r:embed="rId3"/>
          <a:srcRect/>
          <a:stretch>
            <a:fillRect/>
          </a:stretch>
        </p:blipFill>
        <p:spPr bwMode="auto">
          <a:xfrm>
            <a:off x="142844" y="1714494"/>
            <a:ext cx="3357554" cy="2647952"/>
          </a:xfrm>
          <a:prstGeom prst="rect">
            <a:avLst/>
          </a:prstGeom>
          <a:noFill/>
          <a:ln w="9525">
            <a:noFill/>
            <a:miter lim="800000"/>
            <a:headEnd/>
            <a:tailEnd/>
          </a:ln>
        </p:spPr>
      </p:pic>
      <p:pic>
        <p:nvPicPr>
          <p:cNvPr id="29" name="Picture 32"/>
          <p:cNvPicPr>
            <a:picLocks noChangeAspect="1" noChangeArrowheads="1"/>
          </p:cNvPicPr>
          <p:nvPr/>
        </p:nvPicPr>
        <p:blipFill>
          <a:blip r:embed="rId4"/>
          <a:srcRect/>
          <a:stretch>
            <a:fillRect/>
          </a:stretch>
        </p:blipFill>
        <p:spPr bwMode="auto">
          <a:xfrm>
            <a:off x="428596" y="1714494"/>
            <a:ext cx="3124200" cy="2895600"/>
          </a:xfrm>
          <a:prstGeom prst="rect">
            <a:avLst/>
          </a:prstGeom>
          <a:noFill/>
          <a:ln w="9525">
            <a:noFill/>
            <a:miter lim="800000"/>
            <a:headEnd/>
            <a:tailEnd/>
          </a:ln>
        </p:spPr>
      </p:pic>
      <p:sp>
        <p:nvSpPr>
          <p:cNvPr id="30" name="TextBox 29"/>
          <p:cNvSpPr txBox="1"/>
          <p:nvPr/>
        </p:nvSpPr>
        <p:spPr>
          <a:xfrm>
            <a:off x="5357818" y="4429138"/>
            <a:ext cx="2143140" cy="369332"/>
          </a:xfrm>
          <a:prstGeom prst="rect">
            <a:avLst/>
          </a:prstGeom>
          <a:noFill/>
        </p:spPr>
        <p:txBody>
          <a:bodyPr wrap="square" rtlCol="0">
            <a:spAutoFit/>
          </a:bodyPr>
          <a:lstStyle/>
          <a:p>
            <a:r>
              <a:rPr lang="en-US" b="1" dirty="0" smtClean="0"/>
              <a:t>HÌNH  CẦU </a:t>
            </a:r>
            <a:endParaRPr lang="en-US" b="1" dirty="0"/>
          </a:p>
        </p:txBody>
      </p:sp>
      <p:sp>
        <p:nvSpPr>
          <p:cNvPr id="31" name="Rectangle 30"/>
          <p:cNvSpPr/>
          <p:nvPr/>
        </p:nvSpPr>
        <p:spPr>
          <a:xfrm>
            <a:off x="1071538" y="285734"/>
            <a:ext cx="6715172" cy="369332"/>
          </a:xfrm>
          <a:prstGeom prst="rect">
            <a:avLst/>
          </a:prstGeom>
        </p:spPr>
        <p:txBody>
          <a:bodyPr wrap="square">
            <a:spAutoFit/>
          </a:bodyPr>
          <a:lstStyle/>
          <a:p>
            <a:pPr algn="ctr"/>
            <a:r>
              <a:rPr lang="en-US" altLang="en-US" b="1" u="sng" dirty="0" smtClean="0">
                <a:solidFill>
                  <a:srgbClr val="FF0000"/>
                </a:solidFill>
              </a:rPr>
              <a:t>Toán :</a:t>
            </a:r>
            <a:r>
              <a:rPr lang="en-US" altLang="en-US" b="1" dirty="0" smtClean="0">
                <a:solidFill>
                  <a:srgbClr val="FF0000"/>
                </a:solidFill>
              </a:rPr>
              <a:t>         GIỚI THIỆU HÌNH TRỤ. GIỚI THIỆU HÌNH CẦU</a:t>
            </a:r>
            <a:endParaRPr lang="en-US" altLang="en-US" b="1" dirty="0">
              <a:solidFill>
                <a:srgbClr val="FF0000"/>
              </a:solidFill>
            </a:endParaRPr>
          </a:p>
        </p:txBody>
      </p:sp>
    </p:spTree>
    <p:extLst>
      <p:ext uri="{BB962C8B-B14F-4D97-AF65-F5344CB8AC3E}">
        <p14:creationId xmlns:p14="http://schemas.microsoft.com/office/powerpoint/2010/main" val="203975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par>
                                <p:cTn id="16" presetID="35" presetClass="path" presetSubtype="0" accel="50000" decel="50000" fill="hold" nodeType="withEffect">
                                  <p:stCondLst>
                                    <p:cond delay="0"/>
                                  </p:stCondLst>
                                  <p:childTnLst>
                                    <p:animMotion origin="layout" path="M -5.55556E-7 5.30537E-7 L 0.46302 0.01388 " pathEditMode="relative" rAng="0" ptsTypes="AA">
                                      <p:cBhvr>
                                        <p:cTn id="17" dur="2000" fill="hold"/>
                                        <p:tgtEl>
                                          <p:spTgt spid="29"/>
                                        </p:tgtEl>
                                        <p:attrNameLst>
                                          <p:attrName>ppt_x</p:attrName>
                                          <p:attrName>ppt_y</p:attrName>
                                        </p:attrNameLst>
                                      </p:cBhvr>
                                      <p:rCtr x="23100" y="700"/>
                                    </p:animMotion>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Đồ vật có dạng hình cầu </a:t>
            </a:r>
          </a:p>
        </p:txBody>
      </p:sp>
      <p:pic>
        <p:nvPicPr>
          <p:cNvPr id="62466" name="Picture 2"/>
          <p:cNvPicPr>
            <a:picLocks noGrp="1" noChangeAspect="1" noChangeArrowheads="1"/>
          </p:cNvPicPr>
          <p:nvPr>
            <p:ph idx="1"/>
          </p:nvPr>
        </p:nvPicPr>
        <p:blipFill>
          <a:blip r:embed="rId2"/>
          <a:srcRect/>
          <a:stretch>
            <a:fillRect/>
          </a:stretch>
        </p:blipFill>
        <p:spPr>
          <a:xfrm>
            <a:off x="285720" y="1928808"/>
            <a:ext cx="2905125" cy="2214566"/>
          </a:xfrm>
          <a:ln w="28575" cap="flat" algn="ctr"/>
          <a:effectLst>
            <a:outerShdw dist="53882" dir="2700000" algn="ctr" rotWithShape="0">
              <a:srgbClr val="C0C0C0">
                <a:alpha val="80000"/>
              </a:srgbClr>
            </a:outerShdw>
          </a:effectLst>
        </p:spPr>
      </p:pic>
      <p:pic>
        <p:nvPicPr>
          <p:cNvPr id="62467" name="Picture 3"/>
          <p:cNvPicPr>
            <a:picLocks noChangeAspect="1" noChangeArrowheads="1"/>
          </p:cNvPicPr>
          <p:nvPr/>
        </p:nvPicPr>
        <p:blipFill>
          <a:blip r:embed="rId3"/>
          <a:srcRect/>
          <a:stretch>
            <a:fillRect/>
          </a:stretch>
        </p:blipFill>
        <p:spPr bwMode="auto">
          <a:xfrm>
            <a:off x="3733800" y="1857370"/>
            <a:ext cx="2819400" cy="2371730"/>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pic>
        <p:nvPicPr>
          <p:cNvPr id="62468" name="Picture 4"/>
          <p:cNvPicPr>
            <a:picLocks noChangeAspect="1" noChangeArrowheads="1"/>
          </p:cNvPicPr>
          <p:nvPr/>
        </p:nvPicPr>
        <p:blipFill>
          <a:blip r:embed="rId4"/>
          <a:srcRect/>
          <a:stretch>
            <a:fillRect/>
          </a:stretch>
        </p:blipFill>
        <p:spPr bwMode="auto">
          <a:xfrm>
            <a:off x="6705600" y="1928808"/>
            <a:ext cx="2438400" cy="2386018"/>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linds(horizontal)">
                                      <p:cBhvr>
                                        <p:cTn id="7" dur="5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2467"/>
                                        </p:tgtEl>
                                        <p:attrNameLst>
                                          <p:attrName>style.visibility</p:attrName>
                                        </p:attrNameLst>
                                      </p:cBhvr>
                                      <p:to>
                                        <p:strVal val="visible"/>
                                      </p:to>
                                    </p:set>
                                    <p:animEffect transition="in" filter="blinds(horizontal)">
                                      <p:cBhvr>
                                        <p:cTn id="12" dur="500"/>
                                        <p:tgtEl>
                                          <p:spTgt spid="624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2468"/>
                                        </p:tgtEl>
                                        <p:attrNameLst>
                                          <p:attrName>style.visibility</p:attrName>
                                        </p:attrNameLst>
                                      </p:cBhvr>
                                      <p:to>
                                        <p:strVal val="visible"/>
                                      </p:to>
                                    </p:set>
                                    <p:animEffect transition="in" filter="blinds(horizontal)">
                                      <p:cBhvr>
                                        <p:cTn id="17"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smtClean="0"/>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4"/>
          <p:cNvPicPr>
            <a:picLocks noChangeAspect="1" noChangeArrowheads="1"/>
          </p:cNvPicPr>
          <p:nvPr/>
        </p:nvPicPr>
        <p:blipFill>
          <a:blip r:embed="rId2"/>
          <a:srcRect/>
          <a:stretch>
            <a:fillRect/>
          </a:stretch>
        </p:blipFill>
        <p:spPr bwMode="auto">
          <a:xfrm>
            <a:off x="-381000" y="161925"/>
            <a:ext cx="9829800" cy="5219700"/>
          </a:xfrm>
          <a:prstGeom prst="rect">
            <a:avLst/>
          </a:prstGeom>
          <a:noFill/>
          <a:ln w="9525">
            <a:noFill/>
            <a:miter lim="800000"/>
            <a:headEnd/>
            <a:tailEnd/>
          </a:ln>
        </p:spPr>
      </p:pic>
      <p:sp>
        <p:nvSpPr>
          <p:cNvPr id="74757" name="AutoShape 5"/>
          <p:cNvSpPr>
            <a:spLocks noChangeArrowheads="1"/>
          </p:cNvSpPr>
          <p:nvPr/>
        </p:nvSpPr>
        <p:spPr bwMode="auto">
          <a:xfrm>
            <a:off x="142844" y="785800"/>
            <a:ext cx="9372600" cy="971550"/>
          </a:xfrm>
          <a:prstGeom prst="cloudCallout">
            <a:avLst>
              <a:gd name="adj1" fmla="val -12505"/>
              <a:gd name="adj2" fmla="val 145949"/>
            </a:avLst>
          </a:prstGeom>
          <a:solidFill>
            <a:srgbClr val="FFCCFF"/>
          </a:solidFill>
          <a:ln w="9525">
            <a:solidFill>
              <a:srgbClr val="FF6600"/>
            </a:solidFill>
            <a:round/>
            <a:headEnd/>
            <a:tailEnd/>
          </a:ln>
        </p:spPr>
        <p:txBody>
          <a:bodyPr/>
          <a:lstStyle/>
          <a:p>
            <a:pPr algn="l"/>
            <a:r>
              <a:rPr lang="en-US" altLang="en-US" sz="2400" b="1">
                <a:solidFill>
                  <a:srgbClr val="0000FF"/>
                </a:solidFill>
              </a:rPr>
              <a:t>Những đồ vật sau có dạng hình cầu không?</a:t>
            </a:r>
          </a:p>
          <a:p>
            <a:pPr algn="l"/>
            <a:endParaRPr lang="en-US" altLang="en-US" sz="2800" b="1">
              <a:solidFill>
                <a:srgbClr val="0000FF"/>
              </a:solidFill>
              <a:cs typeface="Times New Roman" pitchFamily="18" charset="0"/>
            </a:endParaRPr>
          </a:p>
        </p:txBody>
      </p:sp>
      <p:pic>
        <p:nvPicPr>
          <p:cNvPr id="74758" name="Picture 6"/>
          <p:cNvPicPr>
            <a:picLocks noChangeAspect="1" noChangeArrowheads="1"/>
          </p:cNvPicPr>
          <p:nvPr/>
        </p:nvPicPr>
        <p:blipFill>
          <a:blip r:embed="rId3"/>
          <a:srcRect/>
          <a:stretch>
            <a:fillRect/>
          </a:stretch>
        </p:blipFill>
        <p:spPr bwMode="auto">
          <a:xfrm>
            <a:off x="1285852" y="2500312"/>
            <a:ext cx="2895600" cy="2114550"/>
          </a:xfrm>
          <a:prstGeom prst="rect">
            <a:avLst/>
          </a:prstGeom>
          <a:noFill/>
          <a:ln w="9525">
            <a:solidFill>
              <a:srgbClr val="FF0066"/>
            </a:solidFill>
            <a:miter lim="800000"/>
            <a:headEnd/>
            <a:tailEnd/>
          </a:ln>
        </p:spPr>
      </p:pic>
      <p:pic>
        <p:nvPicPr>
          <p:cNvPr id="74759" name="Picture 7"/>
          <p:cNvPicPr>
            <a:picLocks noChangeAspect="1" noChangeArrowheads="1"/>
          </p:cNvPicPr>
          <p:nvPr/>
        </p:nvPicPr>
        <p:blipFill>
          <a:blip r:embed="rId4"/>
          <a:srcRect/>
          <a:stretch>
            <a:fillRect/>
          </a:stretch>
        </p:blipFill>
        <p:spPr bwMode="auto">
          <a:xfrm>
            <a:off x="4929190" y="2500312"/>
            <a:ext cx="2743200" cy="2114550"/>
          </a:xfrm>
          <a:prstGeom prst="rect">
            <a:avLst/>
          </a:prstGeom>
          <a:noFill/>
          <a:ln w="9525">
            <a:solidFill>
              <a:srgbClr val="FF0066"/>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barn(inHorizontal)">
                                      <p:cBhvr>
                                        <p:cTn id="7" dur="500"/>
                                        <p:tgtEl>
                                          <p:spTgt spid="74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4757"/>
                                        </p:tgtEl>
                                        <p:attrNameLst>
                                          <p:attrName>style.visibility</p:attrName>
                                        </p:attrNameLst>
                                      </p:cBhvr>
                                      <p:to>
                                        <p:strVal val="hidden"/>
                                      </p:to>
                                    </p:set>
                                  </p:childTnLst>
                                </p:cTn>
                              </p:par>
                              <p:par>
                                <p:cTn id="12" presetID="50" presetClass="entr" presetSubtype="0" decel="100000" fill="hold" nodeType="withEffect">
                                  <p:stCondLst>
                                    <p:cond delay="0"/>
                                  </p:stCondLst>
                                  <p:childTnLst>
                                    <p:set>
                                      <p:cBhvr>
                                        <p:cTn id="13" dur="1" fill="hold">
                                          <p:stCondLst>
                                            <p:cond delay="0"/>
                                          </p:stCondLst>
                                        </p:cTn>
                                        <p:tgtEl>
                                          <p:spTgt spid="74758"/>
                                        </p:tgtEl>
                                        <p:attrNameLst>
                                          <p:attrName>style.visibility</p:attrName>
                                        </p:attrNameLst>
                                      </p:cBhvr>
                                      <p:to>
                                        <p:strVal val="visible"/>
                                      </p:to>
                                    </p:set>
                                    <p:anim calcmode="lin" valueType="num">
                                      <p:cBhvr>
                                        <p:cTn id="14" dur="1000" fill="hold"/>
                                        <p:tgtEl>
                                          <p:spTgt spid="74758"/>
                                        </p:tgtEl>
                                        <p:attrNameLst>
                                          <p:attrName>ppt_w</p:attrName>
                                        </p:attrNameLst>
                                      </p:cBhvr>
                                      <p:tavLst>
                                        <p:tav tm="0">
                                          <p:val>
                                            <p:strVal val="#ppt_w+.3"/>
                                          </p:val>
                                        </p:tav>
                                        <p:tav tm="100000">
                                          <p:val>
                                            <p:strVal val="#ppt_w"/>
                                          </p:val>
                                        </p:tav>
                                      </p:tavLst>
                                    </p:anim>
                                    <p:anim calcmode="lin" valueType="num">
                                      <p:cBhvr>
                                        <p:cTn id="15" dur="1000" fill="hold"/>
                                        <p:tgtEl>
                                          <p:spTgt spid="74758"/>
                                        </p:tgtEl>
                                        <p:attrNameLst>
                                          <p:attrName>ppt_h</p:attrName>
                                        </p:attrNameLst>
                                      </p:cBhvr>
                                      <p:tavLst>
                                        <p:tav tm="0">
                                          <p:val>
                                            <p:strVal val="#ppt_h"/>
                                          </p:val>
                                        </p:tav>
                                        <p:tav tm="100000">
                                          <p:val>
                                            <p:strVal val="#ppt_h"/>
                                          </p:val>
                                        </p:tav>
                                      </p:tavLst>
                                    </p:anim>
                                    <p:animEffect transition="in" filter="fade">
                                      <p:cBhvr>
                                        <p:cTn id="16" dur="1000"/>
                                        <p:tgtEl>
                                          <p:spTgt spid="7475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74759"/>
                                        </p:tgtEl>
                                        <p:attrNameLst>
                                          <p:attrName>style.visibility</p:attrName>
                                        </p:attrNameLst>
                                      </p:cBhvr>
                                      <p:to>
                                        <p:strVal val="visible"/>
                                      </p:to>
                                    </p:set>
                                    <p:anim calcmode="lin" valueType="num">
                                      <p:cBhvr>
                                        <p:cTn id="19" dur="1000" fill="hold"/>
                                        <p:tgtEl>
                                          <p:spTgt spid="74759"/>
                                        </p:tgtEl>
                                        <p:attrNameLst>
                                          <p:attrName>ppt_w</p:attrName>
                                        </p:attrNameLst>
                                      </p:cBhvr>
                                      <p:tavLst>
                                        <p:tav tm="0">
                                          <p:val>
                                            <p:strVal val="#ppt_w+.3"/>
                                          </p:val>
                                        </p:tav>
                                        <p:tav tm="100000">
                                          <p:val>
                                            <p:strVal val="#ppt_w"/>
                                          </p:val>
                                        </p:tav>
                                      </p:tavLst>
                                    </p:anim>
                                    <p:anim calcmode="lin" valueType="num">
                                      <p:cBhvr>
                                        <p:cTn id="20" dur="1000" fill="hold"/>
                                        <p:tgtEl>
                                          <p:spTgt spid="74759"/>
                                        </p:tgtEl>
                                        <p:attrNameLst>
                                          <p:attrName>ppt_h</p:attrName>
                                        </p:attrNameLst>
                                      </p:cBhvr>
                                      <p:tavLst>
                                        <p:tav tm="0">
                                          <p:val>
                                            <p:strVal val="#ppt_h"/>
                                          </p:val>
                                        </p:tav>
                                        <p:tav tm="100000">
                                          <p:val>
                                            <p:strVal val="#ppt_h"/>
                                          </p:val>
                                        </p:tav>
                                      </p:tavLst>
                                    </p:anim>
                                    <p:animEffect transition="in" filter="fade">
                                      <p:cBhvr>
                                        <p:cTn id="21" dur="10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animBg="1"/>
      <p:bldP spid="7475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Oval 2"/>
          <p:cNvSpPr/>
          <p:nvPr/>
        </p:nvSpPr>
        <p:spPr>
          <a:xfrm>
            <a:off x="2071670" y="1428742"/>
            <a:ext cx="6072230" cy="2232248"/>
          </a:xfrm>
          <a:prstGeom prst="ellipse">
            <a:avLst/>
          </a:prstGeom>
          <a:solidFill>
            <a:srgbClr val="A359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Times New Roman" pitchFamily="18" charset="0"/>
                <a:cs typeface="Times New Roman" pitchFamily="18" charset="0"/>
              </a:rPr>
              <a:t>LUYỆN TẬP</a:t>
            </a:r>
            <a:endParaRPr lang="vi-VN" sz="5400" b="1" dirty="0">
              <a:latin typeface="Times New Roman" pitchFamily="18" charset="0"/>
              <a:cs typeface="Times New Roman"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800" t="8001" r="51400" b="54200"/>
          <a:stretch/>
        </p:blipFill>
        <p:spPr>
          <a:xfrm>
            <a:off x="3571868" y="142858"/>
            <a:ext cx="1944216" cy="1285884"/>
          </a:xfrm>
          <a:prstGeom prst="ellipse">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799" t="40599" r="31400" b="35601"/>
          <a:stretch/>
        </p:blipFill>
        <p:spPr>
          <a:xfrm>
            <a:off x="1142976" y="642924"/>
            <a:ext cx="1584176" cy="1224136"/>
          </a:xfrm>
          <a:prstGeom prst="ellipse">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00" t="65290" r="49437" b="10402"/>
          <a:stretch/>
        </p:blipFill>
        <p:spPr>
          <a:xfrm>
            <a:off x="142844" y="2214560"/>
            <a:ext cx="1880592" cy="1250298"/>
          </a:xfrm>
          <a:prstGeom prst="ellipse">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3000" t="67468" r="1183" b="7602"/>
          <a:stretch/>
        </p:blipFill>
        <p:spPr>
          <a:xfrm>
            <a:off x="7572396" y="2786064"/>
            <a:ext cx="1842226" cy="1282290"/>
          </a:xfrm>
          <a:prstGeom prst="ellipse">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3700" t="32199" r="9000" b="46802"/>
          <a:stretch/>
        </p:blipFill>
        <p:spPr>
          <a:xfrm>
            <a:off x="1571604" y="3357568"/>
            <a:ext cx="1404156" cy="1080120"/>
          </a:xfrm>
          <a:prstGeom prst="ellipse">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7199" t="52319" r="10401" b="31403"/>
          <a:stretch/>
        </p:blipFill>
        <p:spPr>
          <a:xfrm>
            <a:off x="3786182" y="3703340"/>
            <a:ext cx="1981662" cy="1440160"/>
          </a:xfrm>
          <a:prstGeom prst="ellipse">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1424" t="19600" r="31397" b="62324"/>
          <a:stretch/>
        </p:blipFill>
        <p:spPr>
          <a:xfrm>
            <a:off x="6000760" y="3929072"/>
            <a:ext cx="883554" cy="929730"/>
          </a:xfrm>
          <a:prstGeom prst="ellipse">
            <a:avLst/>
          </a:prstGeom>
        </p:spPr>
      </p:pic>
      <p:sp>
        <p:nvSpPr>
          <p:cNvPr id="11" name="Rectangle 10"/>
          <p:cNvSpPr/>
          <p:nvPr/>
        </p:nvSpPr>
        <p:spPr>
          <a:xfrm>
            <a:off x="8388424" y="0"/>
            <a:ext cx="755576" cy="834586"/>
          </a:xfrm>
          <a:prstGeom prst="rect">
            <a:avLst/>
          </a:prstGeom>
          <a:solidFill>
            <a:srgbClr val="E8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6140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
          <p:cNvPicPr>
            <a:picLocks noChangeAspect="1" noChangeArrowheads="1"/>
          </p:cNvPicPr>
          <p:nvPr/>
        </p:nvPicPr>
        <p:blipFill>
          <a:blip r:embed="rId2"/>
          <a:srcRect/>
          <a:stretch>
            <a:fillRect/>
          </a:stretch>
        </p:blipFill>
        <p:spPr bwMode="auto">
          <a:xfrm>
            <a:off x="1700204" y="631200"/>
            <a:ext cx="5725530" cy="2232248"/>
          </a:xfrm>
          <a:prstGeom prst="rect">
            <a:avLst/>
          </a:prstGeom>
          <a:noFill/>
          <a:ln w="9525">
            <a:noFill/>
            <a:miter lim="800000"/>
            <a:headEnd/>
            <a:tailEnd/>
          </a:ln>
        </p:spPr>
      </p:pic>
      <p:pic>
        <p:nvPicPr>
          <p:cNvPr id="3" name="Picture 72"/>
          <p:cNvPicPr>
            <a:picLocks noChangeAspect="1" noChangeArrowheads="1"/>
          </p:cNvPicPr>
          <p:nvPr/>
        </p:nvPicPr>
        <p:blipFill>
          <a:blip r:embed="rId3"/>
          <a:srcRect/>
          <a:stretch>
            <a:fillRect/>
          </a:stretch>
        </p:blipFill>
        <p:spPr bwMode="auto">
          <a:xfrm>
            <a:off x="1984614" y="3385542"/>
            <a:ext cx="1578602" cy="1490464"/>
          </a:xfrm>
          <a:prstGeom prst="rect">
            <a:avLst/>
          </a:prstGeom>
          <a:noFill/>
          <a:ln w="9525">
            <a:solidFill>
              <a:srgbClr val="FF0066"/>
            </a:solidFill>
            <a:miter lim="800000"/>
            <a:headEnd/>
            <a:tailEnd/>
          </a:ln>
        </p:spPr>
      </p:pic>
      <p:pic>
        <p:nvPicPr>
          <p:cNvPr id="8" name="Picture 71"/>
          <p:cNvPicPr>
            <a:picLocks noChangeAspect="1" noChangeArrowheads="1"/>
          </p:cNvPicPr>
          <p:nvPr/>
        </p:nvPicPr>
        <p:blipFill>
          <a:blip r:embed="rId4"/>
          <a:srcRect/>
          <a:stretch>
            <a:fillRect/>
          </a:stretch>
        </p:blipFill>
        <p:spPr bwMode="auto">
          <a:xfrm>
            <a:off x="244665" y="3435846"/>
            <a:ext cx="1661761" cy="1440160"/>
          </a:xfrm>
          <a:prstGeom prst="rect">
            <a:avLst/>
          </a:prstGeom>
          <a:noFill/>
          <a:ln w="9525">
            <a:solidFill>
              <a:srgbClr val="FF0066"/>
            </a:solidFill>
            <a:miter lim="800000"/>
            <a:headEnd/>
            <a:tailEnd/>
          </a:ln>
        </p:spPr>
      </p:pic>
      <p:pic>
        <p:nvPicPr>
          <p:cNvPr id="9" name="Picture 70"/>
          <p:cNvPicPr>
            <a:picLocks noChangeAspect="1" noChangeArrowheads="1"/>
          </p:cNvPicPr>
          <p:nvPr/>
        </p:nvPicPr>
        <p:blipFill>
          <a:blip r:embed="rId5"/>
          <a:srcRect/>
          <a:stretch>
            <a:fillRect/>
          </a:stretch>
        </p:blipFill>
        <p:spPr bwMode="auto">
          <a:xfrm>
            <a:off x="3628311" y="3403890"/>
            <a:ext cx="1224136" cy="1453767"/>
          </a:xfrm>
          <a:prstGeom prst="rect">
            <a:avLst/>
          </a:prstGeom>
          <a:noFill/>
          <a:ln w="9525">
            <a:solidFill>
              <a:srgbClr val="FF0066"/>
            </a:solidFill>
            <a:miter lim="800000"/>
            <a:headEnd/>
            <a:tailEnd/>
          </a:ln>
        </p:spPr>
      </p:pic>
      <p:pic>
        <p:nvPicPr>
          <p:cNvPr id="10" name="Picture 77"/>
          <p:cNvPicPr>
            <a:picLocks noChangeAspect="1" noChangeArrowheads="1"/>
          </p:cNvPicPr>
          <p:nvPr/>
        </p:nvPicPr>
        <p:blipFill>
          <a:blip r:embed="rId6"/>
          <a:srcRect/>
          <a:stretch>
            <a:fillRect/>
          </a:stretch>
        </p:blipFill>
        <p:spPr bwMode="auto">
          <a:xfrm>
            <a:off x="4887152" y="3347236"/>
            <a:ext cx="1986528" cy="1485531"/>
          </a:xfrm>
          <a:prstGeom prst="rect">
            <a:avLst/>
          </a:prstGeom>
          <a:noFill/>
          <a:ln w="9525">
            <a:solidFill>
              <a:srgbClr val="FF0066"/>
            </a:solidFill>
            <a:miter lim="800000"/>
            <a:headEnd/>
            <a:tailEnd/>
          </a:ln>
        </p:spPr>
      </p:pic>
      <p:pic>
        <p:nvPicPr>
          <p:cNvPr id="11" name="Picture 76"/>
          <p:cNvPicPr>
            <a:picLocks noChangeAspect="1" noChangeArrowheads="1"/>
          </p:cNvPicPr>
          <p:nvPr/>
        </p:nvPicPr>
        <p:blipFill>
          <a:blip r:embed="rId7"/>
          <a:srcRect/>
          <a:stretch>
            <a:fillRect/>
          </a:stretch>
        </p:blipFill>
        <p:spPr bwMode="auto">
          <a:xfrm>
            <a:off x="6908385" y="3326403"/>
            <a:ext cx="2305025" cy="1549603"/>
          </a:xfrm>
          <a:prstGeom prst="rect">
            <a:avLst/>
          </a:prstGeom>
          <a:noFill/>
          <a:ln w="9525">
            <a:solidFill>
              <a:srgbClr val="FF0066"/>
            </a:solidFill>
            <a:miter lim="800000"/>
            <a:headEnd/>
            <a:tailEnd/>
          </a:ln>
        </p:spPr>
      </p:pic>
      <p:sp>
        <p:nvSpPr>
          <p:cNvPr id="12" name="TextBox 11"/>
          <p:cNvSpPr txBox="1"/>
          <p:nvPr/>
        </p:nvSpPr>
        <p:spPr>
          <a:xfrm>
            <a:off x="874688" y="165869"/>
            <a:ext cx="7873776"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1</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dưới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đây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trụ</a:t>
            </a:r>
            <a:r>
              <a:rPr lang="en-US" sz="2400" dirty="0" smtClean="0">
                <a:solidFill>
                  <a:srgbClr val="FF0000"/>
                </a:solidFill>
                <a:latin typeface="Times New Roman" panose="02020603050405020304" pitchFamily="18" charset="0"/>
                <a:cs typeface="Times New Roman" panose="02020603050405020304" pitchFamily="18" charset="0"/>
              </a:rPr>
              <a:t>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77200" y="2803746"/>
            <a:ext cx="6941324" cy="523220"/>
          </a:xfrm>
          <a:prstGeom prst="rect">
            <a:avLst/>
          </a:prstGeom>
          <a:noFill/>
        </p:spPr>
        <p:txBody>
          <a:bodyPr wrap="none" rtlCol="0">
            <a:spAutoFit/>
          </a:bodyPr>
          <a:lstStyle/>
          <a:p>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2</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Đồ</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dưới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đây</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dạng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hình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cầu</a:t>
            </a:r>
            <a:r>
              <a:rPr lang="en-US"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62318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7" name="Picture 7"/>
          <p:cNvPicPr>
            <a:picLocks noChangeAspect="1" noChangeArrowheads="1"/>
          </p:cNvPicPr>
          <p:nvPr/>
        </p:nvPicPr>
        <p:blipFill>
          <a:blip r:embed="rId3"/>
          <a:srcRect/>
          <a:stretch>
            <a:fillRect/>
          </a:stretch>
        </p:blipFill>
        <p:spPr bwMode="auto">
          <a:xfrm>
            <a:off x="6429388" y="3000378"/>
            <a:ext cx="2524125" cy="1821656"/>
          </a:xfrm>
          <a:prstGeom prst="rect">
            <a:avLst/>
          </a:prstGeom>
          <a:noFill/>
          <a:ln w="9525">
            <a:solidFill>
              <a:srgbClr val="FF0066"/>
            </a:solidFill>
            <a:miter lim="800000"/>
            <a:headEnd/>
            <a:tailEnd/>
          </a:ln>
        </p:spPr>
      </p:pic>
      <p:grpSp>
        <p:nvGrpSpPr>
          <p:cNvPr id="2" name="Group 15"/>
          <p:cNvGrpSpPr>
            <a:grpSpLocks/>
          </p:cNvGrpSpPr>
          <p:nvPr/>
        </p:nvGrpSpPr>
        <p:grpSpPr bwMode="auto">
          <a:xfrm>
            <a:off x="-14288" y="-32147"/>
            <a:ext cx="9158288" cy="5175647"/>
            <a:chOff x="-9" y="-18"/>
            <a:chExt cx="5769" cy="4347"/>
          </a:xfrm>
        </p:grpSpPr>
        <p:pic>
          <p:nvPicPr>
            <p:cNvPr id="21516" name="Picture 16" descr="POINSET2"/>
            <p:cNvPicPr>
              <a:picLocks noChangeAspect="1" noChangeArrowheads="1"/>
            </p:cNvPicPr>
            <p:nvPr/>
          </p:nvPicPr>
          <p:blipFill>
            <a:blip r:embed="rId4"/>
            <a:srcRect/>
            <a:stretch>
              <a:fillRect/>
            </a:stretch>
          </p:blipFill>
          <p:spPr bwMode="auto">
            <a:xfrm>
              <a:off x="-9" y="-18"/>
              <a:ext cx="480" cy="960"/>
            </a:xfrm>
            <a:prstGeom prst="rect">
              <a:avLst/>
            </a:prstGeom>
            <a:noFill/>
            <a:ln w="9525">
              <a:noFill/>
              <a:miter lim="800000"/>
              <a:headEnd/>
              <a:tailEnd/>
            </a:ln>
          </p:spPr>
        </p:pic>
        <p:pic>
          <p:nvPicPr>
            <p:cNvPr id="21517" name="Picture 17" descr="POINSET2"/>
            <p:cNvPicPr>
              <a:picLocks noChangeAspect="1" noChangeArrowheads="1"/>
            </p:cNvPicPr>
            <p:nvPr/>
          </p:nvPicPr>
          <p:blipFill>
            <a:blip r:embed="rId4"/>
            <a:srcRect/>
            <a:stretch>
              <a:fillRect/>
            </a:stretch>
          </p:blipFill>
          <p:spPr bwMode="auto">
            <a:xfrm rot="10800000">
              <a:off x="5280" y="3369"/>
              <a:ext cx="480" cy="960"/>
            </a:xfrm>
            <a:prstGeom prst="rect">
              <a:avLst/>
            </a:prstGeom>
            <a:noFill/>
            <a:ln w="9525">
              <a:noFill/>
              <a:miter lim="800000"/>
              <a:headEnd/>
              <a:tailEnd/>
            </a:ln>
          </p:spPr>
        </p:pic>
        <p:pic>
          <p:nvPicPr>
            <p:cNvPr id="21518" name="Picture 18" descr="POINSET2"/>
            <p:cNvPicPr>
              <a:picLocks noChangeAspect="1" noChangeArrowheads="1"/>
            </p:cNvPicPr>
            <p:nvPr/>
          </p:nvPicPr>
          <p:blipFill>
            <a:blip r:embed="rId4"/>
            <a:srcRect/>
            <a:stretch>
              <a:fillRect/>
            </a:stretch>
          </p:blipFill>
          <p:spPr bwMode="auto">
            <a:xfrm rot="-5400000">
              <a:off x="-226" y="3577"/>
              <a:ext cx="960" cy="526"/>
            </a:xfrm>
            <a:prstGeom prst="rect">
              <a:avLst/>
            </a:prstGeom>
            <a:noFill/>
            <a:ln w="9525">
              <a:noFill/>
              <a:miter lim="800000"/>
              <a:headEnd/>
              <a:tailEnd/>
            </a:ln>
          </p:spPr>
        </p:pic>
        <p:pic>
          <p:nvPicPr>
            <p:cNvPr id="21519" name="Picture 19" descr="POINSET2"/>
            <p:cNvPicPr>
              <a:picLocks noChangeAspect="1" noChangeArrowheads="1"/>
            </p:cNvPicPr>
            <p:nvPr/>
          </p:nvPicPr>
          <p:blipFill>
            <a:blip r:embed="rId4"/>
            <a:srcRect/>
            <a:stretch>
              <a:fillRect/>
            </a:stretch>
          </p:blipFill>
          <p:spPr bwMode="auto">
            <a:xfrm rot="5400000">
              <a:off x="5003" y="280"/>
              <a:ext cx="1056" cy="459"/>
            </a:xfrm>
            <a:prstGeom prst="rect">
              <a:avLst/>
            </a:prstGeom>
            <a:noFill/>
            <a:ln w="9525">
              <a:noFill/>
              <a:miter lim="800000"/>
              <a:headEnd/>
              <a:tailEnd/>
            </a:ln>
          </p:spPr>
        </p:pic>
        <p:grpSp>
          <p:nvGrpSpPr>
            <p:cNvPr id="3" name="Group 20"/>
            <p:cNvGrpSpPr>
              <a:grpSpLocks/>
            </p:cNvGrpSpPr>
            <p:nvPr/>
          </p:nvGrpSpPr>
          <p:grpSpPr bwMode="auto">
            <a:xfrm>
              <a:off x="462" y="0"/>
              <a:ext cx="4905" cy="96"/>
              <a:chOff x="480" y="0"/>
              <a:chExt cx="4905" cy="96"/>
            </a:xfrm>
          </p:grpSpPr>
          <p:sp>
            <p:nvSpPr>
              <p:cNvPr id="21548" name="AutoShape 21"/>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9" name="AutoShape 22"/>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0" name="AutoShape 23"/>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1" name="AutoShape 24"/>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2" name="AutoShape 25"/>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3" name="AutoShape 26"/>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4" name="AutoShape 27"/>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5" name="AutoShape 28"/>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6" name="AutoShape 29"/>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7" name="AutoShape 30"/>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8" name="AutoShape 31"/>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59" name="AutoShape 32"/>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4" name="Group 33"/>
            <p:cNvGrpSpPr>
              <a:grpSpLocks/>
            </p:cNvGrpSpPr>
            <p:nvPr/>
          </p:nvGrpSpPr>
          <p:grpSpPr bwMode="auto">
            <a:xfrm>
              <a:off x="471" y="4224"/>
              <a:ext cx="4905" cy="96"/>
              <a:chOff x="480" y="0"/>
              <a:chExt cx="4905" cy="96"/>
            </a:xfrm>
          </p:grpSpPr>
          <p:sp>
            <p:nvSpPr>
              <p:cNvPr id="21536" name="AutoShape 34"/>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7" name="AutoShape 35"/>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8" name="AutoShape 36"/>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9" name="AutoShape 37"/>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0" name="AutoShape 38"/>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1" name="AutoShape 39"/>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2" name="AutoShape 40"/>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3" name="AutoShape 41"/>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4" name="AutoShape 42"/>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5" name="AutoShape 43"/>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6" name="AutoShape 44"/>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47" name="AutoShape 45"/>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5" name="Group 46"/>
            <p:cNvGrpSpPr>
              <a:grpSpLocks/>
            </p:cNvGrpSpPr>
            <p:nvPr/>
          </p:nvGrpSpPr>
          <p:grpSpPr bwMode="auto">
            <a:xfrm>
              <a:off x="7" y="910"/>
              <a:ext cx="96" cy="2439"/>
              <a:chOff x="-2" y="865"/>
              <a:chExt cx="96" cy="2439"/>
            </a:xfrm>
          </p:grpSpPr>
          <p:sp>
            <p:nvSpPr>
              <p:cNvPr id="21530" name="AutoShape 47"/>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1" name="AutoShape 48"/>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2" name="AutoShape 49"/>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3" name="AutoShape 50"/>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4" name="AutoShape 51"/>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35" name="AutoShape 52"/>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6" name="Group 53"/>
            <p:cNvGrpSpPr>
              <a:grpSpLocks/>
            </p:cNvGrpSpPr>
            <p:nvPr/>
          </p:nvGrpSpPr>
          <p:grpSpPr bwMode="auto">
            <a:xfrm>
              <a:off x="5655" y="1014"/>
              <a:ext cx="96" cy="2439"/>
              <a:chOff x="-2" y="865"/>
              <a:chExt cx="96" cy="2439"/>
            </a:xfrm>
          </p:grpSpPr>
          <p:sp>
            <p:nvSpPr>
              <p:cNvPr id="21524" name="AutoShape 54"/>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25" name="AutoShape 55"/>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26" name="AutoShape 56"/>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27" name="AutoShape 57"/>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28" name="AutoShape 58"/>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1529" name="AutoShape 59"/>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sp>
        <p:nvSpPr>
          <p:cNvPr id="21508" name="Text Box 60"/>
          <p:cNvSpPr txBox="1">
            <a:spLocks noChangeArrowheads="1"/>
          </p:cNvSpPr>
          <p:nvPr/>
        </p:nvSpPr>
        <p:spPr bwMode="auto">
          <a:xfrm>
            <a:off x="1371600" y="228600"/>
            <a:ext cx="184731" cy="369332"/>
          </a:xfrm>
          <a:prstGeom prst="rect">
            <a:avLst/>
          </a:prstGeom>
          <a:noFill/>
          <a:ln w="9525">
            <a:noFill/>
            <a:miter lim="800000"/>
            <a:headEnd/>
            <a:tailEnd/>
          </a:ln>
        </p:spPr>
        <p:txBody>
          <a:bodyPr wrap="none">
            <a:spAutoFit/>
          </a:bodyPr>
          <a:lstStyle/>
          <a:p>
            <a:pPr algn="l"/>
            <a:endParaRPr lang="en-US" altLang="en-US"/>
          </a:p>
        </p:txBody>
      </p:sp>
      <p:sp>
        <p:nvSpPr>
          <p:cNvPr id="21509" name="Rectangle 61"/>
          <p:cNvSpPr>
            <a:spLocks noChangeArrowheads="1"/>
          </p:cNvSpPr>
          <p:nvPr/>
        </p:nvSpPr>
        <p:spPr bwMode="auto">
          <a:xfrm>
            <a:off x="457200" y="250032"/>
            <a:ext cx="8124917" cy="523220"/>
          </a:xfrm>
          <a:prstGeom prst="rect">
            <a:avLst/>
          </a:prstGeom>
          <a:noFill/>
          <a:ln w="9525">
            <a:noFill/>
            <a:miter lim="800000"/>
            <a:headEnd/>
            <a:tailEnd/>
          </a:ln>
        </p:spPr>
        <p:txBody>
          <a:bodyPr wrap="none">
            <a:spAutoFit/>
          </a:bodyPr>
          <a:lstStyle/>
          <a:p>
            <a:pPr algn="l"/>
            <a:r>
              <a:rPr lang="en-US" altLang="en-US" sz="2800" b="1">
                <a:solidFill>
                  <a:srgbClr val="0000FF"/>
                </a:solidFill>
              </a:rPr>
              <a:t>Bài 1. Trong các hình dưới đây có hình nào là </a:t>
            </a:r>
            <a:r>
              <a:rPr lang="en-US" altLang="en-US" sz="2800" b="1" u="sng">
                <a:solidFill>
                  <a:srgbClr val="0000FF"/>
                </a:solidFill>
              </a:rPr>
              <a:t>hình trụ</a:t>
            </a:r>
          </a:p>
        </p:txBody>
      </p:sp>
      <p:pic>
        <p:nvPicPr>
          <p:cNvPr id="56384" name="Picture 64"/>
          <p:cNvPicPr>
            <a:picLocks noChangeAspect="1" noChangeArrowheads="1"/>
          </p:cNvPicPr>
          <p:nvPr/>
        </p:nvPicPr>
        <p:blipFill>
          <a:blip r:embed="rId5"/>
          <a:srcRect/>
          <a:stretch>
            <a:fillRect/>
          </a:stretch>
        </p:blipFill>
        <p:spPr bwMode="auto">
          <a:xfrm>
            <a:off x="3500430" y="3286130"/>
            <a:ext cx="2590800" cy="1578769"/>
          </a:xfrm>
          <a:prstGeom prst="rect">
            <a:avLst/>
          </a:prstGeom>
          <a:noFill/>
          <a:ln w="9525">
            <a:solidFill>
              <a:srgbClr val="FF0066"/>
            </a:solidFill>
            <a:miter lim="800000"/>
            <a:headEnd/>
            <a:tailEnd/>
          </a:ln>
        </p:spPr>
      </p:pic>
      <p:pic>
        <p:nvPicPr>
          <p:cNvPr id="56385" name="Picture 65"/>
          <p:cNvPicPr>
            <a:picLocks noChangeAspect="1" noChangeArrowheads="1"/>
          </p:cNvPicPr>
          <p:nvPr/>
        </p:nvPicPr>
        <p:blipFill>
          <a:blip r:embed="rId6"/>
          <a:srcRect/>
          <a:stretch>
            <a:fillRect/>
          </a:stretch>
        </p:blipFill>
        <p:spPr bwMode="auto">
          <a:xfrm>
            <a:off x="6286512" y="785800"/>
            <a:ext cx="2182813" cy="1993106"/>
          </a:xfrm>
          <a:prstGeom prst="rect">
            <a:avLst/>
          </a:prstGeom>
          <a:noFill/>
          <a:ln w="9525">
            <a:solidFill>
              <a:srgbClr val="FF0066"/>
            </a:solidFill>
            <a:miter lim="800000"/>
            <a:headEnd/>
            <a:tailEnd/>
          </a:ln>
        </p:spPr>
      </p:pic>
      <p:pic>
        <p:nvPicPr>
          <p:cNvPr id="56386" name="Picture 66"/>
          <p:cNvPicPr>
            <a:picLocks noChangeAspect="1" noChangeArrowheads="1"/>
          </p:cNvPicPr>
          <p:nvPr/>
        </p:nvPicPr>
        <p:blipFill>
          <a:blip r:embed="rId7"/>
          <a:srcRect/>
          <a:stretch>
            <a:fillRect/>
          </a:stretch>
        </p:blipFill>
        <p:spPr bwMode="auto">
          <a:xfrm>
            <a:off x="457200" y="2857500"/>
            <a:ext cx="2514600" cy="2093119"/>
          </a:xfrm>
          <a:prstGeom prst="rect">
            <a:avLst/>
          </a:prstGeom>
          <a:noFill/>
          <a:ln w="9525">
            <a:solidFill>
              <a:srgbClr val="FF0066"/>
            </a:solidFill>
            <a:miter lim="800000"/>
            <a:headEnd/>
            <a:tailEnd/>
          </a:ln>
        </p:spPr>
      </p:pic>
      <p:pic>
        <p:nvPicPr>
          <p:cNvPr id="21513" name="Picture 67"/>
          <p:cNvPicPr>
            <a:picLocks noChangeAspect="1" noChangeArrowheads="1"/>
          </p:cNvPicPr>
          <p:nvPr/>
        </p:nvPicPr>
        <p:blipFill>
          <a:blip r:embed="rId8"/>
          <a:srcRect/>
          <a:stretch>
            <a:fillRect/>
          </a:stretch>
        </p:blipFill>
        <p:spPr bwMode="auto">
          <a:xfrm>
            <a:off x="1000100" y="785800"/>
            <a:ext cx="2165350" cy="2000250"/>
          </a:xfrm>
          <a:prstGeom prst="rect">
            <a:avLst/>
          </a:prstGeom>
          <a:noFill/>
          <a:ln w="9525">
            <a:solidFill>
              <a:srgbClr val="FF0066"/>
            </a:solidFill>
            <a:miter lim="800000"/>
            <a:headEnd/>
            <a:tailEnd/>
          </a:ln>
        </p:spPr>
      </p:pic>
      <p:pic>
        <p:nvPicPr>
          <p:cNvPr id="56388" name="Picture 68"/>
          <p:cNvPicPr>
            <a:picLocks noChangeAspect="1" noChangeArrowheads="1"/>
          </p:cNvPicPr>
          <p:nvPr/>
        </p:nvPicPr>
        <p:blipFill>
          <a:blip r:embed="rId9"/>
          <a:srcRect/>
          <a:stretch>
            <a:fillRect/>
          </a:stretch>
        </p:blipFill>
        <p:spPr bwMode="auto">
          <a:xfrm>
            <a:off x="3571868" y="785800"/>
            <a:ext cx="2374900" cy="2107406"/>
          </a:xfrm>
          <a:prstGeom prst="rect">
            <a:avLst/>
          </a:prstGeom>
          <a:noFill/>
          <a:ln w="9525">
            <a:solidFill>
              <a:srgbClr val="FF0066"/>
            </a:solidFill>
            <a:miter lim="800000"/>
            <a:headEnd/>
            <a:tailEnd/>
          </a:ln>
        </p:spPr>
      </p:pic>
      <p:sp>
        <p:nvSpPr>
          <p:cNvPr id="56408" name="AutoShape 88"/>
          <p:cNvSpPr>
            <a:spLocks noChangeArrowheads="1"/>
          </p:cNvSpPr>
          <p:nvPr/>
        </p:nvSpPr>
        <p:spPr bwMode="auto">
          <a:xfrm>
            <a:off x="571472" y="2857502"/>
            <a:ext cx="8229600" cy="1828800"/>
          </a:xfrm>
          <a:prstGeom prst="horizontalScroll">
            <a:avLst>
              <a:gd name="adj" fmla="val 25000"/>
            </a:avLst>
          </a:prstGeom>
          <a:solidFill>
            <a:srgbClr val="99CCFF"/>
          </a:solidFill>
          <a:ln w="9525">
            <a:solidFill>
              <a:schemeClr val="tx1"/>
            </a:solidFill>
            <a:round/>
            <a:headEnd/>
            <a:tailEnd/>
          </a:ln>
          <a:effectLst/>
          <a:extLst/>
        </p:spPr>
        <p:txBody>
          <a:bodyPr wrap="none" anchor="ctr"/>
          <a:lstStyle/>
          <a:p>
            <a:pPr>
              <a:defRPr/>
            </a:pPr>
            <a:endParaRPr lang="en-US" altLang="en-US" sz="2800" b="1" dirty="0">
              <a:solidFill>
                <a:srgbClr val="FF0066"/>
              </a:solidFill>
            </a:endParaRPr>
          </a:p>
          <a:p>
            <a:pPr>
              <a:defRPr/>
            </a:pPr>
            <a:endParaRPr lang="en-US" altLang="en-US" sz="2800" b="1" dirty="0">
              <a:solidFill>
                <a:srgbClr val="FF0066"/>
              </a:solidFill>
            </a:endParaRPr>
          </a:p>
          <a:p>
            <a:pPr>
              <a:defRPr/>
            </a:pPr>
            <a:r>
              <a:rPr lang="en-US" altLang="en-US" sz="2800" b="1" dirty="0" smtClean="0">
                <a:solidFill>
                  <a:srgbClr val="FF0066"/>
                </a:solidFill>
              </a:rPr>
              <a:t>                   Hình </a:t>
            </a:r>
            <a:r>
              <a:rPr lang="en-US" altLang="en-US" sz="2800" b="1" dirty="0">
                <a:solidFill>
                  <a:srgbClr val="FF0066"/>
                </a:solidFill>
              </a:rPr>
              <a:t>trụ là hình </a:t>
            </a:r>
            <a:r>
              <a:rPr lang="en-US" altLang="en-US" sz="2800" b="1" dirty="0">
                <a:solidFill>
                  <a:srgbClr val="FF0066"/>
                </a:solidFill>
                <a:latin typeface="HP001 5 hàng 1 ô ly" pitchFamily="34" charset="0"/>
              </a:rPr>
              <a:t>A </a:t>
            </a:r>
            <a:r>
              <a:rPr lang="en-US" altLang="en-US" sz="2800" b="1" dirty="0">
                <a:solidFill>
                  <a:srgbClr val="FF0066"/>
                </a:solidFill>
              </a:rPr>
              <a:t>và hình </a:t>
            </a:r>
            <a:r>
              <a:rPr lang="en-US" altLang="en-US" sz="2800" b="1" dirty="0">
                <a:solidFill>
                  <a:srgbClr val="FF0066"/>
                </a:solidFill>
                <a:latin typeface="HP001 5 hàng 1 ô ly" pitchFamily="34" charset="0"/>
              </a:rPr>
              <a:t>E</a:t>
            </a:r>
          </a:p>
          <a:p>
            <a:pPr eaLnBrk="1" hangingPunct="1">
              <a:defRPr/>
            </a:pPr>
            <a:endParaRPr lang="en-US" altLang="en-US" sz="4400" b="1" dirty="0">
              <a:solidFill>
                <a:srgbClr val="FF0066"/>
              </a:solidFill>
              <a:effectLst>
                <a:outerShdw blurRad="38100" dist="38100" dir="2700000" algn="tl">
                  <a:srgbClr val="000000"/>
                </a:outerShdw>
              </a:effectLst>
              <a:latin typeface="HP001 5 hàng 1 ô ly"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xit" presetSubtype="0" fill="hold" nodeType="withEffect">
                                  <p:stCondLst>
                                    <p:cond delay="0"/>
                                  </p:stCondLst>
                                  <p:childTnLst>
                                    <p:animScale>
                                      <p:cBhvr>
                                        <p:cTn id="6" dur="1000" accel="50000">
                                          <p:stCondLst>
                                            <p:cond delay="0"/>
                                          </p:stCondLst>
                                        </p:cTn>
                                        <p:tgtEl>
                                          <p:spTgt spid="5638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56386"/>
                                        </p:tgtEl>
                                        <p:attrNameLst>
                                          <p:attrName>ppt_x</p:attrName>
                                          <p:attrName>ppt_y</p:attrName>
                                        </p:attrNameLst>
                                      </p:cBhvr>
                                    </p:animMotion>
                                    <p:animEffect transition="out" filter="fade">
                                      <p:cBhvr>
                                        <p:cTn id="8" dur="1000"/>
                                        <p:tgtEl>
                                          <p:spTgt spid="56386"/>
                                        </p:tgtEl>
                                      </p:cBhvr>
                                    </p:animEffect>
                                    <p:set>
                                      <p:cBhvr>
                                        <p:cTn id="9" dur="1" fill="hold">
                                          <p:stCondLst>
                                            <p:cond delay="999"/>
                                          </p:stCondLst>
                                        </p:cTn>
                                        <p:tgtEl>
                                          <p:spTgt spid="56386"/>
                                        </p:tgtEl>
                                        <p:attrNameLst>
                                          <p:attrName>style.visibility</p:attrName>
                                        </p:attrNameLst>
                                      </p:cBhvr>
                                      <p:to>
                                        <p:strVal val="hidden"/>
                                      </p:to>
                                    </p:set>
                                  </p:childTnLst>
                                </p:cTn>
                              </p:par>
                              <p:par>
                                <p:cTn id="10" presetID="52" presetClass="exit" presetSubtype="0" fill="hold" nodeType="withEffect">
                                  <p:stCondLst>
                                    <p:cond delay="0"/>
                                  </p:stCondLst>
                                  <p:childTnLst>
                                    <p:animScale>
                                      <p:cBhvr>
                                        <p:cTn id="11" dur="1000" accel="50000">
                                          <p:stCondLst>
                                            <p:cond delay="0"/>
                                          </p:stCondLst>
                                        </p:cTn>
                                        <p:tgtEl>
                                          <p:spTgt spid="5638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 dur="1000" accel="50000">
                                          <p:stCondLst>
                                            <p:cond delay="0"/>
                                          </p:stCondLst>
                                        </p:cTn>
                                        <p:tgtEl>
                                          <p:spTgt spid="56388"/>
                                        </p:tgtEl>
                                        <p:attrNameLst>
                                          <p:attrName>ppt_x</p:attrName>
                                          <p:attrName>ppt_y</p:attrName>
                                        </p:attrNameLst>
                                      </p:cBhvr>
                                    </p:animMotion>
                                    <p:animEffect transition="out" filter="fade">
                                      <p:cBhvr>
                                        <p:cTn id="13" dur="1000"/>
                                        <p:tgtEl>
                                          <p:spTgt spid="56388"/>
                                        </p:tgtEl>
                                      </p:cBhvr>
                                    </p:animEffect>
                                    <p:set>
                                      <p:cBhvr>
                                        <p:cTn id="14" dur="1" fill="hold">
                                          <p:stCondLst>
                                            <p:cond delay="999"/>
                                          </p:stCondLst>
                                        </p:cTn>
                                        <p:tgtEl>
                                          <p:spTgt spid="56388"/>
                                        </p:tgtEl>
                                        <p:attrNameLst>
                                          <p:attrName>style.visibility</p:attrName>
                                        </p:attrNameLst>
                                      </p:cBhvr>
                                      <p:to>
                                        <p:strVal val="hidden"/>
                                      </p:to>
                                    </p:set>
                                  </p:childTnLst>
                                </p:cTn>
                              </p:par>
                              <p:par>
                                <p:cTn id="15" presetID="52" presetClass="exit" presetSubtype="0" fill="hold" nodeType="withEffect">
                                  <p:stCondLst>
                                    <p:cond delay="0"/>
                                  </p:stCondLst>
                                  <p:childTnLst>
                                    <p:animScale>
                                      <p:cBhvr>
                                        <p:cTn id="16" dur="1000" accel="50000">
                                          <p:stCondLst>
                                            <p:cond delay="0"/>
                                          </p:stCondLst>
                                        </p:cTn>
                                        <p:tgtEl>
                                          <p:spTgt spid="5638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7" dur="1000" accel="50000">
                                          <p:stCondLst>
                                            <p:cond delay="0"/>
                                          </p:stCondLst>
                                        </p:cTn>
                                        <p:tgtEl>
                                          <p:spTgt spid="56385"/>
                                        </p:tgtEl>
                                        <p:attrNameLst>
                                          <p:attrName>ppt_x</p:attrName>
                                          <p:attrName>ppt_y</p:attrName>
                                        </p:attrNameLst>
                                      </p:cBhvr>
                                    </p:animMotion>
                                    <p:animEffect transition="out" filter="fade">
                                      <p:cBhvr>
                                        <p:cTn id="18" dur="1000"/>
                                        <p:tgtEl>
                                          <p:spTgt spid="56385"/>
                                        </p:tgtEl>
                                      </p:cBhvr>
                                    </p:animEffect>
                                    <p:set>
                                      <p:cBhvr>
                                        <p:cTn id="19" dur="1" fill="hold">
                                          <p:stCondLst>
                                            <p:cond delay="999"/>
                                          </p:stCondLst>
                                        </p:cTn>
                                        <p:tgtEl>
                                          <p:spTgt spid="56385"/>
                                        </p:tgtEl>
                                        <p:attrNameLst>
                                          <p:attrName>style.visibility</p:attrName>
                                        </p:attrNameLst>
                                      </p:cBhvr>
                                      <p:to>
                                        <p:strVal val="hidden"/>
                                      </p:to>
                                    </p:set>
                                  </p:childTnLst>
                                </p:cTn>
                              </p:par>
                              <p:par>
                                <p:cTn id="20" presetID="52" presetClass="exit" presetSubtype="0" fill="hold" nodeType="withEffect">
                                  <p:stCondLst>
                                    <p:cond delay="0"/>
                                  </p:stCondLst>
                                  <p:childTnLst>
                                    <p:animScale>
                                      <p:cBhvr>
                                        <p:cTn id="21" dur="1000" accel="50000">
                                          <p:stCondLst>
                                            <p:cond delay="0"/>
                                          </p:stCondLst>
                                        </p:cTn>
                                        <p:tgtEl>
                                          <p:spTgt spid="5632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 dur="1000" accel="50000">
                                          <p:stCondLst>
                                            <p:cond delay="0"/>
                                          </p:stCondLst>
                                        </p:cTn>
                                        <p:tgtEl>
                                          <p:spTgt spid="56327"/>
                                        </p:tgtEl>
                                        <p:attrNameLst>
                                          <p:attrName>ppt_x</p:attrName>
                                          <p:attrName>ppt_y</p:attrName>
                                        </p:attrNameLst>
                                      </p:cBhvr>
                                    </p:animMotion>
                                    <p:animEffect transition="out" filter="fade">
                                      <p:cBhvr>
                                        <p:cTn id="23" dur="1000"/>
                                        <p:tgtEl>
                                          <p:spTgt spid="56327"/>
                                        </p:tgtEl>
                                      </p:cBhvr>
                                    </p:animEffect>
                                    <p:set>
                                      <p:cBhvr>
                                        <p:cTn id="24" dur="1" fill="hold">
                                          <p:stCondLst>
                                            <p:cond delay="999"/>
                                          </p:stCondLst>
                                        </p:cTn>
                                        <p:tgtEl>
                                          <p:spTgt spid="56327"/>
                                        </p:tgtEl>
                                        <p:attrNameLst>
                                          <p:attrName>style.visibility</p:attrName>
                                        </p:attrNameLst>
                                      </p:cBhvr>
                                      <p:to>
                                        <p:strVal val="hidden"/>
                                      </p:to>
                                    </p:set>
                                  </p:childTnLst>
                                </p:cTn>
                              </p:par>
                              <p:par>
                                <p:cTn id="25" presetID="56" presetClass="path" presetSubtype="0" accel="50000" decel="50000" fill="hold" nodeType="withEffect">
                                  <p:stCondLst>
                                    <p:cond delay="0"/>
                                  </p:stCondLst>
                                  <p:childTnLst>
                                    <p:animMotion origin="layout" path="M 8.33333E-7 4.81184E-6 L 0.05434 -0.41796 " pathEditMode="relative" rAng="0" ptsTypes="AA">
                                      <p:cBhvr>
                                        <p:cTn id="26" dur="2000" fill="hold"/>
                                        <p:tgtEl>
                                          <p:spTgt spid="56384"/>
                                        </p:tgtEl>
                                        <p:attrNameLst>
                                          <p:attrName>ppt_x</p:attrName>
                                          <p:attrName>ppt_y</p:attrName>
                                        </p:attrNameLst>
                                      </p:cBhvr>
                                      <p:rCtr x="2700" y="-20900"/>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56408"/>
                                        </p:tgtEl>
                                        <p:attrNameLst>
                                          <p:attrName>style.visibility</p:attrName>
                                        </p:attrNameLst>
                                      </p:cBhvr>
                                      <p:to>
                                        <p:strVal val="visible"/>
                                      </p:to>
                                    </p:set>
                                    <p:animEffect transition="in" filter="plus(in)">
                                      <p:cBhvr>
                                        <p:cTn id="31" dur="2000"/>
                                        <p:tgtEl>
                                          <p:spTgt spid="56408"/>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xit" presetSubtype="4" fill="hold" grpId="1" nodeType="clickEffect">
                                  <p:stCondLst>
                                    <p:cond delay="0"/>
                                  </p:stCondLst>
                                  <p:childTnLst>
                                    <p:anim calcmode="lin" valueType="num">
                                      <p:cBhvr additive="base">
                                        <p:cTn id="35" dur="500"/>
                                        <p:tgtEl>
                                          <p:spTgt spid="56408"/>
                                        </p:tgtEl>
                                        <p:attrNameLst>
                                          <p:attrName>ppt_x</p:attrName>
                                        </p:attrNameLst>
                                      </p:cBhvr>
                                      <p:tavLst>
                                        <p:tav tm="0">
                                          <p:val>
                                            <p:strVal val="ppt_x"/>
                                          </p:val>
                                        </p:tav>
                                        <p:tav tm="100000">
                                          <p:val>
                                            <p:strVal val="ppt_x"/>
                                          </p:val>
                                        </p:tav>
                                      </p:tavLst>
                                    </p:anim>
                                    <p:anim calcmode="lin" valueType="num">
                                      <p:cBhvr additive="base">
                                        <p:cTn id="36" dur="500"/>
                                        <p:tgtEl>
                                          <p:spTgt spid="56408"/>
                                        </p:tgtEl>
                                        <p:attrNameLst>
                                          <p:attrName>ppt_y</p:attrName>
                                        </p:attrNameLst>
                                      </p:cBhvr>
                                      <p:tavLst>
                                        <p:tav tm="0">
                                          <p:val>
                                            <p:strVal val="ppt_y"/>
                                          </p:val>
                                        </p:tav>
                                        <p:tav tm="100000">
                                          <p:val>
                                            <p:strVal val="1+ppt_h/2"/>
                                          </p:val>
                                        </p:tav>
                                      </p:tavLst>
                                    </p:anim>
                                    <p:set>
                                      <p:cBhvr>
                                        <p:cTn id="37" dur="1" fill="hold">
                                          <p:stCondLst>
                                            <p:cond delay="499"/>
                                          </p:stCondLst>
                                        </p:cTn>
                                        <p:tgtEl>
                                          <p:spTgt spid="5640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xit" presetSubtype="4" fill="hold" grpId="2" nodeType="clickEffect">
                                  <p:stCondLst>
                                    <p:cond delay="0"/>
                                  </p:stCondLst>
                                  <p:childTnLst>
                                    <p:anim calcmode="lin" valueType="num">
                                      <p:cBhvr additive="base">
                                        <p:cTn id="41" dur="500"/>
                                        <p:tgtEl>
                                          <p:spTgt spid="56408"/>
                                        </p:tgtEl>
                                        <p:attrNameLst>
                                          <p:attrName>ppt_x</p:attrName>
                                        </p:attrNameLst>
                                      </p:cBhvr>
                                      <p:tavLst>
                                        <p:tav tm="0">
                                          <p:val>
                                            <p:strVal val="ppt_x"/>
                                          </p:val>
                                        </p:tav>
                                        <p:tav tm="100000">
                                          <p:val>
                                            <p:strVal val="ppt_x"/>
                                          </p:val>
                                        </p:tav>
                                      </p:tavLst>
                                    </p:anim>
                                    <p:anim calcmode="lin" valueType="num">
                                      <p:cBhvr additive="base">
                                        <p:cTn id="42" dur="500"/>
                                        <p:tgtEl>
                                          <p:spTgt spid="56408"/>
                                        </p:tgtEl>
                                        <p:attrNameLst>
                                          <p:attrName>ppt_y</p:attrName>
                                        </p:attrNameLst>
                                      </p:cBhvr>
                                      <p:tavLst>
                                        <p:tav tm="0">
                                          <p:val>
                                            <p:strVal val="ppt_y"/>
                                          </p:val>
                                        </p:tav>
                                        <p:tav tm="100000">
                                          <p:val>
                                            <p:strVal val="1+ppt_h/2"/>
                                          </p:val>
                                        </p:tav>
                                      </p:tavLst>
                                    </p:anim>
                                    <p:set>
                                      <p:cBhvr>
                                        <p:cTn id="43" dur="1" fill="hold">
                                          <p:stCondLst>
                                            <p:cond delay="499"/>
                                          </p:stCondLst>
                                        </p:cTn>
                                        <p:tgtEl>
                                          <p:spTgt spid="564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08" grpId="0" animBg="1"/>
      <p:bldP spid="56408" grpId="1" animBg="1"/>
      <p:bldP spid="5640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9"/>
          <p:cNvSpPr txBox="1">
            <a:spLocks noChangeArrowheads="1"/>
          </p:cNvSpPr>
          <p:nvPr/>
        </p:nvSpPr>
        <p:spPr bwMode="auto">
          <a:xfrm>
            <a:off x="228600" y="228600"/>
            <a:ext cx="7857407" cy="584775"/>
          </a:xfrm>
          <a:prstGeom prst="rect">
            <a:avLst/>
          </a:prstGeom>
          <a:noFill/>
          <a:ln w="9525">
            <a:noFill/>
            <a:miter lim="800000"/>
            <a:headEnd/>
            <a:tailEnd/>
          </a:ln>
        </p:spPr>
        <p:txBody>
          <a:bodyPr wrap="none">
            <a:spAutoFit/>
          </a:bodyPr>
          <a:lstStyle/>
          <a:p>
            <a:pPr algn="l"/>
            <a:r>
              <a:rPr lang="en-US" altLang="en-US" sz="3200" b="1">
                <a:solidFill>
                  <a:srgbClr val="0000FF"/>
                </a:solidFill>
              </a:rPr>
              <a:t>Bài 2. Đồ vật nào dưới đây có dạng hình cầu?</a:t>
            </a:r>
          </a:p>
        </p:txBody>
      </p:sp>
      <p:grpSp>
        <p:nvGrpSpPr>
          <p:cNvPr id="2" name="Group 11"/>
          <p:cNvGrpSpPr>
            <a:grpSpLocks/>
          </p:cNvGrpSpPr>
          <p:nvPr/>
        </p:nvGrpSpPr>
        <p:grpSpPr bwMode="auto">
          <a:xfrm>
            <a:off x="0" y="-32147"/>
            <a:ext cx="9158288" cy="5175647"/>
            <a:chOff x="-9" y="-18"/>
            <a:chExt cx="5769" cy="4347"/>
          </a:xfrm>
        </p:grpSpPr>
        <p:pic>
          <p:nvPicPr>
            <p:cNvPr id="22537" name="Picture 12" descr="POINSET2"/>
            <p:cNvPicPr>
              <a:picLocks noChangeAspect="1" noChangeArrowheads="1"/>
            </p:cNvPicPr>
            <p:nvPr/>
          </p:nvPicPr>
          <p:blipFill>
            <a:blip r:embed="rId2"/>
            <a:srcRect/>
            <a:stretch>
              <a:fillRect/>
            </a:stretch>
          </p:blipFill>
          <p:spPr bwMode="auto">
            <a:xfrm>
              <a:off x="-9" y="-18"/>
              <a:ext cx="480" cy="960"/>
            </a:xfrm>
            <a:prstGeom prst="rect">
              <a:avLst/>
            </a:prstGeom>
            <a:noFill/>
            <a:ln w="9525">
              <a:noFill/>
              <a:miter lim="800000"/>
              <a:headEnd/>
              <a:tailEnd/>
            </a:ln>
          </p:spPr>
        </p:pic>
        <p:pic>
          <p:nvPicPr>
            <p:cNvPr id="22538" name="Picture 13" descr="POINSET2"/>
            <p:cNvPicPr>
              <a:picLocks noChangeAspect="1" noChangeArrowheads="1"/>
            </p:cNvPicPr>
            <p:nvPr/>
          </p:nvPicPr>
          <p:blipFill>
            <a:blip r:embed="rId2"/>
            <a:srcRect/>
            <a:stretch>
              <a:fillRect/>
            </a:stretch>
          </p:blipFill>
          <p:spPr bwMode="auto">
            <a:xfrm rot="10800000">
              <a:off x="5280" y="3369"/>
              <a:ext cx="480" cy="960"/>
            </a:xfrm>
            <a:prstGeom prst="rect">
              <a:avLst/>
            </a:prstGeom>
            <a:noFill/>
            <a:ln w="9525">
              <a:noFill/>
              <a:miter lim="800000"/>
              <a:headEnd/>
              <a:tailEnd/>
            </a:ln>
          </p:spPr>
        </p:pic>
        <p:pic>
          <p:nvPicPr>
            <p:cNvPr id="22539" name="Picture 14" descr="POINSET2"/>
            <p:cNvPicPr>
              <a:picLocks noChangeAspect="1" noChangeArrowheads="1"/>
            </p:cNvPicPr>
            <p:nvPr/>
          </p:nvPicPr>
          <p:blipFill>
            <a:blip r:embed="rId2"/>
            <a:srcRect/>
            <a:stretch>
              <a:fillRect/>
            </a:stretch>
          </p:blipFill>
          <p:spPr bwMode="auto">
            <a:xfrm rot="-5400000">
              <a:off x="-226" y="3577"/>
              <a:ext cx="960" cy="526"/>
            </a:xfrm>
            <a:prstGeom prst="rect">
              <a:avLst/>
            </a:prstGeom>
            <a:noFill/>
            <a:ln w="9525">
              <a:noFill/>
              <a:miter lim="800000"/>
              <a:headEnd/>
              <a:tailEnd/>
            </a:ln>
          </p:spPr>
        </p:pic>
        <p:pic>
          <p:nvPicPr>
            <p:cNvPr id="22540" name="Picture 15" descr="POINSET2"/>
            <p:cNvPicPr>
              <a:picLocks noChangeAspect="1" noChangeArrowheads="1"/>
            </p:cNvPicPr>
            <p:nvPr/>
          </p:nvPicPr>
          <p:blipFill>
            <a:blip r:embed="rId2"/>
            <a:srcRect/>
            <a:stretch>
              <a:fillRect/>
            </a:stretch>
          </p:blipFill>
          <p:spPr bwMode="auto">
            <a:xfrm rot="5400000">
              <a:off x="5003" y="280"/>
              <a:ext cx="1056" cy="459"/>
            </a:xfrm>
            <a:prstGeom prst="rect">
              <a:avLst/>
            </a:prstGeom>
            <a:noFill/>
            <a:ln w="9525">
              <a:noFill/>
              <a:miter lim="800000"/>
              <a:headEnd/>
              <a:tailEnd/>
            </a:ln>
          </p:spPr>
        </p:pic>
        <p:grpSp>
          <p:nvGrpSpPr>
            <p:cNvPr id="3" name="Group 16"/>
            <p:cNvGrpSpPr>
              <a:grpSpLocks/>
            </p:cNvGrpSpPr>
            <p:nvPr/>
          </p:nvGrpSpPr>
          <p:grpSpPr bwMode="auto">
            <a:xfrm>
              <a:off x="462" y="0"/>
              <a:ext cx="4905" cy="96"/>
              <a:chOff x="480" y="0"/>
              <a:chExt cx="4905" cy="96"/>
            </a:xfrm>
          </p:grpSpPr>
          <p:sp>
            <p:nvSpPr>
              <p:cNvPr id="22569" name="AutoShape 17"/>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0" name="AutoShape 18"/>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1" name="AutoShape 19"/>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2" name="AutoShape 20"/>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3" name="AutoShape 21"/>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4" name="AutoShape 22"/>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5" name="AutoShape 23"/>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6" name="AutoShape 24"/>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7" name="AutoShape 25"/>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8" name="AutoShape 26"/>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9" name="AutoShape 27"/>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80" name="AutoShape 28"/>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4" name="Group 29"/>
            <p:cNvGrpSpPr>
              <a:grpSpLocks/>
            </p:cNvGrpSpPr>
            <p:nvPr/>
          </p:nvGrpSpPr>
          <p:grpSpPr bwMode="auto">
            <a:xfrm>
              <a:off x="471" y="4224"/>
              <a:ext cx="4905" cy="96"/>
              <a:chOff x="480" y="0"/>
              <a:chExt cx="4905" cy="96"/>
            </a:xfrm>
          </p:grpSpPr>
          <p:sp>
            <p:nvSpPr>
              <p:cNvPr id="22557" name="AutoShape 30"/>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8" name="AutoShape 31"/>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9" name="AutoShape 32"/>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0" name="AutoShape 33"/>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1" name="AutoShape 34"/>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2" name="AutoShape 35"/>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3" name="AutoShape 36"/>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4" name="AutoShape 37"/>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5" name="AutoShape 38"/>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6" name="AutoShape 39"/>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7" name="AutoShape 40"/>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8" name="AutoShape 41"/>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5" name="Group 42"/>
            <p:cNvGrpSpPr>
              <a:grpSpLocks/>
            </p:cNvGrpSpPr>
            <p:nvPr/>
          </p:nvGrpSpPr>
          <p:grpSpPr bwMode="auto">
            <a:xfrm>
              <a:off x="7" y="910"/>
              <a:ext cx="96" cy="2439"/>
              <a:chOff x="-2" y="865"/>
              <a:chExt cx="96" cy="2439"/>
            </a:xfrm>
          </p:grpSpPr>
          <p:sp>
            <p:nvSpPr>
              <p:cNvPr id="22551" name="AutoShape 43"/>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2" name="AutoShape 44"/>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3" name="AutoShape 45"/>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4" name="AutoShape 46"/>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5" name="AutoShape 47"/>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6" name="AutoShape 48"/>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6" name="Group 49"/>
            <p:cNvGrpSpPr>
              <a:grpSpLocks/>
            </p:cNvGrpSpPr>
            <p:nvPr/>
          </p:nvGrpSpPr>
          <p:grpSpPr bwMode="auto">
            <a:xfrm>
              <a:off x="5655" y="1014"/>
              <a:ext cx="96" cy="2439"/>
              <a:chOff x="-2" y="865"/>
              <a:chExt cx="96" cy="2439"/>
            </a:xfrm>
          </p:grpSpPr>
          <p:sp>
            <p:nvSpPr>
              <p:cNvPr id="22545" name="AutoShape 50"/>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6" name="AutoShape 51"/>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7" name="AutoShape 52"/>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8" name="AutoShape 53"/>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9" name="AutoShape 54"/>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0" name="AutoShape 55"/>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pic>
        <p:nvPicPr>
          <p:cNvPr id="22532" name="Picture 70"/>
          <p:cNvPicPr>
            <a:picLocks noChangeAspect="1" noChangeArrowheads="1"/>
          </p:cNvPicPr>
          <p:nvPr/>
        </p:nvPicPr>
        <p:blipFill>
          <a:blip r:embed="rId3"/>
          <a:srcRect/>
          <a:stretch>
            <a:fillRect/>
          </a:stretch>
        </p:blipFill>
        <p:spPr bwMode="auto">
          <a:xfrm>
            <a:off x="6172200" y="742950"/>
            <a:ext cx="2514600" cy="1885950"/>
          </a:xfrm>
          <a:prstGeom prst="rect">
            <a:avLst/>
          </a:prstGeom>
          <a:noFill/>
          <a:ln w="9525">
            <a:solidFill>
              <a:srgbClr val="FF0066"/>
            </a:solidFill>
            <a:miter lim="800000"/>
            <a:headEnd/>
            <a:tailEnd/>
          </a:ln>
        </p:spPr>
      </p:pic>
      <p:pic>
        <p:nvPicPr>
          <p:cNvPr id="22533" name="Picture 71"/>
          <p:cNvPicPr>
            <a:picLocks noChangeAspect="1" noChangeArrowheads="1"/>
          </p:cNvPicPr>
          <p:nvPr/>
        </p:nvPicPr>
        <p:blipFill>
          <a:blip r:embed="rId4"/>
          <a:srcRect/>
          <a:stretch>
            <a:fillRect/>
          </a:stretch>
        </p:blipFill>
        <p:spPr bwMode="auto">
          <a:xfrm>
            <a:off x="3505200" y="685800"/>
            <a:ext cx="2438400" cy="1943100"/>
          </a:xfrm>
          <a:prstGeom prst="rect">
            <a:avLst/>
          </a:prstGeom>
          <a:noFill/>
          <a:ln w="9525">
            <a:solidFill>
              <a:srgbClr val="FF0066"/>
            </a:solidFill>
            <a:miter lim="800000"/>
            <a:headEnd/>
            <a:tailEnd/>
          </a:ln>
        </p:spPr>
      </p:pic>
      <p:pic>
        <p:nvPicPr>
          <p:cNvPr id="22534" name="Picture 72"/>
          <p:cNvPicPr>
            <a:picLocks noChangeAspect="1" noChangeArrowheads="1"/>
          </p:cNvPicPr>
          <p:nvPr/>
        </p:nvPicPr>
        <p:blipFill>
          <a:blip r:embed="rId5"/>
          <a:srcRect/>
          <a:stretch>
            <a:fillRect/>
          </a:stretch>
        </p:blipFill>
        <p:spPr bwMode="auto">
          <a:xfrm>
            <a:off x="381000" y="742950"/>
            <a:ext cx="2952750" cy="1828800"/>
          </a:xfrm>
          <a:prstGeom prst="rect">
            <a:avLst/>
          </a:prstGeom>
          <a:noFill/>
          <a:ln w="9525">
            <a:solidFill>
              <a:srgbClr val="FF0066"/>
            </a:solidFill>
            <a:miter lim="800000"/>
            <a:headEnd/>
            <a:tailEnd/>
          </a:ln>
        </p:spPr>
      </p:pic>
      <p:pic>
        <p:nvPicPr>
          <p:cNvPr id="22535" name="Picture 76"/>
          <p:cNvPicPr>
            <a:picLocks noChangeAspect="1" noChangeArrowheads="1"/>
          </p:cNvPicPr>
          <p:nvPr/>
        </p:nvPicPr>
        <p:blipFill>
          <a:blip r:embed="rId6"/>
          <a:srcRect/>
          <a:stretch>
            <a:fillRect/>
          </a:stretch>
        </p:blipFill>
        <p:spPr bwMode="auto">
          <a:xfrm>
            <a:off x="4495800" y="2800350"/>
            <a:ext cx="2819400" cy="2171700"/>
          </a:xfrm>
          <a:prstGeom prst="rect">
            <a:avLst/>
          </a:prstGeom>
          <a:noFill/>
          <a:ln w="9525">
            <a:solidFill>
              <a:srgbClr val="FF0066"/>
            </a:solidFill>
            <a:miter lim="800000"/>
            <a:headEnd/>
            <a:tailEnd/>
          </a:ln>
        </p:spPr>
      </p:pic>
      <p:pic>
        <p:nvPicPr>
          <p:cNvPr id="22536" name="Picture 77"/>
          <p:cNvPicPr>
            <a:picLocks noChangeAspect="1" noChangeArrowheads="1"/>
          </p:cNvPicPr>
          <p:nvPr/>
        </p:nvPicPr>
        <p:blipFill>
          <a:blip r:embed="rId7"/>
          <a:srcRect/>
          <a:stretch>
            <a:fillRect/>
          </a:stretch>
        </p:blipFill>
        <p:spPr bwMode="auto">
          <a:xfrm>
            <a:off x="838200" y="2800350"/>
            <a:ext cx="2895600" cy="2200275"/>
          </a:xfrm>
          <a:prstGeom prst="rect">
            <a:avLst/>
          </a:prstGeom>
          <a:noFill/>
          <a:ln w="9525">
            <a:solidFill>
              <a:srgbClr val="FF0066"/>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Oval 2"/>
          <p:cNvSpPr/>
          <p:nvPr/>
        </p:nvSpPr>
        <p:spPr>
          <a:xfrm>
            <a:off x="2714612" y="1000114"/>
            <a:ext cx="3816424" cy="2232248"/>
          </a:xfrm>
          <a:prstGeom prst="ellipse">
            <a:avLst/>
          </a:prstGeom>
          <a:solidFill>
            <a:srgbClr val="A359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6000" b="1" dirty="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800" t="8001" r="51400" b="54200"/>
          <a:stretch/>
        </p:blipFill>
        <p:spPr>
          <a:xfrm>
            <a:off x="6715140" y="2143122"/>
            <a:ext cx="1944216" cy="1944216"/>
          </a:xfrm>
          <a:prstGeom prst="ellipse">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799" t="40599" r="31400" b="35601"/>
          <a:stretch/>
        </p:blipFill>
        <p:spPr>
          <a:xfrm>
            <a:off x="6681627" y="-142894"/>
            <a:ext cx="2462373" cy="2194468"/>
          </a:xfrm>
          <a:prstGeom prst="ellipse">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000" t="65290" r="49437" b="10402"/>
          <a:stretch/>
        </p:blipFill>
        <p:spPr>
          <a:xfrm>
            <a:off x="0" y="2285998"/>
            <a:ext cx="1880592" cy="1250298"/>
          </a:xfrm>
          <a:prstGeom prst="ellipse">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3000" t="67468" r="1183" b="7602"/>
          <a:stretch/>
        </p:blipFill>
        <p:spPr>
          <a:xfrm>
            <a:off x="3143240" y="-142894"/>
            <a:ext cx="1842226" cy="1282290"/>
          </a:xfrm>
          <a:prstGeom prst="ellipse">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3700" t="32199" r="9000" b="46802"/>
          <a:stretch/>
        </p:blipFill>
        <p:spPr>
          <a:xfrm>
            <a:off x="1135350" y="3143254"/>
            <a:ext cx="2150766" cy="1766401"/>
          </a:xfrm>
          <a:prstGeom prst="ellipse">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7199" t="52319" r="10401" b="31403"/>
          <a:stretch/>
        </p:blipFill>
        <p:spPr>
          <a:xfrm>
            <a:off x="4286248" y="3703340"/>
            <a:ext cx="1981662" cy="1440160"/>
          </a:xfrm>
          <a:prstGeom prst="ellipse">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1424" t="19600" r="31397" b="62324"/>
          <a:stretch/>
        </p:blipFill>
        <p:spPr>
          <a:xfrm>
            <a:off x="571472" y="571486"/>
            <a:ext cx="1643074" cy="1728944"/>
          </a:xfrm>
          <a:prstGeom prst="ellipse">
            <a:avLst/>
          </a:prstGeom>
        </p:spPr>
      </p:pic>
      <p:sp>
        <p:nvSpPr>
          <p:cNvPr id="12" name="Rectangle 11"/>
          <p:cNvSpPr/>
          <p:nvPr/>
        </p:nvSpPr>
        <p:spPr>
          <a:xfrm>
            <a:off x="8388424" y="0"/>
            <a:ext cx="755576" cy="834586"/>
          </a:xfrm>
          <a:prstGeom prst="rect">
            <a:avLst/>
          </a:prstGeom>
          <a:solidFill>
            <a:srgbClr val="E8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43306" y="1928808"/>
            <a:ext cx="2643206" cy="584775"/>
          </a:xfrm>
          <a:prstGeom prst="rect">
            <a:avLst/>
          </a:prstGeom>
          <a:noFill/>
        </p:spPr>
        <p:txBody>
          <a:bodyPr wrap="square" rtlCol="0">
            <a:spAutoFit/>
          </a:bodyPr>
          <a:lstStyle/>
          <a:p>
            <a:r>
              <a:rPr lang="en-US" sz="3200" dirty="0" smtClean="0">
                <a:solidFill>
                  <a:srgbClr val="FFFF00"/>
                </a:solidFill>
              </a:rPr>
              <a:t>KHÁM PHÁ </a:t>
            </a:r>
            <a:endParaRPr lang="en-US" sz="3200" dirty="0">
              <a:solidFill>
                <a:srgbClr val="FFFF00"/>
              </a:solidFill>
            </a:endParaRPr>
          </a:p>
        </p:txBody>
      </p:sp>
    </p:spTree>
    <p:extLst>
      <p:ext uri="{BB962C8B-B14F-4D97-AF65-F5344CB8AC3E}">
        <p14:creationId xmlns:p14="http://schemas.microsoft.com/office/powerpoint/2010/main" val="4246080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28600" y="228600"/>
            <a:ext cx="7857407" cy="584775"/>
          </a:xfrm>
          <a:prstGeom prst="rect">
            <a:avLst/>
          </a:prstGeom>
          <a:noFill/>
          <a:ln w="9525">
            <a:noFill/>
            <a:miter lim="800000"/>
            <a:headEnd/>
            <a:tailEnd/>
          </a:ln>
        </p:spPr>
        <p:txBody>
          <a:bodyPr wrap="none">
            <a:spAutoFit/>
          </a:bodyPr>
          <a:lstStyle/>
          <a:p>
            <a:pPr algn="l"/>
            <a:r>
              <a:rPr lang="en-US" altLang="en-US" sz="3200" b="1">
                <a:solidFill>
                  <a:srgbClr val="0000FF"/>
                </a:solidFill>
              </a:rPr>
              <a:t>Bài 2. Đồ vật nào dưới đây có dạng hình cầu?</a:t>
            </a:r>
          </a:p>
        </p:txBody>
      </p:sp>
      <p:grpSp>
        <p:nvGrpSpPr>
          <p:cNvPr id="2" name="Group 11"/>
          <p:cNvGrpSpPr>
            <a:grpSpLocks/>
          </p:cNvGrpSpPr>
          <p:nvPr/>
        </p:nvGrpSpPr>
        <p:grpSpPr bwMode="auto">
          <a:xfrm>
            <a:off x="0" y="-32147"/>
            <a:ext cx="9158288" cy="5175647"/>
            <a:chOff x="-9" y="-18"/>
            <a:chExt cx="5769" cy="4347"/>
          </a:xfrm>
        </p:grpSpPr>
        <p:pic>
          <p:nvPicPr>
            <p:cNvPr id="23558" name="Picture 12" descr="POINSET2"/>
            <p:cNvPicPr>
              <a:picLocks noChangeAspect="1" noChangeArrowheads="1"/>
            </p:cNvPicPr>
            <p:nvPr/>
          </p:nvPicPr>
          <p:blipFill>
            <a:blip r:embed="rId2"/>
            <a:srcRect/>
            <a:stretch>
              <a:fillRect/>
            </a:stretch>
          </p:blipFill>
          <p:spPr bwMode="auto">
            <a:xfrm>
              <a:off x="-9" y="-18"/>
              <a:ext cx="480" cy="960"/>
            </a:xfrm>
            <a:prstGeom prst="rect">
              <a:avLst/>
            </a:prstGeom>
            <a:noFill/>
            <a:ln w="9525">
              <a:noFill/>
              <a:miter lim="800000"/>
              <a:headEnd/>
              <a:tailEnd/>
            </a:ln>
          </p:spPr>
        </p:pic>
        <p:pic>
          <p:nvPicPr>
            <p:cNvPr id="23559" name="Picture 13" descr="POINSET2"/>
            <p:cNvPicPr>
              <a:picLocks noChangeAspect="1" noChangeArrowheads="1"/>
            </p:cNvPicPr>
            <p:nvPr/>
          </p:nvPicPr>
          <p:blipFill>
            <a:blip r:embed="rId2"/>
            <a:srcRect/>
            <a:stretch>
              <a:fillRect/>
            </a:stretch>
          </p:blipFill>
          <p:spPr bwMode="auto">
            <a:xfrm rot="10800000">
              <a:off x="5280" y="3369"/>
              <a:ext cx="480" cy="960"/>
            </a:xfrm>
            <a:prstGeom prst="rect">
              <a:avLst/>
            </a:prstGeom>
            <a:noFill/>
            <a:ln w="9525">
              <a:noFill/>
              <a:miter lim="800000"/>
              <a:headEnd/>
              <a:tailEnd/>
            </a:ln>
          </p:spPr>
        </p:pic>
        <p:pic>
          <p:nvPicPr>
            <p:cNvPr id="23560" name="Picture 14" descr="POINSET2"/>
            <p:cNvPicPr>
              <a:picLocks noChangeAspect="1" noChangeArrowheads="1"/>
            </p:cNvPicPr>
            <p:nvPr/>
          </p:nvPicPr>
          <p:blipFill>
            <a:blip r:embed="rId2"/>
            <a:srcRect/>
            <a:stretch>
              <a:fillRect/>
            </a:stretch>
          </p:blipFill>
          <p:spPr bwMode="auto">
            <a:xfrm rot="-5400000">
              <a:off x="-226" y="3577"/>
              <a:ext cx="960" cy="526"/>
            </a:xfrm>
            <a:prstGeom prst="rect">
              <a:avLst/>
            </a:prstGeom>
            <a:noFill/>
            <a:ln w="9525">
              <a:noFill/>
              <a:miter lim="800000"/>
              <a:headEnd/>
              <a:tailEnd/>
            </a:ln>
          </p:spPr>
        </p:pic>
        <p:pic>
          <p:nvPicPr>
            <p:cNvPr id="23561" name="Picture 15" descr="POINSET2"/>
            <p:cNvPicPr>
              <a:picLocks noChangeAspect="1" noChangeArrowheads="1"/>
            </p:cNvPicPr>
            <p:nvPr/>
          </p:nvPicPr>
          <p:blipFill>
            <a:blip r:embed="rId2"/>
            <a:srcRect/>
            <a:stretch>
              <a:fillRect/>
            </a:stretch>
          </p:blipFill>
          <p:spPr bwMode="auto">
            <a:xfrm rot="5400000">
              <a:off x="5003" y="280"/>
              <a:ext cx="1056" cy="459"/>
            </a:xfrm>
            <a:prstGeom prst="rect">
              <a:avLst/>
            </a:prstGeom>
            <a:noFill/>
            <a:ln w="9525">
              <a:noFill/>
              <a:miter lim="800000"/>
              <a:headEnd/>
              <a:tailEnd/>
            </a:ln>
          </p:spPr>
        </p:pic>
        <p:grpSp>
          <p:nvGrpSpPr>
            <p:cNvPr id="3" name="Group 16"/>
            <p:cNvGrpSpPr>
              <a:grpSpLocks/>
            </p:cNvGrpSpPr>
            <p:nvPr/>
          </p:nvGrpSpPr>
          <p:grpSpPr bwMode="auto">
            <a:xfrm>
              <a:off x="462" y="0"/>
              <a:ext cx="4905" cy="96"/>
              <a:chOff x="480" y="0"/>
              <a:chExt cx="4905" cy="96"/>
            </a:xfrm>
          </p:grpSpPr>
          <p:sp>
            <p:nvSpPr>
              <p:cNvPr id="23590" name="AutoShape 17"/>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1" name="AutoShape 18"/>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2" name="AutoShape 19"/>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3" name="AutoShape 20"/>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4" name="AutoShape 21"/>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5" name="AutoShape 22"/>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6" name="AutoShape 23"/>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7" name="AutoShape 24"/>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8" name="AutoShape 25"/>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99" name="AutoShape 26"/>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600" name="AutoShape 27"/>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601" name="AutoShape 28"/>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4" name="Group 29"/>
            <p:cNvGrpSpPr>
              <a:grpSpLocks/>
            </p:cNvGrpSpPr>
            <p:nvPr/>
          </p:nvGrpSpPr>
          <p:grpSpPr bwMode="auto">
            <a:xfrm>
              <a:off x="471" y="4224"/>
              <a:ext cx="4905" cy="96"/>
              <a:chOff x="480" y="0"/>
              <a:chExt cx="4905" cy="96"/>
            </a:xfrm>
          </p:grpSpPr>
          <p:sp>
            <p:nvSpPr>
              <p:cNvPr id="23578" name="AutoShape 30"/>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9" name="AutoShape 31"/>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0" name="AutoShape 32"/>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1" name="AutoShape 33"/>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2" name="AutoShape 34"/>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3" name="AutoShape 35"/>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4" name="AutoShape 36"/>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5" name="AutoShape 37"/>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6" name="AutoShape 38"/>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7" name="AutoShape 39"/>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8" name="AutoShape 40"/>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89" name="AutoShape 41"/>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5" name="Group 42"/>
            <p:cNvGrpSpPr>
              <a:grpSpLocks/>
            </p:cNvGrpSpPr>
            <p:nvPr/>
          </p:nvGrpSpPr>
          <p:grpSpPr bwMode="auto">
            <a:xfrm>
              <a:off x="7" y="910"/>
              <a:ext cx="96" cy="2439"/>
              <a:chOff x="-2" y="865"/>
              <a:chExt cx="96" cy="2439"/>
            </a:xfrm>
          </p:grpSpPr>
          <p:sp>
            <p:nvSpPr>
              <p:cNvPr id="23572" name="AutoShape 43"/>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3" name="AutoShape 44"/>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4" name="AutoShape 45"/>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5" name="AutoShape 46"/>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6" name="AutoShape 47"/>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7" name="AutoShape 48"/>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6" name="Group 49"/>
            <p:cNvGrpSpPr>
              <a:grpSpLocks/>
            </p:cNvGrpSpPr>
            <p:nvPr/>
          </p:nvGrpSpPr>
          <p:grpSpPr bwMode="auto">
            <a:xfrm>
              <a:off x="5655" y="1014"/>
              <a:ext cx="96" cy="2439"/>
              <a:chOff x="-2" y="865"/>
              <a:chExt cx="96" cy="2439"/>
            </a:xfrm>
          </p:grpSpPr>
          <p:sp>
            <p:nvSpPr>
              <p:cNvPr id="23566" name="AutoShape 50"/>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67" name="AutoShape 51"/>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68" name="AutoShape 52"/>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69" name="AutoShape 53"/>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0" name="AutoShape 54"/>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3571" name="AutoShape 55"/>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pic>
        <p:nvPicPr>
          <p:cNvPr id="23556" name="Picture 70"/>
          <p:cNvPicPr>
            <a:picLocks noChangeAspect="1" noChangeArrowheads="1"/>
          </p:cNvPicPr>
          <p:nvPr/>
        </p:nvPicPr>
        <p:blipFill>
          <a:blip r:embed="rId3"/>
          <a:srcRect/>
          <a:stretch>
            <a:fillRect/>
          </a:stretch>
        </p:blipFill>
        <p:spPr bwMode="auto">
          <a:xfrm>
            <a:off x="5029200" y="1714494"/>
            <a:ext cx="2828948" cy="2357454"/>
          </a:xfrm>
          <a:prstGeom prst="rect">
            <a:avLst/>
          </a:prstGeom>
          <a:noFill/>
          <a:ln w="9525">
            <a:solidFill>
              <a:srgbClr val="FF0066"/>
            </a:solidFill>
            <a:miter lim="800000"/>
            <a:headEnd/>
            <a:tailEnd/>
          </a:ln>
        </p:spPr>
      </p:pic>
      <p:pic>
        <p:nvPicPr>
          <p:cNvPr id="23557" name="Picture 72"/>
          <p:cNvPicPr>
            <a:picLocks noChangeAspect="1" noChangeArrowheads="1"/>
          </p:cNvPicPr>
          <p:nvPr/>
        </p:nvPicPr>
        <p:blipFill>
          <a:blip r:embed="rId4"/>
          <a:srcRect/>
          <a:stretch>
            <a:fillRect/>
          </a:stretch>
        </p:blipFill>
        <p:spPr bwMode="auto">
          <a:xfrm>
            <a:off x="838200" y="1571618"/>
            <a:ext cx="2952750" cy="2500330"/>
          </a:xfrm>
          <a:prstGeom prst="rect">
            <a:avLst/>
          </a:prstGeom>
          <a:noFill/>
          <a:ln w="9525">
            <a:solidFill>
              <a:srgbClr val="FF0066"/>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9"/>
          <p:cNvSpPr txBox="1">
            <a:spLocks noChangeArrowheads="1"/>
          </p:cNvSpPr>
          <p:nvPr/>
        </p:nvSpPr>
        <p:spPr bwMode="auto">
          <a:xfrm>
            <a:off x="500034" y="285734"/>
            <a:ext cx="184731" cy="584775"/>
          </a:xfrm>
          <a:prstGeom prst="rect">
            <a:avLst/>
          </a:prstGeom>
          <a:noFill/>
          <a:ln w="9525">
            <a:noFill/>
            <a:miter lim="800000"/>
            <a:headEnd/>
            <a:tailEnd/>
          </a:ln>
        </p:spPr>
        <p:txBody>
          <a:bodyPr wrap="none">
            <a:spAutoFit/>
          </a:bodyPr>
          <a:lstStyle/>
          <a:p>
            <a:pPr algn="l"/>
            <a:endParaRPr lang="en-US" altLang="en-US" sz="3200" b="1" dirty="0">
              <a:solidFill>
                <a:srgbClr val="0000FF"/>
              </a:solidFill>
            </a:endParaRPr>
          </a:p>
        </p:txBody>
      </p:sp>
      <p:grpSp>
        <p:nvGrpSpPr>
          <p:cNvPr id="2" name="Group 11"/>
          <p:cNvGrpSpPr>
            <a:grpSpLocks/>
          </p:cNvGrpSpPr>
          <p:nvPr/>
        </p:nvGrpSpPr>
        <p:grpSpPr bwMode="auto">
          <a:xfrm>
            <a:off x="0" y="-32147"/>
            <a:ext cx="9158288" cy="5175647"/>
            <a:chOff x="-9" y="-18"/>
            <a:chExt cx="5769" cy="4347"/>
          </a:xfrm>
        </p:grpSpPr>
        <p:pic>
          <p:nvPicPr>
            <p:cNvPr id="22537" name="Picture 12" descr="POINSET2"/>
            <p:cNvPicPr>
              <a:picLocks noChangeAspect="1" noChangeArrowheads="1"/>
            </p:cNvPicPr>
            <p:nvPr/>
          </p:nvPicPr>
          <p:blipFill>
            <a:blip r:embed="rId2"/>
            <a:srcRect/>
            <a:stretch>
              <a:fillRect/>
            </a:stretch>
          </p:blipFill>
          <p:spPr bwMode="auto">
            <a:xfrm>
              <a:off x="-9" y="-18"/>
              <a:ext cx="480" cy="960"/>
            </a:xfrm>
            <a:prstGeom prst="rect">
              <a:avLst/>
            </a:prstGeom>
            <a:noFill/>
            <a:ln w="9525">
              <a:noFill/>
              <a:miter lim="800000"/>
              <a:headEnd/>
              <a:tailEnd/>
            </a:ln>
          </p:spPr>
        </p:pic>
        <p:pic>
          <p:nvPicPr>
            <p:cNvPr id="22538" name="Picture 13" descr="POINSET2"/>
            <p:cNvPicPr>
              <a:picLocks noChangeAspect="1" noChangeArrowheads="1"/>
            </p:cNvPicPr>
            <p:nvPr/>
          </p:nvPicPr>
          <p:blipFill>
            <a:blip r:embed="rId2"/>
            <a:srcRect/>
            <a:stretch>
              <a:fillRect/>
            </a:stretch>
          </p:blipFill>
          <p:spPr bwMode="auto">
            <a:xfrm rot="10800000">
              <a:off x="5280" y="3369"/>
              <a:ext cx="480" cy="960"/>
            </a:xfrm>
            <a:prstGeom prst="rect">
              <a:avLst/>
            </a:prstGeom>
            <a:noFill/>
            <a:ln w="9525">
              <a:noFill/>
              <a:miter lim="800000"/>
              <a:headEnd/>
              <a:tailEnd/>
            </a:ln>
          </p:spPr>
        </p:pic>
        <p:pic>
          <p:nvPicPr>
            <p:cNvPr id="22539" name="Picture 14" descr="POINSET2"/>
            <p:cNvPicPr>
              <a:picLocks noChangeAspect="1" noChangeArrowheads="1"/>
            </p:cNvPicPr>
            <p:nvPr/>
          </p:nvPicPr>
          <p:blipFill>
            <a:blip r:embed="rId2"/>
            <a:srcRect/>
            <a:stretch>
              <a:fillRect/>
            </a:stretch>
          </p:blipFill>
          <p:spPr bwMode="auto">
            <a:xfrm rot="-5400000">
              <a:off x="-226" y="3577"/>
              <a:ext cx="960" cy="526"/>
            </a:xfrm>
            <a:prstGeom prst="rect">
              <a:avLst/>
            </a:prstGeom>
            <a:noFill/>
            <a:ln w="9525">
              <a:noFill/>
              <a:miter lim="800000"/>
              <a:headEnd/>
              <a:tailEnd/>
            </a:ln>
          </p:spPr>
        </p:pic>
        <p:pic>
          <p:nvPicPr>
            <p:cNvPr id="22540" name="Picture 15" descr="POINSET2"/>
            <p:cNvPicPr>
              <a:picLocks noChangeAspect="1" noChangeArrowheads="1"/>
            </p:cNvPicPr>
            <p:nvPr/>
          </p:nvPicPr>
          <p:blipFill>
            <a:blip r:embed="rId2"/>
            <a:srcRect/>
            <a:stretch>
              <a:fillRect/>
            </a:stretch>
          </p:blipFill>
          <p:spPr bwMode="auto">
            <a:xfrm rot="5400000">
              <a:off x="5003" y="280"/>
              <a:ext cx="1056" cy="459"/>
            </a:xfrm>
            <a:prstGeom prst="rect">
              <a:avLst/>
            </a:prstGeom>
            <a:noFill/>
            <a:ln w="9525">
              <a:noFill/>
              <a:miter lim="800000"/>
              <a:headEnd/>
              <a:tailEnd/>
            </a:ln>
          </p:spPr>
        </p:pic>
        <p:grpSp>
          <p:nvGrpSpPr>
            <p:cNvPr id="3" name="Group 16"/>
            <p:cNvGrpSpPr>
              <a:grpSpLocks/>
            </p:cNvGrpSpPr>
            <p:nvPr/>
          </p:nvGrpSpPr>
          <p:grpSpPr bwMode="auto">
            <a:xfrm>
              <a:off x="462" y="0"/>
              <a:ext cx="4905" cy="96"/>
              <a:chOff x="480" y="0"/>
              <a:chExt cx="4905" cy="96"/>
            </a:xfrm>
          </p:grpSpPr>
          <p:sp>
            <p:nvSpPr>
              <p:cNvPr id="22569" name="AutoShape 17"/>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0" name="AutoShape 18"/>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1" name="AutoShape 19"/>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2" name="AutoShape 20"/>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3" name="AutoShape 21"/>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4" name="AutoShape 22"/>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5" name="AutoShape 23"/>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6" name="AutoShape 24"/>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7" name="AutoShape 25"/>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8" name="AutoShape 26"/>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79" name="AutoShape 27"/>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80" name="AutoShape 28"/>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4" name="Group 29"/>
            <p:cNvGrpSpPr>
              <a:grpSpLocks/>
            </p:cNvGrpSpPr>
            <p:nvPr/>
          </p:nvGrpSpPr>
          <p:grpSpPr bwMode="auto">
            <a:xfrm>
              <a:off x="471" y="4224"/>
              <a:ext cx="4905" cy="96"/>
              <a:chOff x="480" y="0"/>
              <a:chExt cx="4905" cy="96"/>
            </a:xfrm>
          </p:grpSpPr>
          <p:sp>
            <p:nvSpPr>
              <p:cNvPr id="22557" name="AutoShape 30"/>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8" name="AutoShape 31"/>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9" name="AutoShape 32"/>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0" name="AutoShape 33"/>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1" name="AutoShape 34"/>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2" name="AutoShape 35"/>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3" name="AutoShape 36"/>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4" name="AutoShape 37"/>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5" name="AutoShape 38"/>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6" name="AutoShape 39"/>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7" name="AutoShape 40"/>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68" name="AutoShape 41"/>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5" name="Group 42"/>
            <p:cNvGrpSpPr>
              <a:grpSpLocks/>
            </p:cNvGrpSpPr>
            <p:nvPr/>
          </p:nvGrpSpPr>
          <p:grpSpPr bwMode="auto">
            <a:xfrm>
              <a:off x="7" y="910"/>
              <a:ext cx="96" cy="2439"/>
              <a:chOff x="-2" y="865"/>
              <a:chExt cx="96" cy="2439"/>
            </a:xfrm>
          </p:grpSpPr>
          <p:sp>
            <p:nvSpPr>
              <p:cNvPr id="22551" name="AutoShape 43"/>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2" name="AutoShape 44"/>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3" name="AutoShape 45"/>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4" name="AutoShape 46"/>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5" name="AutoShape 47"/>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6" name="AutoShape 48"/>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6" name="Group 49"/>
            <p:cNvGrpSpPr>
              <a:grpSpLocks/>
            </p:cNvGrpSpPr>
            <p:nvPr/>
          </p:nvGrpSpPr>
          <p:grpSpPr bwMode="auto">
            <a:xfrm>
              <a:off x="5655" y="1014"/>
              <a:ext cx="96" cy="2439"/>
              <a:chOff x="-2" y="865"/>
              <a:chExt cx="96" cy="2439"/>
            </a:xfrm>
          </p:grpSpPr>
          <p:sp>
            <p:nvSpPr>
              <p:cNvPr id="22545" name="AutoShape 50"/>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6" name="AutoShape 51"/>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7" name="AutoShape 52"/>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8" name="AutoShape 53"/>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49" name="AutoShape 54"/>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22550" name="AutoShape 55"/>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pic>
        <p:nvPicPr>
          <p:cNvPr id="22533" name="Picture 71"/>
          <p:cNvPicPr>
            <a:picLocks noChangeAspect="1" noChangeArrowheads="1"/>
          </p:cNvPicPr>
          <p:nvPr/>
        </p:nvPicPr>
        <p:blipFill>
          <a:blip r:embed="rId3"/>
          <a:srcRect/>
          <a:stretch>
            <a:fillRect/>
          </a:stretch>
        </p:blipFill>
        <p:spPr bwMode="auto">
          <a:xfrm>
            <a:off x="357158" y="1357304"/>
            <a:ext cx="2438400" cy="2857520"/>
          </a:xfrm>
          <a:prstGeom prst="rect">
            <a:avLst/>
          </a:prstGeom>
          <a:noFill/>
          <a:ln w="9525">
            <a:solidFill>
              <a:srgbClr val="FF0066"/>
            </a:solidFill>
            <a:miter lim="800000"/>
            <a:headEnd/>
            <a:tailEnd/>
          </a:ln>
        </p:spPr>
      </p:pic>
      <p:pic>
        <p:nvPicPr>
          <p:cNvPr id="22535" name="Picture 76"/>
          <p:cNvPicPr>
            <a:picLocks noChangeAspect="1" noChangeArrowheads="1"/>
          </p:cNvPicPr>
          <p:nvPr/>
        </p:nvPicPr>
        <p:blipFill>
          <a:blip r:embed="rId4"/>
          <a:srcRect/>
          <a:stretch>
            <a:fillRect/>
          </a:stretch>
        </p:blipFill>
        <p:spPr bwMode="auto">
          <a:xfrm>
            <a:off x="6072198" y="1357304"/>
            <a:ext cx="2819400" cy="2857520"/>
          </a:xfrm>
          <a:prstGeom prst="rect">
            <a:avLst/>
          </a:prstGeom>
          <a:noFill/>
          <a:ln w="9525">
            <a:solidFill>
              <a:srgbClr val="FF0066"/>
            </a:solidFill>
            <a:miter lim="800000"/>
            <a:headEnd/>
            <a:tailEnd/>
          </a:ln>
        </p:spPr>
      </p:pic>
      <p:pic>
        <p:nvPicPr>
          <p:cNvPr id="22536" name="Picture 77"/>
          <p:cNvPicPr>
            <a:picLocks noChangeAspect="1" noChangeArrowheads="1"/>
          </p:cNvPicPr>
          <p:nvPr/>
        </p:nvPicPr>
        <p:blipFill>
          <a:blip r:embed="rId5"/>
          <a:srcRect/>
          <a:stretch>
            <a:fillRect/>
          </a:stretch>
        </p:blipFill>
        <p:spPr bwMode="auto">
          <a:xfrm>
            <a:off x="3071802" y="1357304"/>
            <a:ext cx="2895600" cy="2857520"/>
          </a:xfrm>
          <a:prstGeom prst="rect">
            <a:avLst/>
          </a:prstGeom>
          <a:noFill/>
          <a:ln w="9525">
            <a:solidFill>
              <a:srgbClr val="FF0066"/>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52120" y="3507854"/>
            <a:ext cx="144015" cy="27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2" cstate="print">
            <a:extLst>
              <a:ext uri="{28A0092B-C50C-407E-A947-70E740481C1C}">
                <a14:useLocalDpi xmlns:a14="http://schemas.microsoft.com/office/drawing/2010/main" val="0"/>
              </a:ext>
            </a:extLst>
          </a:blip>
          <a:srcRect l="13600" t="9400" r="15001" b="13600"/>
          <a:stretch/>
        </p:blipFill>
        <p:spPr>
          <a:xfrm>
            <a:off x="6825528" y="1142990"/>
            <a:ext cx="2318472" cy="2500312"/>
          </a:xfrm>
          <a:prstGeom prst="rect">
            <a:avLst/>
          </a:prstGeom>
        </p:spPr>
      </p:pic>
      <p:pic>
        <p:nvPicPr>
          <p:cNvPr id="33" name="Picture 94"/>
          <p:cNvPicPr>
            <a:picLocks noChangeAspect="1" noChangeArrowheads="1"/>
          </p:cNvPicPr>
          <p:nvPr/>
        </p:nvPicPr>
        <p:blipFill>
          <a:blip r:embed="rId3"/>
          <a:srcRect/>
          <a:stretch>
            <a:fillRect/>
          </a:stretch>
        </p:blipFill>
        <p:spPr bwMode="auto">
          <a:xfrm>
            <a:off x="1000100" y="1285866"/>
            <a:ext cx="2362200" cy="3124200"/>
          </a:xfrm>
          <a:prstGeom prst="rect">
            <a:avLst/>
          </a:prstGeom>
          <a:noFill/>
          <a:ln w="9525">
            <a:noFill/>
            <a:miter lim="800000"/>
            <a:headEnd/>
            <a:tailEnd/>
          </a:ln>
        </p:spPr>
      </p:pic>
      <p:pic>
        <p:nvPicPr>
          <p:cNvPr id="34" name="Picture 96"/>
          <p:cNvPicPr>
            <a:picLocks noChangeAspect="1" noChangeArrowheads="1"/>
          </p:cNvPicPr>
          <p:nvPr/>
        </p:nvPicPr>
        <p:blipFill>
          <a:blip r:embed="rId4"/>
          <a:srcRect/>
          <a:stretch>
            <a:fillRect/>
          </a:stretch>
        </p:blipFill>
        <p:spPr bwMode="auto">
          <a:xfrm>
            <a:off x="3929058" y="1571618"/>
            <a:ext cx="3276600" cy="2928958"/>
          </a:xfrm>
          <a:prstGeom prst="rect">
            <a:avLst/>
          </a:prstGeom>
          <a:noFill/>
          <a:ln w="9525">
            <a:noFill/>
            <a:miter lim="800000"/>
            <a:headEnd/>
            <a:tailEnd/>
          </a:ln>
        </p:spPr>
      </p:pic>
      <p:sp>
        <p:nvSpPr>
          <p:cNvPr id="40" name="Rectangle 39"/>
          <p:cNvSpPr/>
          <p:nvPr/>
        </p:nvSpPr>
        <p:spPr>
          <a:xfrm>
            <a:off x="1285852" y="285734"/>
            <a:ext cx="6643734" cy="369332"/>
          </a:xfrm>
          <a:prstGeom prst="rect">
            <a:avLst/>
          </a:prstGeom>
        </p:spPr>
        <p:txBody>
          <a:bodyPr wrap="square">
            <a:spAutoFit/>
          </a:bodyPr>
          <a:lstStyle/>
          <a:p>
            <a:pPr algn="ctr"/>
            <a:r>
              <a:rPr lang="en-US" altLang="en-US" b="1" u="sng" dirty="0" smtClean="0">
                <a:solidFill>
                  <a:srgbClr val="FF0000"/>
                </a:solidFill>
              </a:rPr>
              <a:t>Toán :</a:t>
            </a:r>
            <a:r>
              <a:rPr lang="en-US" altLang="en-US" b="1" dirty="0" smtClean="0">
                <a:solidFill>
                  <a:srgbClr val="FF0000"/>
                </a:solidFill>
              </a:rPr>
              <a:t>         GIỚI THIỆU HÌNH TRỤ. GIỚI THIỆU HÌNH CẦU</a:t>
            </a:r>
            <a:endParaRPr lang="en-US" altLang="en-US" b="1" dirty="0">
              <a:solidFill>
                <a:srgbClr val="FF0000"/>
              </a:solidFill>
            </a:endParaRPr>
          </a:p>
        </p:txBody>
      </p:sp>
    </p:spTree>
    <p:extLst>
      <p:ext uri="{BB962C8B-B14F-4D97-AF65-F5344CB8AC3E}">
        <p14:creationId xmlns:p14="http://schemas.microsoft.com/office/powerpoint/2010/main" val="361513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1000" b="-39000"/>
          </a:stretch>
        </a:blipFill>
        <a:effectLst/>
      </p:bgPr>
    </p:bg>
    <p:spTree>
      <p:nvGrpSpPr>
        <p:cNvPr id="1" name=""/>
        <p:cNvGrpSpPr/>
        <p:nvPr/>
      </p:nvGrpSpPr>
      <p:grpSpPr>
        <a:xfrm>
          <a:off x="0" y="0"/>
          <a:ext cx="0" cy="0"/>
          <a:chOff x="0" y="0"/>
          <a:chExt cx="0" cy="0"/>
        </a:xfrm>
      </p:grpSpPr>
      <p:sp>
        <p:nvSpPr>
          <p:cNvPr id="6" name="Rectangle 5"/>
          <p:cNvSpPr/>
          <p:nvPr/>
        </p:nvSpPr>
        <p:spPr>
          <a:xfrm>
            <a:off x="2195736" y="1131590"/>
            <a:ext cx="5256584" cy="2808312"/>
          </a:xfrm>
          <a:prstGeom prst="rect">
            <a:avLst/>
          </a:prstGeom>
          <a:noFill/>
        </p:spPr>
        <p:txBody>
          <a:bodyPr wrap="squar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GIẢI CỨU RỪNG XANH</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7" name="Rectangle 6">
            <a:hlinkClick r:id="rId3" action="ppaction://hlinksldjump"/>
          </p:cNvPr>
          <p:cNvSpPr/>
          <p:nvPr/>
        </p:nvSpPr>
        <p:spPr>
          <a:xfrm>
            <a:off x="4103948" y="3392690"/>
            <a:ext cx="1440160" cy="576064"/>
          </a:xfrm>
          <a:prstGeom prst="rect">
            <a:avLst/>
          </a:prstGeom>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000" b="1" dirty="0" smtClean="0">
                <a:solidFill>
                  <a:schemeClr val="bg1"/>
                </a:solidFill>
                <a:latin typeface="Times New Roman" pitchFamily="18" charset="0"/>
                <a:cs typeface="Times New Roman" pitchFamily="18" charset="0"/>
              </a:rPr>
              <a:t>CHƠI</a:t>
            </a:r>
            <a:endParaRPr lang="vi-VN" sz="2000" b="1" dirty="0">
              <a:solidFill>
                <a:schemeClr val="bg1"/>
              </a:solidFill>
              <a:latin typeface="Times New Roman" pitchFamily="18" charset="0"/>
              <a:cs typeface="Times New Roman" pitchFamily="18" charset="0"/>
            </a:endParaRPr>
          </a:p>
        </p:txBody>
      </p:sp>
      <p:sp>
        <p:nvSpPr>
          <p:cNvPr id="8" name="TextBox 7"/>
          <p:cNvSpPr txBox="1"/>
          <p:nvPr/>
        </p:nvSpPr>
        <p:spPr>
          <a:xfrm>
            <a:off x="2627784" y="2067694"/>
            <a:ext cx="4680520" cy="1200329"/>
          </a:xfrm>
          <a:prstGeom prst="rect">
            <a:avLst/>
          </a:prstGeom>
          <a:noFill/>
        </p:spPr>
        <p:txBody>
          <a:bodyPr wrap="square" rtlCol="0">
            <a:spAutoFit/>
          </a:bodyPr>
          <a:lstStyle/>
          <a:p>
            <a:pPr algn="ctr"/>
            <a:r>
              <a:rPr lang="vi-VN" dirty="0" smtClean="0">
                <a:solidFill>
                  <a:schemeClr val="accent3">
                    <a:lumMod val="50000"/>
                  </a:schemeClr>
                </a:solidFill>
                <a:latin typeface="Times New Roman" pitchFamily="18" charset="0"/>
                <a:cs typeface="Times New Roman" pitchFamily="18" charset="0"/>
              </a:rPr>
              <a:t>Rừng xanh đã bị bác thợ săn đặt những chiếc bẫy, và các con thú trong rừng đã bị dính bẫy, các em hãy trả lời đúng các câu hỏi sau để giải thoát cho các con thú nhé !!!</a:t>
            </a:r>
            <a:endParaRPr lang="vi-VN" dirty="0">
              <a:solidFill>
                <a:schemeClr val="accent3">
                  <a:lumMod val="50000"/>
                </a:schemeClr>
              </a:solidFill>
              <a:latin typeface="Times New Roman" pitchFamily="18" charset="0"/>
              <a:cs typeface="Times New Roman" pitchFamily="18" charset="0"/>
            </a:endParaRPr>
          </a:p>
        </p:txBody>
      </p:sp>
      <p:sp>
        <p:nvSpPr>
          <p:cNvPr id="11" name="Freeform 10"/>
          <p:cNvSpPr/>
          <p:nvPr/>
        </p:nvSpPr>
        <p:spPr>
          <a:xfrm>
            <a:off x="2286725" y="1347614"/>
            <a:ext cx="5042194" cy="1290941"/>
          </a:xfrm>
          <a:custGeom>
            <a:avLst/>
            <a:gdLst>
              <a:gd name="connsiteX0" fmla="*/ 0 w 5042194"/>
              <a:gd name="connsiteY0" fmla="*/ 1290941 h 1290941"/>
              <a:gd name="connsiteX1" fmla="*/ 385011 w 5042194"/>
              <a:gd name="connsiteY1" fmla="*/ 653268 h 1290941"/>
              <a:gd name="connsiteX2" fmla="*/ 866274 w 5042194"/>
              <a:gd name="connsiteY2" fmla="*/ 316383 h 1290941"/>
              <a:gd name="connsiteX3" fmla="*/ 1491916 w 5042194"/>
              <a:gd name="connsiteY3" fmla="*/ 111847 h 1290941"/>
              <a:gd name="connsiteX4" fmla="*/ 2249906 w 5042194"/>
              <a:gd name="connsiteY4" fmla="*/ 3562 h 1290941"/>
              <a:gd name="connsiteX5" fmla="*/ 2899611 w 5042194"/>
              <a:gd name="connsiteY5" fmla="*/ 39657 h 1290941"/>
              <a:gd name="connsiteX6" fmla="*/ 3657600 w 5042194"/>
              <a:gd name="connsiteY6" fmla="*/ 172005 h 1290941"/>
              <a:gd name="connsiteX7" fmla="*/ 4235116 w 5042194"/>
              <a:gd name="connsiteY7" fmla="*/ 412636 h 1290941"/>
              <a:gd name="connsiteX8" fmla="*/ 4740443 w 5042194"/>
              <a:gd name="connsiteY8" fmla="*/ 725457 h 1290941"/>
              <a:gd name="connsiteX9" fmla="*/ 5017169 w 5042194"/>
              <a:gd name="connsiteY9" fmla="*/ 1230783 h 1290941"/>
              <a:gd name="connsiteX10" fmla="*/ 5029200 w 5042194"/>
              <a:gd name="connsiteY10" fmla="*/ 1254847 h 1290941"/>
              <a:gd name="connsiteX11" fmla="*/ 5029200 w 5042194"/>
              <a:gd name="connsiteY11" fmla="*/ 1254847 h 12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2194" h="1290941">
                <a:moveTo>
                  <a:pt x="0" y="1290941"/>
                </a:moveTo>
                <a:cubicBezTo>
                  <a:pt x="120316" y="1053317"/>
                  <a:pt x="240632" y="815694"/>
                  <a:pt x="385011" y="653268"/>
                </a:cubicBezTo>
                <a:cubicBezTo>
                  <a:pt x="529390" y="490842"/>
                  <a:pt x="681790" y="406620"/>
                  <a:pt x="866274" y="316383"/>
                </a:cubicBezTo>
                <a:cubicBezTo>
                  <a:pt x="1050758" y="226146"/>
                  <a:pt x="1261311" y="163984"/>
                  <a:pt x="1491916" y="111847"/>
                </a:cubicBezTo>
                <a:cubicBezTo>
                  <a:pt x="1722521" y="59710"/>
                  <a:pt x="2015290" y="15594"/>
                  <a:pt x="2249906" y="3562"/>
                </a:cubicBezTo>
                <a:cubicBezTo>
                  <a:pt x="2484522" y="-8470"/>
                  <a:pt x="2664995" y="11583"/>
                  <a:pt x="2899611" y="39657"/>
                </a:cubicBezTo>
                <a:cubicBezTo>
                  <a:pt x="3134227" y="67731"/>
                  <a:pt x="3435016" y="109842"/>
                  <a:pt x="3657600" y="172005"/>
                </a:cubicBezTo>
                <a:cubicBezTo>
                  <a:pt x="3880184" y="234168"/>
                  <a:pt x="4054642" y="320394"/>
                  <a:pt x="4235116" y="412636"/>
                </a:cubicBezTo>
                <a:cubicBezTo>
                  <a:pt x="4415590" y="504878"/>
                  <a:pt x="4610101" y="589099"/>
                  <a:pt x="4740443" y="725457"/>
                </a:cubicBezTo>
                <a:cubicBezTo>
                  <a:pt x="4870785" y="861815"/>
                  <a:pt x="5017169" y="1230783"/>
                  <a:pt x="5017169" y="1230783"/>
                </a:cubicBezTo>
                <a:cubicBezTo>
                  <a:pt x="5065295" y="1319015"/>
                  <a:pt x="5029200" y="1254847"/>
                  <a:pt x="5029200" y="1254847"/>
                </a:cubicBezTo>
                <a:lnTo>
                  <a:pt x="5029200" y="1254847"/>
                </a:lnTo>
              </a:path>
            </a:pathLst>
          </a:custGeom>
          <a:noFill/>
          <a:ln w="38100">
            <a:solidFill>
              <a:srgbClr val="B32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588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remove"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198" t="18346" r="16905" b="12154"/>
          <a:stretch/>
        </p:blipFill>
        <p:spPr>
          <a:xfrm>
            <a:off x="1078555" y="2676418"/>
            <a:ext cx="1315093" cy="1387011"/>
          </a:xfrm>
          <a:prstGeom prst="rect">
            <a:avLst/>
          </a:prstGeom>
        </p:spPr>
      </p:pic>
      <p:pic>
        <p:nvPicPr>
          <p:cNvPr id="6" name="Picture 5">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992215" y="2038543"/>
            <a:ext cx="1673021" cy="233340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2613" y="2407245"/>
            <a:ext cx="1605336" cy="1656184"/>
          </a:xfrm>
          <a:prstGeom prst="rect">
            <a:avLst/>
          </a:prstGeom>
        </p:spPr>
      </p:pic>
      <p:pic>
        <p:nvPicPr>
          <p:cNvPr id="9" name="Picture 8">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2712700" y="2038543"/>
            <a:ext cx="1673021" cy="233340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5729" y="2571750"/>
            <a:ext cx="1724135" cy="1724135"/>
          </a:xfrm>
          <a:prstGeom prst="rect">
            <a:avLst/>
          </a:prstGeom>
        </p:spPr>
      </p:pic>
      <p:pic>
        <p:nvPicPr>
          <p:cNvPr id="11" name="Picture 10">
            <a:hlinkClick r:id="rId10"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4444376" y="2026994"/>
            <a:ext cx="1673021" cy="2333407"/>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236296" y="2189391"/>
            <a:ext cx="1734893" cy="2139702"/>
          </a:xfrm>
          <a:prstGeom prst="rect">
            <a:avLst/>
          </a:prstGeom>
        </p:spPr>
      </p:pic>
      <p:pic>
        <p:nvPicPr>
          <p:cNvPr id="13" name="Picture 12">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3533224" y="826454"/>
            <a:ext cx="2234971" cy="3490592"/>
          </a:xfrm>
          <a:prstGeom prst="rect">
            <a:avLst/>
          </a:prstGeom>
        </p:spPr>
      </p:pic>
      <p:sp>
        <p:nvSpPr>
          <p:cNvPr id="14" name="Rectangle 13"/>
          <p:cNvSpPr/>
          <p:nvPr/>
        </p:nvSpPr>
        <p:spPr>
          <a:xfrm>
            <a:off x="-26908" y="3943171"/>
            <a:ext cx="9144000" cy="1200329"/>
          </a:xfrm>
          <a:prstGeom prst="rect">
            <a:avLst/>
          </a:prstGeom>
          <a:noFill/>
        </p:spPr>
        <p:txBody>
          <a:bodyPr wrap="square" lIns="91440" tIns="45720" rIns="91440" bIns="45720">
            <a:spAutoFit/>
          </a:bodyPr>
          <a:lstStyle/>
          <a:p>
            <a:pPr algn="ct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Các</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em</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đã</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giải</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thoát</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cho</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những</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bạn</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thú</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rồi</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Bác</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thợ</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săn</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cũng</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đã</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bị</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bắt</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ngay</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sau</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đó</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568" y="339502"/>
            <a:ext cx="4762500" cy="2676525"/>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1920" y="517172"/>
            <a:ext cx="4762500" cy="2676525"/>
          </a:xfrm>
          <a:prstGeom prst="rect">
            <a:avLst/>
          </a:prstGeom>
        </p:spPr>
      </p:pic>
      <p:sp>
        <p:nvSpPr>
          <p:cNvPr id="17" name="Right Arrow 16">
            <a:hlinkClick r:id="rId13" action="ppaction://hlinksldjump"/>
          </p:cNvPr>
          <p:cNvSpPr/>
          <p:nvPr/>
        </p:nvSpPr>
        <p:spPr>
          <a:xfrm>
            <a:off x="8472558" y="164514"/>
            <a:ext cx="498631" cy="339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Callout 17"/>
          <p:cNvSpPr/>
          <p:nvPr/>
        </p:nvSpPr>
        <p:spPr>
          <a:xfrm>
            <a:off x="836889" y="1501031"/>
            <a:ext cx="2538392" cy="906214"/>
          </a:xfrm>
          <a:prstGeom prst="wedgeEllipseCallout">
            <a:avLst>
              <a:gd name="adj1" fmla="val 34039"/>
              <a:gd name="adj2" fmla="val 671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Times New Roman" pitchFamily="18" charset="0"/>
                <a:cs typeface="Times New Roman" pitchFamily="18" charset="0"/>
              </a:rPr>
              <a:t>Các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bạn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hãy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cứu</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chúng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tớ</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khỏi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tay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của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bác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săn</a:t>
            </a:r>
            <a:endParaRPr lang="vi-VN" sz="1600" dirty="0">
              <a:latin typeface="Times New Roman" pitchFamily="18" charset="0"/>
              <a:cs typeface="Times New Roman" pitchFamily="18" charset="0"/>
            </a:endParaRPr>
          </a:p>
        </p:txBody>
      </p:sp>
    </p:spTree>
    <p:extLst>
      <p:ext uri="{BB962C8B-B14F-4D97-AF65-F5344CB8AC3E}">
        <p14:creationId xmlns:p14="http://schemas.microsoft.com/office/powerpoint/2010/main" val="2819756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par>
                          <p:cTn id="8" fill="hold">
                            <p:stCondLst>
                              <p:cond delay="20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5" presetClass="path" presetSubtype="0" accel="50000" decel="50000" fill="hold" nodeType="withEffect">
                                  <p:stCondLst>
                                    <p:cond delay="0"/>
                                  </p:stCondLst>
                                  <p:childTnLst>
                                    <p:animMotion origin="layout" path="M 3.05556E-6 -2.6897E-6 L -0.27257 -2.6897E-6 " pathEditMode="relative" rAng="0" ptsTypes="AA">
                                      <p:cBhvr>
                                        <p:cTn id="16" dur="2000" fill="hold"/>
                                        <p:tgtEl>
                                          <p:spTgt spid="4"/>
                                        </p:tgtEl>
                                        <p:attrNameLst>
                                          <p:attrName>ppt_x</p:attrName>
                                          <p:attrName>ppt_y</p:attrName>
                                        </p:attrNameLst>
                                      </p:cBhvr>
                                      <p:rCtr x="-13628" y="0"/>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par>
                          <p:cTn id="23" fill="hold">
                            <p:stCondLst>
                              <p:cond delay="2000"/>
                            </p:stCondLst>
                            <p:childTnLst>
                              <p:par>
                                <p:cTn id="24" presetID="35" presetClass="path" presetSubtype="0" accel="50000" decel="50000" fill="hold" nodeType="afterEffect">
                                  <p:stCondLst>
                                    <p:cond delay="0"/>
                                  </p:stCondLst>
                                  <p:childTnLst>
                                    <p:animMotion origin="layout" path="M 2.77778E-6 -4.30598E-6 L -0.46754 -4.30598E-6 " pathEditMode="relative" rAng="0" ptsTypes="AA">
                                      <p:cBhvr>
                                        <p:cTn id="25" dur="2000" fill="hold"/>
                                        <p:tgtEl>
                                          <p:spTgt spid="8"/>
                                        </p:tgtEl>
                                        <p:attrNameLst>
                                          <p:attrName>ppt_x</p:attrName>
                                          <p:attrName>ppt_y</p:attrName>
                                        </p:attrNameLst>
                                      </p:cBhvr>
                                      <p:rCtr x="-23385" y="0"/>
                                    </p:animMotion>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8"/>
                                        </p:tgtEl>
                                        <p:attrNameLst>
                                          <p:attrName>r</p:attrName>
                                        </p:attrNameLst>
                                      </p:cBhvr>
                                    </p:animRot>
                                    <p:animRot by="-240000">
                                      <p:cBhvr>
                                        <p:cTn id="28" dur="200" fill="hold">
                                          <p:stCondLst>
                                            <p:cond delay="200"/>
                                          </p:stCondLst>
                                        </p:cTn>
                                        <p:tgtEl>
                                          <p:spTgt spid="8"/>
                                        </p:tgtEl>
                                        <p:attrNameLst>
                                          <p:attrName>r</p:attrName>
                                        </p:attrNameLst>
                                      </p:cBhvr>
                                    </p:animRot>
                                    <p:animRot by="240000">
                                      <p:cBhvr>
                                        <p:cTn id="29" dur="200" fill="hold">
                                          <p:stCondLst>
                                            <p:cond delay="400"/>
                                          </p:stCondLst>
                                        </p:cTn>
                                        <p:tgtEl>
                                          <p:spTgt spid="8"/>
                                        </p:tgtEl>
                                        <p:attrNameLst>
                                          <p:attrName>r</p:attrName>
                                        </p:attrNameLst>
                                      </p:cBhvr>
                                    </p:animRot>
                                    <p:animRot by="-240000">
                                      <p:cBhvr>
                                        <p:cTn id="30" dur="200" fill="hold">
                                          <p:stCondLst>
                                            <p:cond delay="600"/>
                                          </p:stCondLst>
                                        </p:cTn>
                                        <p:tgtEl>
                                          <p:spTgt spid="8"/>
                                        </p:tgtEl>
                                        <p:attrNameLst>
                                          <p:attrName>r</p:attrName>
                                        </p:attrNameLst>
                                      </p:cBhvr>
                                    </p:animRot>
                                    <p:animRot by="120000">
                                      <p:cBhvr>
                                        <p:cTn id="3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35" presetClass="path" presetSubtype="0" accel="50000" decel="50000" fill="hold" nodeType="afterEffect">
                                  <p:stCondLst>
                                    <p:cond delay="0"/>
                                  </p:stCondLst>
                                  <p:childTnLst>
                                    <p:animMotion origin="layout" path="M 2.77778E-7 -7.52622E-7 L -0.70069 -7.52622E-7 " pathEditMode="relative" rAng="0" ptsTypes="AA">
                                      <p:cBhvr>
                                        <p:cTn id="40" dur="2000" fill="hold"/>
                                        <p:tgtEl>
                                          <p:spTgt spid="10"/>
                                        </p:tgtEl>
                                        <p:attrNameLst>
                                          <p:attrName>ppt_x</p:attrName>
                                          <p:attrName>ppt_y</p:attrName>
                                        </p:attrNameLst>
                                      </p:cBhvr>
                                      <p:rCtr x="-35035" y="0"/>
                                    </p:animMotion>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35" presetClass="path" presetSubtype="0" accel="50000" decel="50000" fill="hold" nodeType="withEffect">
                                  <p:stCondLst>
                                    <p:cond delay="0"/>
                                  </p:stCondLst>
                                  <p:childTnLst>
                                    <p:animMotion origin="layout" path="M -1.11111E-6 -1.07958E-6 L -0.39392 -0.07773 " pathEditMode="relative" rAng="0" ptsTypes="AA">
                                      <p:cBhvr>
                                        <p:cTn id="54" dur="2000" fill="hold"/>
                                        <p:tgtEl>
                                          <p:spTgt spid="12"/>
                                        </p:tgtEl>
                                        <p:attrNameLst>
                                          <p:attrName>ppt_x</p:attrName>
                                          <p:attrName>ppt_y</p:attrName>
                                        </p:attrNameLst>
                                      </p:cBhvr>
                                      <p:rCtr x="-19705" y="-3886"/>
                                    </p:animMotion>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up)">
                                      <p:cBhvr>
                                        <p:cTn id="58" dur="500"/>
                                        <p:tgtEl>
                                          <p:spTgt spid="1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par>
                                <p:cTn id="62" presetID="1"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4"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043" t="19715" r="12238" b="11771"/>
          <a:stretch/>
        </p:blipFill>
        <p:spPr>
          <a:xfrm>
            <a:off x="-4889" y="2161810"/>
            <a:ext cx="1937008" cy="2050598"/>
          </a:xfrm>
          <a:prstGeom prst="rect">
            <a:avLst/>
          </a:prstGeom>
        </p:spPr>
      </p:pic>
      <p:sp>
        <p:nvSpPr>
          <p:cNvPr id="6" name="Oval Callout 5"/>
          <p:cNvSpPr/>
          <p:nvPr/>
        </p:nvSpPr>
        <p:spPr>
          <a:xfrm>
            <a:off x="357158" y="142858"/>
            <a:ext cx="5024030" cy="978282"/>
          </a:xfrm>
          <a:prstGeom prst="wedgeEllipseCallout">
            <a:avLst>
              <a:gd name="adj1" fmla="val -34256"/>
              <a:gd name="adj2" fmla="val 21202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solidFill>
                  <a:schemeClr val="bg1"/>
                </a:solidFill>
                <a:latin typeface="Times New Roman" pitchFamily="18" charset="0"/>
                <a:cs typeface="Times New Roman" pitchFamily="18" charset="0"/>
              </a:rPr>
              <a:t>Các đồ vật sau có dạng hình gì?</a:t>
            </a:r>
            <a:r>
              <a:rPr lang="vi-VN" sz="2000" dirty="0" smtClean="0">
                <a:solidFill>
                  <a:schemeClr val="bg1"/>
                </a:solidFill>
                <a:latin typeface="Times New Roman" pitchFamily="18" charset="0"/>
                <a:cs typeface="Times New Roman" pitchFamily="18" charset="0"/>
              </a:rPr>
              <a:t> </a:t>
            </a:r>
            <a:endParaRPr lang="en-US" sz="2000" dirty="0" smtClean="0">
              <a:solidFill>
                <a:schemeClr val="bg1"/>
              </a:solidFill>
              <a:latin typeface="Times New Roman" pitchFamily="18" charset="0"/>
              <a:cs typeface="Times New Roman" pitchFamily="18" charset="0"/>
            </a:endParaRPr>
          </a:p>
          <a:p>
            <a:pPr algn="ctr"/>
            <a:r>
              <a:rPr lang="vi-VN" sz="2000" dirty="0" smtClean="0">
                <a:solidFill>
                  <a:schemeClr val="bg1"/>
                </a:solidFill>
                <a:latin typeface="Times New Roman" pitchFamily="18" charset="0"/>
                <a:cs typeface="Times New Roman" pitchFamily="18" charset="0"/>
              </a:rPr>
              <a:t>Chọn ý đúng:</a:t>
            </a:r>
            <a:endParaRPr lang="vi-VN" sz="2000" dirty="0">
              <a:solidFill>
                <a:schemeClr val="bg1"/>
              </a:solidFill>
              <a:latin typeface="Times New Roman" pitchFamily="18" charset="0"/>
              <a:cs typeface="Times New Roman" pitchFamily="18" charset="0"/>
            </a:endParaRPr>
          </a:p>
        </p:txBody>
      </p:sp>
      <p:sp>
        <p:nvSpPr>
          <p:cNvPr id="7" name="Oval 6"/>
          <p:cNvSpPr/>
          <p:nvPr/>
        </p:nvSpPr>
        <p:spPr>
          <a:xfrm>
            <a:off x="1357290" y="3286130"/>
            <a:ext cx="756733" cy="447882"/>
          </a:xfrm>
          <a:prstGeom prst="ellipse">
            <a:avLst/>
          </a:prstGeom>
          <a:solidFill>
            <a:srgbClr val="FFFF00"/>
          </a:solidFill>
          <a:scene3d>
            <a:camera prst="orthographicFront">
              <a:rot lat="0" lon="0" rev="0"/>
            </a:camera>
            <a:lightRig rig="threePt" dir="t">
              <a:rot lat="0" lon="0" rev="1200000"/>
            </a:lightRig>
          </a:scene3d>
          <a:sp3d>
            <a:bevelT w="63500" h="25400" prst="coolSlan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a:t>
            </a:r>
            <a:endParaRPr lang="vi-VN"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Flowchart: Stored Data 9"/>
          <p:cNvSpPr/>
          <p:nvPr/>
        </p:nvSpPr>
        <p:spPr>
          <a:xfrm flipH="1">
            <a:off x="1357289" y="3214692"/>
            <a:ext cx="6072230" cy="612725"/>
          </a:xfrm>
          <a:prstGeom prst="flowChartOnlineStorage">
            <a:avLst/>
          </a:prstGeom>
          <a:solidFill>
            <a:srgbClr val="FFFF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noAutofit/>
          </a:bodyPr>
          <a:lstStyle/>
          <a:p>
            <a:pPr algn="ctr"/>
            <a:r>
              <a:rPr lang="en-US" sz="2000" dirty="0" smtClean="0">
                <a:solidFill>
                  <a:schemeClr val="tx1"/>
                </a:solidFill>
                <a:latin typeface="Times New Roman" pitchFamily="18" charset="0"/>
                <a:cs typeface="Times New Roman" pitchFamily="18" charset="0"/>
              </a:rPr>
              <a:t>Đồ vật co dạng hình hộp chữ nhật</a:t>
            </a:r>
            <a:endParaRPr lang="vi-VN" sz="2000" dirty="0">
              <a:solidFill>
                <a:schemeClr val="tx1"/>
              </a:solidFill>
              <a:latin typeface="Times New Roman" pitchFamily="18" charset="0"/>
              <a:cs typeface="Times New Roman" pitchFamily="18" charset="0"/>
            </a:endParaRPr>
          </a:p>
        </p:txBody>
      </p:sp>
      <p:sp>
        <p:nvSpPr>
          <p:cNvPr id="13" name="Oval 12"/>
          <p:cNvSpPr/>
          <p:nvPr/>
        </p:nvSpPr>
        <p:spPr>
          <a:xfrm>
            <a:off x="1285852" y="3929072"/>
            <a:ext cx="756733" cy="447882"/>
          </a:xfrm>
          <a:prstGeom prst="ellipse">
            <a:avLst/>
          </a:prstGeom>
          <a:solidFill>
            <a:schemeClr val="accent6">
              <a:lumMod val="60000"/>
              <a:lumOff val="40000"/>
            </a:schemeClr>
          </a:solidFill>
          <a:scene3d>
            <a:camera prst="orthographicFront">
              <a:rot lat="0" lon="0" rev="0"/>
            </a:camera>
            <a:lightRig rig="threePt" dir="t">
              <a:rot lat="0" lon="0" rev="1200000"/>
            </a:lightRig>
          </a:scene3d>
          <a:sp3d>
            <a:bevelT w="63500" h="25400" prst="coolSlan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a:t>
            </a:r>
            <a:endParaRPr lang="vi-VN"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Flowchart: Stored Data 13"/>
          <p:cNvSpPr/>
          <p:nvPr/>
        </p:nvSpPr>
        <p:spPr>
          <a:xfrm flipH="1">
            <a:off x="1285852" y="3857634"/>
            <a:ext cx="5256585" cy="612725"/>
          </a:xfrm>
          <a:prstGeom prst="flowChartOnlineStorage">
            <a:avLst/>
          </a:prstGeom>
          <a:solidFill>
            <a:schemeClr val="accent6">
              <a:lumMod val="60000"/>
              <a:lumOff val="40000"/>
            </a:schemeClr>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noAutofit/>
          </a:bodyPr>
          <a:lstStyle/>
          <a:p>
            <a:pPr algn="ctr"/>
            <a:r>
              <a:rPr lang="en-US" sz="2000" dirty="0" smtClean="0">
                <a:solidFill>
                  <a:schemeClr val="tx1"/>
                </a:solidFill>
                <a:latin typeface="Times New Roman" pitchFamily="18" charset="0"/>
                <a:cs typeface="Times New Roman" pitchFamily="18" charset="0"/>
              </a:rPr>
              <a:t>Đồ vật có dạng hình lập phương</a:t>
            </a:r>
            <a:endParaRPr lang="vi-VN" sz="2000" dirty="0">
              <a:solidFill>
                <a:schemeClr val="tx1"/>
              </a:solidFill>
              <a:latin typeface="Times New Roman" pitchFamily="18" charset="0"/>
              <a:cs typeface="Times New Roman" pitchFamily="18" charset="0"/>
            </a:endParaRPr>
          </a:p>
        </p:txBody>
      </p:sp>
      <p:sp>
        <p:nvSpPr>
          <p:cNvPr id="15" name="Oval 14"/>
          <p:cNvSpPr/>
          <p:nvPr/>
        </p:nvSpPr>
        <p:spPr>
          <a:xfrm>
            <a:off x="1285852" y="4695618"/>
            <a:ext cx="756733" cy="447882"/>
          </a:xfrm>
          <a:prstGeom prst="ellipse">
            <a:avLst/>
          </a:prstGeom>
          <a:solidFill>
            <a:srgbClr val="66FF33"/>
          </a:solidFill>
          <a:scene3d>
            <a:camera prst="orthographicFront">
              <a:rot lat="0" lon="0" rev="0"/>
            </a:camera>
            <a:lightRig rig="threePt" dir="t">
              <a:rot lat="0" lon="0" rev="1200000"/>
            </a:lightRig>
          </a:scene3d>
          <a:sp3d>
            <a:bevelT w="63500" h="25400" prst="coolSlan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a:t>
            </a:r>
            <a:endParaRPr lang="vi-VN"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Flowchart: Stored Data 15"/>
          <p:cNvSpPr/>
          <p:nvPr/>
        </p:nvSpPr>
        <p:spPr>
          <a:xfrm flipH="1">
            <a:off x="1285852" y="4530775"/>
            <a:ext cx="5256585" cy="612725"/>
          </a:xfrm>
          <a:prstGeom prst="flowChartOnlineStorage">
            <a:avLst/>
          </a:prstGeom>
          <a:solidFill>
            <a:srgbClr val="66FF33"/>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noAutofit/>
          </a:bodyPr>
          <a:lstStyle/>
          <a:p>
            <a:pPr algn="ctr"/>
            <a:r>
              <a:rPr lang="en-US" sz="2000" dirty="0" smtClean="0">
                <a:solidFill>
                  <a:schemeClr val="tx1"/>
                </a:solidFill>
                <a:latin typeface="Times New Roman" pitchFamily="18" charset="0"/>
                <a:cs typeface="Times New Roman" pitchFamily="18" charset="0"/>
              </a:rPr>
              <a:t>Đồ vật có dạng hình trụ</a:t>
            </a:r>
            <a:endParaRPr lang="vi-VN" sz="2000" dirty="0">
              <a:solidFill>
                <a:schemeClr val="tx1"/>
              </a:solidFill>
              <a:latin typeface="Times New Roman" pitchFamily="18" charset="0"/>
              <a:cs typeface="Times New Roman" pitchFamily="18" charset="0"/>
            </a:endParaRPr>
          </a:p>
        </p:txBody>
      </p:sp>
      <p:sp>
        <p:nvSpPr>
          <p:cNvPr id="17" name="Right Arrow 16">
            <a:hlinkClick r:id="rId4" action="ppaction://hlinksldjump"/>
          </p:cNvPr>
          <p:cNvSpPr/>
          <p:nvPr/>
        </p:nvSpPr>
        <p:spPr>
          <a:xfrm rot="10800000">
            <a:off x="8388424" y="4640555"/>
            <a:ext cx="6115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2"/>
          <p:cNvPicPr>
            <a:picLocks noChangeAspect="1" noChangeArrowheads="1"/>
          </p:cNvPicPr>
          <p:nvPr/>
        </p:nvPicPr>
        <p:blipFill>
          <a:blip r:embed="rId5"/>
          <a:srcRect/>
          <a:stretch>
            <a:fillRect/>
          </a:stretch>
        </p:blipFill>
        <p:spPr bwMode="auto">
          <a:xfrm>
            <a:off x="2928926" y="1357304"/>
            <a:ext cx="3045864" cy="1714494"/>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pic>
        <p:nvPicPr>
          <p:cNvPr id="12" name="Picture 3"/>
          <p:cNvPicPr>
            <a:picLocks noChangeAspect="1" noChangeArrowheads="1"/>
          </p:cNvPicPr>
          <p:nvPr/>
        </p:nvPicPr>
        <p:blipFill>
          <a:blip r:embed="rId6"/>
          <a:srcRect/>
          <a:stretch>
            <a:fillRect/>
          </a:stretch>
        </p:blipFill>
        <p:spPr bwMode="auto">
          <a:xfrm>
            <a:off x="6357950" y="1357304"/>
            <a:ext cx="2357454" cy="1785950"/>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sp>
        <p:nvSpPr>
          <p:cNvPr id="18" name="Oval 17"/>
          <p:cNvSpPr/>
          <p:nvPr/>
        </p:nvSpPr>
        <p:spPr>
          <a:xfrm>
            <a:off x="0" y="4429138"/>
            <a:ext cx="785786" cy="714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892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5" presetClass="entr" presetSubtype="0" repeatCount="indefinite"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0"/>
                                        <p:tgtEl>
                                          <p:spTgt spid="7"/>
                                        </p:tgtEl>
                                      </p:cBhvr>
                                    </p:animEffect>
                                    <p:anim calcmode="lin" valueType="num">
                                      <p:cBhvr>
                                        <p:cTn id="20" dur="5000" fill="hold"/>
                                        <p:tgtEl>
                                          <p:spTgt spid="7"/>
                                        </p:tgtEl>
                                        <p:attrNameLst>
                                          <p:attrName>ppt_w</p:attrName>
                                        </p:attrNameLst>
                                      </p:cBhvr>
                                      <p:tavLst>
                                        <p:tav tm="0" fmla="#ppt_w*sin(2.5*pi*$)">
                                          <p:val>
                                            <p:fltVal val="0"/>
                                          </p:val>
                                        </p:tav>
                                        <p:tav tm="100000">
                                          <p:val>
                                            <p:fltVal val="1"/>
                                          </p:val>
                                        </p:tav>
                                      </p:tavLst>
                                    </p:anim>
                                    <p:anim calcmode="lin" valueType="num">
                                      <p:cBhvr>
                                        <p:cTn id="21" dur="5000" fill="hold"/>
                                        <p:tgtEl>
                                          <p:spTgt spid="7"/>
                                        </p:tgtEl>
                                        <p:attrNameLst>
                                          <p:attrName>ppt_h</p:attrName>
                                        </p:attrNameLst>
                                      </p:cBhvr>
                                      <p:tavLst>
                                        <p:tav tm="0">
                                          <p:val>
                                            <p:strVal val="#ppt_h"/>
                                          </p:val>
                                        </p:tav>
                                        <p:tav tm="100000">
                                          <p:val>
                                            <p:strVal val="#ppt_h"/>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5" presetClass="entr" presetSubtype="0" repeatCount="indefinite"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0"/>
                                        <p:tgtEl>
                                          <p:spTgt spid="13"/>
                                        </p:tgtEl>
                                      </p:cBhvr>
                                    </p:animEffect>
                                    <p:anim calcmode="lin" valueType="num">
                                      <p:cBhvr>
                                        <p:cTn id="35" dur="5000" fill="hold"/>
                                        <p:tgtEl>
                                          <p:spTgt spid="13"/>
                                        </p:tgtEl>
                                        <p:attrNameLst>
                                          <p:attrName>ppt_w</p:attrName>
                                        </p:attrNameLst>
                                      </p:cBhvr>
                                      <p:tavLst>
                                        <p:tav tm="0" fmla="#ppt_w*sin(2.5*pi*$)">
                                          <p:val>
                                            <p:fltVal val="0"/>
                                          </p:val>
                                        </p:tav>
                                        <p:tav tm="100000">
                                          <p:val>
                                            <p:fltVal val="1"/>
                                          </p:val>
                                        </p:tav>
                                      </p:tavLst>
                                    </p:anim>
                                    <p:anim calcmode="lin" valueType="num">
                                      <p:cBhvr>
                                        <p:cTn id="36" dur="5000" fill="hold"/>
                                        <p:tgtEl>
                                          <p:spTgt spid="13"/>
                                        </p:tgtEl>
                                        <p:attrNameLst>
                                          <p:attrName>ppt_h</p:attrName>
                                        </p:attrNameLst>
                                      </p:cBhvr>
                                      <p:tavLst>
                                        <p:tav tm="0">
                                          <p:val>
                                            <p:strVal val="#ppt_h"/>
                                          </p:val>
                                        </p:tav>
                                        <p:tav tm="100000">
                                          <p:val>
                                            <p:strVal val="#ppt_h"/>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1"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5" presetClass="entr" presetSubtype="0" repeatCount="indefinite"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0"/>
                                        <p:tgtEl>
                                          <p:spTgt spid="15"/>
                                        </p:tgtEl>
                                      </p:cBhvr>
                                    </p:animEffect>
                                    <p:anim calcmode="lin" valueType="num">
                                      <p:cBhvr>
                                        <p:cTn id="50" dur="5000" fill="hold"/>
                                        <p:tgtEl>
                                          <p:spTgt spid="15"/>
                                        </p:tgtEl>
                                        <p:attrNameLst>
                                          <p:attrName>ppt_w</p:attrName>
                                        </p:attrNameLst>
                                      </p:cBhvr>
                                      <p:tavLst>
                                        <p:tav tm="0" fmla="#ppt_w*sin(2.5*pi*$)">
                                          <p:val>
                                            <p:fltVal val="0"/>
                                          </p:val>
                                        </p:tav>
                                        <p:tav tm="100000">
                                          <p:val>
                                            <p:fltVal val="1"/>
                                          </p:val>
                                        </p:tav>
                                      </p:tavLst>
                                    </p:anim>
                                    <p:anim calcmode="lin" valueType="num">
                                      <p:cBhvr>
                                        <p:cTn id="51" dur="5000" fill="hold"/>
                                        <p:tgtEl>
                                          <p:spTgt spid="15"/>
                                        </p:tgtEl>
                                        <p:attrNameLst>
                                          <p:attrName>ppt_h</p:attrName>
                                        </p:attrNameLst>
                                      </p:cBhvr>
                                      <p:tavLst>
                                        <p:tav tm="0">
                                          <p:val>
                                            <p:strVal val="#ppt_h"/>
                                          </p:val>
                                        </p:tav>
                                        <p:tav tm="100000">
                                          <p:val>
                                            <p:strVal val="#ppt_h"/>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5"/>
                                        </p:tgtEl>
                                        <p:attrNameLst>
                                          <p:attrName>fillcolor</p:attrName>
                                        </p:attrNameLst>
                                      </p:cBhvr>
                                      <p:to>
                                        <a:srgbClr val="FF0000"/>
                                      </p:to>
                                    </p:animClr>
                                    <p:set>
                                      <p:cBhvr>
                                        <p:cTn id="61" dur="2000" fill="hold"/>
                                        <p:tgtEl>
                                          <p:spTgt spid="15"/>
                                        </p:tgtEl>
                                        <p:attrNameLst>
                                          <p:attrName>fill.type</p:attrName>
                                        </p:attrNameLst>
                                      </p:cBhvr>
                                      <p:to>
                                        <p:strVal val="solid"/>
                                      </p:to>
                                    </p:set>
                                    <p:set>
                                      <p:cBhvr>
                                        <p:cTn id="62" dur="2000" fill="hold"/>
                                        <p:tgtEl>
                                          <p:spTgt spid="15"/>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2000" fill="hold"/>
                                        <p:tgtEl>
                                          <p:spTgt spid="16"/>
                                        </p:tgtEl>
                                        <p:attrNameLst>
                                          <p:attrName>fillcolor</p:attrName>
                                        </p:attrNameLst>
                                      </p:cBhvr>
                                      <p:to>
                                        <a:srgbClr val="FF0000"/>
                                      </p:to>
                                    </p:animClr>
                                    <p:set>
                                      <p:cBhvr>
                                        <p:cTn id="65" dur="2000" fill="hold"/>
                                        <p:tgtEl>
                                          <p:spTgt spid="16"/>
                                        </p:tgtEl>
                                        <p:attrNameLst>
                                          <p:attrName>fill.type</p:attrName>
                                        </p:attrNameLst>
                                      </p:cBhvr>
                                      <p:to>
                                        <p:strVal val="solid"/>
                                      </p:to>
                                    </p:set>
                                    <p:set>
                                      <p:cBhvr>
                                        <p:cTn id="66" dur="2000" fill="hold"/>
                                        <p:tgtEl>
                                          <p:spTgt spid="16"/>
                                        </p:tgtEl>
                                        <p:attrNameLst>
                                          <p:attrName>fill.on</p:attrName>
                                        </p:attrNameLst>
                                      </p:cBhvr>
                                      <p:to>
                                        <p:strVal val="true"/>
                                      </p:to>
                                    </p:set>
                                  </p:childTnLst>
                                </p:cTn>
                              </p:par>
                              <p:par>
                                <p:cTn id="67" presetID="64" presetClass="path" presetSubtype="0" accel="50000" decel="50000" fill="hold" grpId="2" nodeType="withEffect">
                                  <p:stCondLst>
                                    <p:cond delay="0"/>
                                  </p:stCondLst>
                                  <p:childTnLst>
                                    <p:animMotion origin="layout" path="M 0 0 L 0 -0.25 E" pathEditMode="relative" ptsTypes="">
                                      <p:cBhvr>
                                        <p:cTn id="68" dur="2000" fill="hold"/>
                                        <p:tgtEl>
                                          <p:spTgt spid="15"/>
                                        </p:tgtEl>
                                        <p:attrNameLst>
                                          <p:attrName>ppt_x</p:attrName>
                                          <p:attrName>ppt_y</p:attrName>
                                        </p:attrNameLst>
                                      </p:cBhvr>
                                    </p:animMotion>
                                  </p:childTnLst>
                                </p:cTn>
                              </p:par>
                              <p:par>
                                <p:cTn id="69" presetID="64" presetClass="path" presetSubtype="0" accel="50000" decel="50000" fill="hold" grpId="1" nodeType="withEffect">
                                  <p:stCondLst>
                                    <p:cond delay="0"/>
                                  </p:stCondLst>
                                  <p:childTnLst>
                                    <p:animMotion origin="layout" path="M 0 0 L 0 -0.25 E" pathEditMode="relative" ptsTypes="">
                                      <p:cBhvr>
                                        <p:cTn id="70" dur="2000" fill="hold"/>
                                        <p:tgtEl>
                                          <p:spTgt spid="16"/>
                                        </p:tgtEl>
                                        <p:attrNameLst>
                                          <p:attrName>ppt_x</p:attrName>
                                          <p:attrName>ppt_y</p:attrName>
                                        </p:attrNameLst>
                                      </p:cBhvr>
                                    </p:animMotion>
                                  </p:childTnLst>
                                </p:cTn>
                              </p:par>
                              <p:par>
                                <p:cTn id="71" presetID="16" presetClass="exit" presetSubtype="21" fill="hold" grpId="2" nodeType="withEffect">
                                  <p:stCondLst>
                                    <p:cond delay="0"/>
                                  </p:stCondLst>
                                  <p:childTnLst>
                                    <p:animEffect transition="out" filter="barn(inVertical)">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6" presetClass="exit" presetSubtype="21" fill="hold" grpId="1" nodeType="withEffect">
                                  <p:stCondLst>
                                    <p:cond delay="0"/>
                                  </p:stCondLst>
                                  <p:childTnLst>
                                    <p:animEffect transition="out" filter="barn(inVertical)">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6" presetClass="exit" presetSubtype="21" fill="hold" grpId="2" nodeType="withEffect">
                                  <p:stCondLst>
                                    <p:cond delay="0"/>
                                  </p:stCondLst>
                                  <p:childTnLst>
                                    <p:animEffect transition="out" filter="barn(inVertical)">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6" presetClass="exit" presetSubtype="21" fill="hold" grpId="1" nodeType="withEffect">
                                  <p:stCondLst>
                                    <p:cond delay="0"/>
                                  </p:stCondLst>
                                  <p:childTnLst>
                                    <p:animEffect transition="out" filter="barn(inVertical)">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10" grpId="0" animBg="1"/>
      <p:bldP spid="10" grpId="1" animBg="1"/>
      <p:bldP spid="13" grpId="0" animBg="1"/>
      <p:bldP spid="13" grpId="1" animBg="1"/>
      <p:bldP spid="13" grpId="2" animBg="1"/>
      <p:bldP spid="14" grpId="0" animBg="1"/>
      <p:bldP spid="14" grpId="1" animBg="1"/>
      <p:bldP spid="15" grpId="0" animBg="1"/>
      <p:bldP spid="15" grpId="1" animBg="1"/>
      <p:bldP spid="15" grpId="2"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Arrow 1">
            <a:hlinkClick r:id="rId3" action="ppaction://hlinksldjump"/>
          </p:cNvPr>
          <p:cNvSpPr/>
          <p:nvPr/>
        </p:nvSpPr>
        <p:spPr>
          <a:xfrm>
            <a:off x="8532440" y="4768878"/>
            <a:ext cx="6115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43122"/>
            <a:ext cx="2105025" cy="2171700"/>
          </a:xfrm>
          <a:prstGeom prst="rect">
            <a:avLst/>
          </a:prstGeom>
        </p:spPr>
      </p:pic>
      <p:sp>
        <p:nvSpPr>
          <p:cNvPr id="4" name="Rounded Rectangular Callout 3"/>
          <p:cNvSpPr/>
          <p:nvPr/>
        </p:nvSpPr>
        <p:spPr>
          <a:xfrm>
            <a:off x="2555776" y="192392"/>
            <a:ext cx="5040560" cy="1164912"/>
          </a:xfrm>
          <a:prstGeom prst="wedgeRoundRectCallout">
            <a:avLst>
              <a:gd name="adj1" fmla="val -83645"/>
              <a:gd name="adj2" fmla="val 151584"/>
              <a:gd name="adj3" fmla="val 1666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mj-lt"/>
              </a:rPr>
              <a:t>Các  đồ vật sau có dạng hình gì </a:t>
            </a:r>
            <a:r>
              <a:rPr lang="vi-VN" sz="2800" dirty="0" smtClean="0">
                <a:latin typeface="+mj-lt"/>
              </a:rPr>
              <a:t>?</a:t>
            </a:r>
            <a:endParaRPr lang="en-US" sz="2800" dirty="0" smtClean="0">
              <a:latin typeface="+mj-lt"/>
            </a:endParaRPr>
          </a:p>
        </p:txBody>
      </p:sp>
      <p:sp>
        <p:nvSpPr>
          <p:cNvPr id="5" name="TextBox 4"/>
          <p:cNvSpPr txBox="1"/>
          <p:nvPr/>
        </p:nvSpPr>
        <p:spPr>
          <a:xfrm>
            <a:off x="2643174" y="4500576"/>
            <a:ext cx="4680520" cy="461665"/>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smtClean="0">
                <a:latin typeface="+mj-lt"/>
              </a:rPr>
              <a:t>Đồ vật có dạng hình cầu </a:t>
            </a:r>
            <a:endParaRPr lang="vi-VN" sz="2400" dirty="0">
              <a:latin typeface="+mj-lt"/>
            </a:endParaRPr>
          </a:p>
        </p:txBody>
      </p:sp>
      <p:sp>
        <p:nvSpPr>
          <p:cNvPr id="6" name="Oval 5"/>
          <p:cNvSpPr/>
          <p:nvPr/>
        </p:nvSpPr>
        <p:spPr>
          <a:xfrm>
            <a:off x="0" y="4357700"/>
            <a:ext cx="785786" cy="7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5"/>
          <a:srcRect/>
          <a:stretch>
            <a:fillRect/>
          </a:stretch>
        </p:blipFill>
        <p:spPr>
          <a:xfrm>
            <a:off x="2214546" y="2214560"/>
            <a:ext cx="1790702" cy="1785950"/>
          </a:xfrm>
          <a:prstGeom prst="rect">
            <a:avLst/>
          </a:prstGeom>
          <a:ln w="28575" cap="flat" algn="ctr"/>
          <a:effectLst>
            <a:outerShdw dist="53882" dir="2700000" algn="ctr" rotWithShape="0">
              <a:srgbClr val="C0C0C0">
                <a:alpha val="80000"/>
              </a:srgbClr>
            </a:outerShdw>
          </a:effectLst>
        </p:spPr>
      </p:pic>
      <p:pic>
        <p:nvPicPr>
          <p:cNvPr id="8" name="Picture 4"/>
          <p:cNvPicPr>
            <a:picLocks noChangeAspect="1" noChangeArrowheads="1"/>
          </p:cNvPicPr>
          <p:nvPr/>
        </p:nvPicPr>
        <p:blipFill>
          <a:blip r:embed="rId6"/>
          <a:srcRect/>
          <a:stretch>
            <a:fillRect/>
          </a:stretch>
        </p:blipFill>
        <p:spPr bwMode="auto">
          <a:xfrm>
            <a:off x="4143372" y="2214560"/>
            <a:ext cx="2438400" cy="1800225"/>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pic>
        <p:nvPicPr>
          <p:cNvPr id="9" name="Picture 5"/>
          <p:cNvPicPr>
            <a:picLocks noChangeAspect="1" noChangeArrowheads="1"/>
          </p:cNvPicPr>
          <p:nvPr/>
        </p:nvPicPr>
        <p:blipFill>
          <a:blip r:embed="rId7"/>
          <a:srcRect/>
          <a:stretch>
            <a:fillRect/>
          </a:stretch>
        </p:blipFill>
        <p:spPr bwMode="auto">
          <a:xfrm>
            <a:off x="6786578" y="2214560"/>
            <a:ext cx="1976438" cy="1828800"/>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spTree>
    <p:extLst>
      <p:ext uri="{BB962C8B-B14F-4D97-AF65-F5344CB8AC3E}">
        <p14:creationId xmlns:p14="http://schemas.microsoft.com/office/powerpoint/2010/main" val="954092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Arrow 1">
            <a:hlinkClick r:id="rId3" action="ppaction://hlinksldjump"/>
          </p:cNvPr>
          <p:cNvSpPr/>
          <p:nvPr/>
        </p:nvSpPr>
        <p:spPr>
          <a:xfrm>
            <a:off x="8532440" y="4768878"/>
            <a:ext cx="6115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08" y="1928808"/>
            <a:ext cx="2304256" cy="2304256"/>
          </a:xfrm>
          <a:prstGeom prst="rect">
            <a:avLst/>
          </a:prstGeom>
        </p:spPr>
      </p:pic>
      <p:sp>
        <p:nvSpPr>
          <p:cNvPr id="4" name="Cloud Callout 3"/>
          <p:cNvSpPr/>
          <p:nvPr/>
        </p:nvSpPr>
        <p:spPr>
          <a:xfrm>
            <a:off x="142844" y="214296"/>
            <a:ext cx="5178555" cy="1119914"/>
          </a:xfrm>
          <a:prstGeom prst="cloudCallout">
            <a:avLst>
              <a:gd name="adj1" fmla="val -30243"/>
              <a:gd name="adj2" fmla="val 192410"/>
            </a:avLst>
          </a:prstGeom>
          <a:solidFill>
            <a:srgbClr val="283903"/>
          </a:solidFill>
          <a:ln>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Đây là hình gì? </a:t>
            </a:r>
          </a:p>
          <a:p>
            <a:pPr algn="ctr"/>
            <a:r>
              <a:rPr lang="en-US" sz="2800" dirty="0" smtClean="0">
                <a:solidFill>
                  <a:schemeClr val="bg1"/>
                </a:solidFill>
                <a:latin typeface="Times New Roman" panose="02020603050405020304" pitchFamily="18" charset="0"/>
                <a:cs typeface="Times New Roman" panose="02020603050405020304" pitchFamily="18" charset="0"/>
              </a:rPr>
              <a:t>Chọn ý đúng:</a:t>
            </a:r>
            <a:endParaRPr lang="en-US"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2146438217"/>
              </p:ext>
            </p:extLst>
          </p:nvPr>
        </p:nvGraphicFramePr>
        <p:xfrm>
          <a:off x="2071670" y="1419622"/>
          <a:ext cx="6572296" cy="35095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94"/>
          <p:cNvPicPr>
            <a:picLocks noChangeAspect="1" noChangeArrowheads="1"/>
          </p:cNvPicPr>
          <p:nvPr/>
        </p:nvPicPr>
        <p:blipFill>
          <a:blip r:embed="rId10"/>
          <a:srcRect/>
          <a:stretch>
            <a:fillRect/>
          </a:stretch>
        </p:blipFill>
        <p:spPr bwMode="auto">
          <a:xfrm>
            <a:off x="4643438" y="142858"/>
            <a:ext cx="1759973" cy="2357436"/>
          </a:xfrm>
          <a:prstGeom prst="rect">
            <a:avLst/>
          </a:prstGeom>
          <a:noFill/>
          <a:ln w="9525">
            <a:noFill/>
            <a:miter lim="800000"/>
            <a:headEnd/>
            <a:tailEnd/>
          </a:ln>
        </p:spPr>
      </p:pic>
      <p:sp>
        <p:nvSpPr>
          <p:cNvPr id="8" name="Oval 7"/>
          <p:cNvSpPr/>
          <p:nvPr/>
        </p:nvSpPr>
        <p:spPr>
          <a:xfrm>
            <a:off x="0" y="4429138"/>
            <a:ext cx="928662" cy="714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6"/>
          <p:cNvPicPr>
            <a:picLocks noChangeAspect="1" noChangeArrowheads="1"/>
          </p:cNvPicPr>
          <p:nvPr/>
        </p:nvPicPr>
        <p:blipFill>
          <a:blip r:embed="rId11"/>
          <a:srcRect/>
          <a:stretch>
            <a:fillRect/>
          </a:stretch>
        </p:blipFill>
        <p:spPr bwMode="auto">
          <a:xfrm>
            <a:off x="7000892" y="214296"/>
            <a:ext cx="2143108" cy="2143140"/>
          </a:xfrm>
          <a:prstGeom prst="rect">
            <a:avLst/>
          </a:prstGeom>
          <a:noFill/>
          <a:ln w="9525">
            <a:noFill/>
            <a:miter lim="800000"/>
            <a:headEnd/>
            <a:tailEnd/>
          </a:ln>
        </p:spPr>
      </p:pic>
    </p:spTree>
    <p:extLst>
      <p:ext uri="{BB962C8B-B14F-4D97-AF65-F5344CB8AC3E}">
        <p14:creationId xmlns:p14="http://schemas.microsoft.com/office/powerpoint/2010/main" val="2147790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graphicEl>
                                              <a:dgm id="{34A53836-9DDD-4F86-941E-4003A6B57021}"/>
                                            </p:graphicEl>
                                          </p:spTgt>
                                        </p:tgtEl>
                                        <p:attrNameLst>
                                          <p:attrName>style.visibility</p:attrName>
                                        </p:attrNameLst>
                                      </p:cBhvr>
                                      <p:to>
                                        <p:strVal val="visible"/>
                                      </p:to>
                                    </p:set>
                                    <p:animEffect transition="in" filter="wipe(right)">
                                      <p:cBhvr>
                                        <p:cTn id="7" dur="500"/>
                                        <p:tgtEl>
                                          <p:spTgt spid="6">
                                            <p:graphicEl>
                                              <a:dgm id="{34A53836-9DDD-4F86-941E-4003A6B57021}"/>
                                            </p:graphic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graphicEl>
                                              <a:dgm id="{BA7CAAF4-9CEC-4D38-9843-86159631F82B}"/>
                                            </p:graphicEl>
                                          </p:spTgt>
                                        </p:tgtEl>
                                        <p:attrNameLst>
                                          <p:attrName>style.visibility</p:attrName>
                                        </p:attrNameLst>
                                      </p:cBhvr>
                                      <p:to>
                                        <p:strVal val="visible"/>
                                      </p:to>
                                    </p:set>
                                    <p:animEffect transition="in" filter="wipe(right)">
                                      <p:cBhvr>
                                        <p:cTn id="10" dur="500"/>
                                        <p:tgtEl>
                                          <p:spTgt spid="6">
                                            <p:graphicEl>
                                              <a:dgm id="{BA7CAAF4-9CEC-4D38-9843-86159631F82B}"/>
                                            </p:graphic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6">
                                            <p:graphicEl>
                                              <a:dgm id="{D3E32F3F-7DA1-4EB0-83A4-FA4537D59A2A}"/>
                                            </p:graphicEl>
                                          </p:spTgt>
                                        </p:tgtEl>
                                        <p:attrNameLst>
                                          <p:attrName>style.visibility</p:attrName>
                                        </p:attrNameLst>
                                      </p:cBhvr>
                                      <p:to>
                                        <p:strVal val="visible"/>
                                      </p:to>
                                    </p:set>
                                    <p:animEffect transition="in" filter="wipe(right)">
                                      <p:cBhvr>
                                        <p:cTn id="13" dur="500"/>
                                        <p:tgtEl>
                                          <p:spTgt spid="6">
                                            <p:graphicEl>
                                              <a:dgm id="{D3E32F3F-7DA1-4EB0-83A4-FA4537D59A2A}"/>
                                            </p:graphicEl>
                                          </p:spTgt>
                                        </p:tgtEl>
                                      </p:cBhvr>
                                    </p:animEffect>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6">
                                            <p:graphicEl>
                                              <a:dgm id="{E30362FD-8816-469A-A8AD-CF2852C1C89F}"/>
                                            </p:graphicEl>
                                          </p:spTgt>
                                        </p:tgtEl>
                                        <p:attrNameLst>
                                          <p:attrName>style.visibility</p:attrName>
                                        </p:attrNameLst>
                                      </p:cBhvr>
                                      <p:to>
                                        <p:strVal val="visible"/>
                                      </p:to>
                                    </p:set>
                                    <p:animEffect transition="in" filter="wipe(right)">
                                      <p:cBhvr>
                                        <p:cTn id="17" dur="500"/>
                                        <p:tgtEl>
                                          <p:spTgt spid="6">
                                            <p:graphicEl>
                                              <a:dgm id="{E30362FD-8816-469A-A8AD-CF2852C1C89F}"/>
                                            </p:graphicEl>
                                          </p:spTgt>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graphicEl>
                                              <a:dgm id="{0C522B73-BE18-4686-8D4E-B59BE3F0B451}"/>
                                            </p:graphicEl>
                                          </p:spTgt>
                                        </p:tgtEl>
                                        <p:attrNameLst>
                                          <p:attrName>style.visibility</p:attrName>
                                        </p:attrNameLst>
                                      </p:cBhvr>
                                      <p:to>
                                        <p:strVal val="visible"/>
                                      </p:to>
                                    </p:set>
                                    <p:animEffect transition="in" filter="wipe(right)">
                                      <p:cBhvr>
                                        <p:cTn id="20" dur="500"/>
                                        <p:tgtEl>
                                          <p:spTgt spid="6">
                                            <p:graphicEl>
                                              <a:dgm id="{0C522B73-BE18-4686-8D4E-B59BE3F0B451}"/>
                                            </p:graphicEl>
                                          </p:spTgt>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F5D8F6F8-AEC3-48F0-8A13-6232094F009F}"/>
                                            </p:graphicEl>
                                          </p:spTgt>
                                        </p:tgtEl>
                                        <p:attrNameLst>
                                          <p:attrName>style.visibility</p:attrName>
                                        </p:attrNameLst>
                                      </p:cBhvr>
                                      <p:to>
                                        <p:strVal val="visible"/>
                                      </p:to>
                                    </p:set>
                                    <p:animEffect transition="in" filter="wipe(right)">
                                      <p:cBhvr>
                                        <p:cTn id="24" dur="500"/>
                                        <p:tgtEl>
                                          <p:spTgt spid="6">
                                            <p:graphicEl>
                                              <a:dgm id="{F5D8F6F8-AEC3-48F0-8A13-6232094F009F}"/>
                                            </p:graphicEl>
                                          </p:spTgt>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6">
                                            <p:graphicEl>
                                              <a:dgm id="{D82B6370-A95C-4344-A6EB-7614FB29D00C}"/>
                                            </p:graphicEl>
                                          </p:spTgt>
                                        </p:tgtEl>
                                        <p:attrNameLst>
                                          <p:attrName>style.visibility</p:attrName>
                                        </p:attrNameLst>
                                      </p:cBhvr>
                                      <p:to>
                                        <p:strVal val="visible"/>
                                      </p:to>
                                    </p:set>
                                    <p:animEffect transition="in" filter="wipe(right)">
                                      <p:cBhvr>
                                        <p:cTn id="27" dur="500"/>
                                        <p:tgtEl>
                                          <p:spTgt spid="6">
                                            <p:graphicEl>
                                              <a:dgm id="{D82B6370-A95C-4344-A6EB-7614FB29D00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grpId="1" nodeType="clickEffect">
                                  <p:stCondLst>
                                    <p:cond delay="0"/>
                                  </p:stCondLst>
                                  <p:childTnLst>
                                    <p:anim calcmode="lin" valueType="num">
                                      <p:cBhvr>
                                        <p:cTn id="31" dur="1000"/>
                                        <p:tgtEl>
                                          <p:spTgt spid="6">
                                            <p:graphicEl>
                                              <a:dgm id="{E30362FD-8816-469A-A8AD-CF2852C1C89F}"/>
                                            </p:graphicEl>
                                          </p:spTgt>
                                        </p:tgtEl>
                                        <p:attrNameLst>
                                          <p:attrName>ppt_w</p:attrName>
                                        </p:attrNameLst>
                                      </p:cBhvr>
                                      <p:tavLst>
                                        <p:tav tm="0">
                                          <p:val>
                                            <p:strVal val="ppt_w"/>
                                          </p:val>
                                        </p:tav>
                                        <p:tav tm="100000">
                                          <p:val>
                                            <p:fltVal val="0"/>
                                          </p:val>
                                        </p:tav>
                                      </p:tavLst>
                                    </p:anim>
                                    <p:anim calcmode="lin" valueType="num">
                                      <p:cBhvr>
                                        <p:cTn id="32" dur="1000"/>
                                        <p:tgtEl>
                                          <p:spTgt spid="6">
                                            <p:graphicEl>
                                              <a:dgm id="{E30362FD-8816-469A-A8AD-CF2852C1C89F}"/>
                                            </p:graphicEl>
                                          </p:spTgt>
                                        </p:tgtEl>
                                        <p:attrNameLst>
                                          <p:attrName>ppt_h</p:attrName>
                                        </p:attrNameLst>
                                      </p:cBhvr>
                                      <p:tavLst>
                                        <p:tav tm="0">
                                          <p:val>
                                            <p:strVal val="ppt_h"/>
                                          </p:val>
                                        </p:tav>
                                        <p:tav tm="100000">
                                          <p:val>
                                            <p:fltVal val="0"/>
                                          </p:val>
                                        </p:tav>
                                      </p:tavLst>
                                    </p:anim>
                                    <p:anim calcmode="lin" valueType="num">
                                      <p:cBhvr>
                                        <p:cTn id="33" dur="1000"/>
                                        <p:tgtEl>
                                          <p:spTgt spid="6">
                                            <p:graphicEl>
                                              <a:dgm id="{E30362FD-8816-469A-A8AD-CF2852C1C89F}"/>
                                            </p:graphicEl>
                                          </p:spTgt>
                                        </p:tgtEl>
                                        <p:attrNameLst>
                                          <p:attrName>style.rotation</p:attrName>
                                        </p:attrNameLst>
                                      </p:cBhvr>
                                      <p:tavLst>
                                        <p:tav tm="0">
                                          <p:val>
                                            <p:fltVal val="0"/>
                                          </p:val>
                                        </p:tav>
                                        <p:tav tm="100000">
                                          <p:val>
                                            <p:fltVal val="90"/>
                                          </p:val>
                                        </p:tav>
                                      </p:tavLst>
                                    </p:anim>
                                    <p:animEffect transition="out" filter="fade">
                                      <p:cBhvr>
                                        <p:cTn id="34" dur="1000"/>
                                        <p:tgtEl>
                                          <p:spTgt spid="6">
                                            <p:graphicEl>
                                              <a:dgm id="{E30362FD-8816-469A-A8AD-CF2852C1C89F}"/>
                                            </p:graphicEl>
                                          </p:spTgt>
                                        </p:tgtEl>
                                      </p:cBhvr>
                                    </p:animEffect>
                                    <p:set>
                                      <p:cBhvr>
                                        <p:cTn id="35" dur="1" fill="hold">
                                          <p:stCondLst>
                                            <p:cond delay="999"/>
                                          </p:stCondLst>
                                        </p:cTn>
                                        <p:tgtEl>
                                          <p:spTgt spid="6">
                                            <p:graphicEl>
                                              <a:dgm id="{E30362FD-8816-469A-A8AD-CF2852C1C89F}"/>
                                            </p:graphicEl>
                                          </p:spTgt>
                                        </p:tgtEl>
                                        <p:attrNameLst>
                                          <p:attrName>style.visibility</p:attrName>
                                        </p:attrNameLst>
                                      </p:cBhvr>
                                      <p:to>
                                        <p:strVal val="hidden"/>
                                      </p:to>
                                    </p:set>
                                  </p:childTnLst>
                                </p:cTn>
                              </p:par>
                              <p:par>
                                <p:cTn id="36" presetID="31" presetClass="exit" presetSubtype="0" fill="hold" grpId="1" nodeType="withEffect">
                                  <p:stCondLst>
                                    <p:cond delay="0"/>
                                  </p:stCondLst>
                                  <p:childTnLst>
                                    <p:anim calcmode="lin" valueType="num">
                                      <p:cBhvr>
                                        <p:cTn id="37" dur="1000"/>
                                        <p:tgtEl>
                                          <p:spTgt spid="6">
                                            <p:graphicEl>
                                              <a:dgm id="{0C522B73-BE18-4686-8D4E-B59BE3F0B451}"/>
                                            </p:graphicEl>
                                          </p:spTgt>
                                        </p:tgtEl>
                                        <p:attrNameLst>
                                          <p:attrName>ppt_w</p:attrName>
                                        </p:attrNameLst>
                                      </p:cBhvr>
                                      <p:tavLst>
                                        <p:tav tm="0">
                                          <p:val>
                                            <p:strVal val="ppt_w"/>
                                          </p:val>
                                        </p:tav>
                                        <p:tav tm="100000">
                                          <p:val>
                                            <p:fltVal val="0"/>
                                          </p:val>
                                        </p:tav>
                                      </p:tavLst>
                                    </p:anim>
                                    <p:anim calcmode="lin" valueType="num">
                                      <p:cBhvr>
                                        <p:cTn id="38" dur="1000"/>
                                        <p:tgtEl>
                                          <p:spTgt spid="6">
                                            <p:graphicEl>
                                              <a:dgm id="{0C522B73-BE18-4686-8D4E-B59BE3F0B451}"/>
                                            </p:graphicEl>
                                          </p:spTgt>
                                        </p:tgtEl>
                                        <p:attrNameLst>
                                          <p:attrName>ppt_h</p:attrName>
                                        </p:attrNameLst>
                                      </p:cBhvr>
                                      <p:tavLst>
                                        <p:tav tm="0">
                                          <p:val>
                                            <p:strVal val="ppt_h"/>
                                          </p:val>
                                        </p:tav>
                                        <p:tav tm="100000">
                                          <p:val>
                                            <p:fltVal val="0"/>
                                          </p:val>
                                        </p:tav>
                                      </p:tavLst>
                                    </p:anim>
                                    <p:anim calcmode="lin" valueType="num">
                                      <p:cBhvr>
                                        <p:cTn id="39" dur="1000"/>
                                        <p:tgtEl>
                                          <p:spTgt spid="6">
                                            <p:graphicEl>
                                              <a:dgm id="{0C522B73-BE18-4686-8D4E-B59BE3F0B451}"/>
                                            </p:graphicEl>
                                          </p:spTgt>
                                        </p:tgtEl>
                                        <p:attrNameLst>
                                          <p:attrName>style.rotation</p:attrName>
                                        </p:attrNameLst>
                                      </p:cBhvr>
                                      <p:tavLst>
                                        <p:tav tm="0">
                                          <p:val>
                                            <p:fltVal val="0"/>
                                          </p:val>
                                        </p:tav>
                                        <p:tav tm="100000">
                                          <p:val>
                                            <p:fltVal val="90"/>
                                          </p:val>
                                        </p:tav>
                                      </p:tavLst>
                                    </p:anim>
                                    <p:animEffect transition="out" filter="fade">
                                      <p:cBhvr>
                                        <p:cTn id="40" dur="1000"/>
                                        <p:tgtEl>
                                          <p:spTgt spid="6">
                                            <p:graphicEl>
                                              <a:dgm id="{0C522B73-BE18-4686-8D4E-B59BE3F0B451}"/>
                                            </p:graphicEl>
                                          </p:spTgt>
                                        </p:tgtEl>
                                      </p:cBhvr>
                                    </p:animEffect>
                                    <p:set>
                                      <p:cBhvr>
                                        <p:cTn id="41" dur="1" fill="hold">
                                          <p:stCondLst>
                                            <p:cond delay="999"/>
                                          </p:stCondLst>
                                        </p:cTn>
                                        <p:tgtEl>
                                          <p:spTgt spid="6">
                                            <p:graphicEl>
                                              <a:dgm id="{0C522B73-BE18-4686-8D4E-B59BE3F0B451}"/>
                                            </p:graphicEl>
                                          </p:spTgt>
                                        </p:tgtEl>
                                        <p:attrNameLst>
                                          <p:attrName>style.visibility</p:attrName>
                                        </p:attrNameLst>
                                      </p:cBhvr>
                                      <p:to>
                                        <p:strVal val="hidden"/>
                                      </p:to>
                                    </p:set>
                                  </p:childTnLst>
                                </p:cTn>
                              </p:par>
                            </p:childTnLst>
                          </p:cTn>
                        </p:par>
                        <p:par>
                          <p:cTn id="42" fill="hold">
                            <p:stCondLst>
                              <p:cond delay="1000"/>
                            </p:stCondLst>
                            <p:childTnLst>
                              <p:par>
                                <p:cTn id="43" presetID="31" presetClass="exit" presetSubtype="0" fill="hold" grpId="1" nodeType="afterEffect">
                                  <p:stCondLst>
                                    <p:cond delay="0"/>
                                  </p:stCondLst>
                                  <p:childTnLst>
                                    <p:anim calcmode="lin" valueType="num">
                                      <p:cBhvr>
                                        <p:cTn id="44" dur="1000"/>
                                        <p:tgtEl>
                                          <p:spTgt spid="6">
                                            <p:graphicEl>
                                              <a:dgm id="{F5D8F6F8-AEC3-48F0-8A13-6232094F009F}"/>
                                            </p:graphicEl>
                                          </p:spTgt>
                                        </p:tgtEl>
                                        <p:attrNameLst>
                                          <p:attrName>ppt_w</p:attrName>
                                        </p:attrNameLst>
                                      </p:cBhvr>
                                      <p:tavLst>
                                        <p:tav tm="0">
                                          <p:val>
                                            <p:strVal val="ppt_w"/>
                                          </p:val>
                                        </p:tav>
                                        <p:tav tm="100000">
                                          <p:val>
                                            <p:fltVal val="0"/>
                                          </p:val>
                                        </p:tav>
                                      </p:tavLst>
                                    </p:anim>
                                    <p:anim calcmode="lin" valueType="num">
                                      <p:cBhvr>
                                        <p:cTn id="45" dur="1000"/>
                                        <p:tgtEl>
                                          <p:spTgt spid="6">
                                            <p:graphicEl>
                                              <a:dgm id="{F5D8F6F8-AEC3-48F0-8A13-6232094F009F}"/>
                                            </p:graphicEl>
                                          </p:spTgt>
                                        </p:tgtEl>
                                        <p:attrNameLst>
                                          <p:attrName>ppt_h</p:attrName>
                                        </p:attrNameLst>
                                      </p:cBhvr>
                                      <p:tavLst>
                                        <p:tav tm="0">
                                          <p:val>
                                            <p:strVal val="ppt_h"/>
                                          </p:val>
                                        </p:tav>
                                        <p:tav tm="100000">
                                          <p:val>
                                            <p:fltVal val="0"/>
                                          </p:val>
                                        </p:tav>
                                      </p:tavLst>
                                    </p:anim>
                                    <p:anim calcmode="lin" valueType="num">
                                      <p:cBhvr>
                                        <p:cTn id="46" dur="1000"/>
                                        <p:tgtEl>
                                          <p:spTgt spid="6">
                                            <p:graphicEl>
                                              <a:dgm id="{F5D8F6F8-AEC3-48F0-8A13-6232094F009F}"/>
                                            </p:graphicEl>
                                          </p:spTgt>
                                        </p:tgtEl>
                                        <p:attrNameLst>
                                          <p:attrName>style.rotation</p:attrName>
                                        </p:attrNameLst>
                                      </p:cBhvr>
                                      <p:tavLst>
                                        <p:tav tm="0">
                                          <p:val>
                                            <p:fltVal val="0"/>
                                          </p:val>
                                        </p:tav>
                                        <p:tav tm="100000">
                                          <p:val>
                                            <p:fltVal val="90"/>
                                          </p:val>
                                        </p:tav>
                                      </p:tavLst>
                                    </p:anim>
                                    <p:animEffect transition="out" filter="fade">
                                      <p:cBhvr>
                                        <p:cTn id="47" dur="1000"/>
                                        <p:tgtEl>
                                          <p:spTgt spid="6">
                                            <p:graphicEl>
                                              <a:dgm id="{F5D8F6F8-AEC3-48F0-8A13-6232094F009F}"/>
                                            </p:graphicEl>
                                          </p:spTgt>
                                        </p:tgtEl>
                                      </p:cBhvr>
                                    </p:animEffect>
                                    <p:set>
                                      <p:cBhvr>
                                        <p:cTn id="48" dur="1" fill="hold">
                                          <p:stCondLst>
                                            <p:cond delay="999"/>
                                          </p:stCondLst>
                                        </p:cTn>
                                        <p:tgtEl>
                                          <p:spTgt spid="6">
                                            <p:graphicEl>
                                              <a:dgm id="{F5D8F6F8-AEC3-48F0-8A13-6232094F009F}"/>
                                            </p:graphicEl>
                                          </p:spTgt>
                                        </p:tgtEl>
                                        <p:attrNameLst>
                                          <p:attrName>style.visibility</p:attrName>
                                        </p:attrNameLst>
                                      </p:cBhvr>
                                      <p:to>
                                        <p:strVal val="hidden"/>
                                      </p:to>
                                    </p:set>
                                  </p:childTnLst>
                                </p:cTn>
                              </p:par>
                              <p:par>
                                <p:cTn id="49" presetID="31" presetClass="exit" presetSubtype="0" fill="hold" grpId="1" nodeType="withEffect">
                                  <p:stCondLst>
                                    <p:cond delay="0"/>
                                  </p:stCondLst>
                                  <p:childTnLst>
                                    <p:anim calcmode="lin" valueType="num">
                                      <p:cBhvr>
                                        <p:cTn id="50" dur="1000"/>
                                        <p:tgtEl>
                                          <p:spTgt spid="6">
                                            <p:graphicEl>
                                              <a:dgm id="{D82B6370-A95C-4344-A6EB-7614FB29D00C}"/>
                                            </p:graphicEl>
                                          </p:spTgt>
                                        </p:tgtEl>
                                        <p:attrNameLst>
                                          <p:attrName>ppt_w</p:attrName>
                                        </p:attrNameLst>
                                      </p:cBhvr>
                                      <p:tavLst>
                                        <p:tav tm="0">
                                          <p:val>
                                            <p:strVal val="ppt_w"/>
                                          </p:val>
                                        </p:tav>
                                        <p:tav tm="100000">
                                          <p:val>
                                            <p:fltVal val="0"/>
                                          </p:val>
                                        </p:tav>
                                      </p:tavLst>
                                    </p:anim>
                                    <p:anim calcmode="lin" valueType="num">
                                      <p:cBhvr>
                                        <p:cTn id="51" dur="1000"/>
                                        <p:tgtEl>
                                          <p:spTgt spid="6">
                                            <p:graphicEl>
                                              <a:dgm id="{D82B6370-A95C-4344-A6EB-7614FB29D00C}"/>
                                            </p:graphicEl>
                                          </p:spTgt>
                                        </p:tgtEl>
                                        <p:attrNameLst>
                                          <p:attrName>ppt_h</p:attrName>
                                        </p:attrNameLst>
                                      </p:cBhvr>
                                      <p:tavLst>
                                        <p:tav tm="0">
                                          <p:val>
                                            <p:strVal val="ppt_h"/>
                                          </p:val>
                                        </p:tav>
                                        <p:tav tm="100000">
                                          <p:val>
                                            <p:fltVal val="0"/>
                                          </p:val>
                                        </p:tav>
                                      </p:tavLst>
                                    </p:anim>
                                    <p:anim calcmode="lin" valueType="num">
                                      <p:cBhvr>
                                        <p:cTn id="52" dur="1000"/>
                                        <p:tgtEl>
                                          <p:spTgt spid="6">
                                            <p:graphicEl>
                                              <a:dgm id="{D82B6370-A95C-4344-A6EB-7614FB29D00C}"/>
                                            </p:graphicEl>
                                          </p:spTgt>
                                        </p:tgtEl>
                                        <p:attrNameLst>
                                          <p:attrName>style.rotation</p:attrName>
                                        </p:attrNameLst>
                                      </p:cBhvr>
                                      <p:tavLst>
                                        <p:tav tm="0">
                                          <p:val>
                                            <p:fltVal val="0"/>
                                          </p:val>
                                        </p:tav>
                                        <p:tav tm="100000">
                                          <p:val>
                                            <p:fltVal val="90"/>
                                          </p:val>
                                        </p:tav>
                                      </p:tavLst>
                                    </p:anim>
                                    <p:animEffect transition="out" filter="fade">
                                      <p:cBhvr>
                                        <p:cTn id="53" dur="1000"/>
                                        <p:tgtEl>
                                          <p:spTgt spid="6">
                                            <p:graphicEl>
                                              <a:dgm id="{D82B6370-A95C-4344-A6EB-7614FB29D00C}"/>
                                            </p:graphicEl>
                                          </p:spTgt>
                                        </p:tgtEl>
                                      </p:cBhvr>
                                    </p:animEffect>
                                    <p:set>
                                      <p:cBhvr>
                                        <p:cTn id="54" dur="1" fill="hold">
                                          <p:stCondLst>
                                            <p:cond delay="999"/>
                                          </p:stCondLst>
                                        </p:cTn>
                                        <p:tgtEl>
                                          <p:spTgt spid="6">
                                            <p:graphicEl>
                                              <a:dgm id="{D82B6370-A95C-4344-A6EB-7614FB29D00C}"/>
                                            </p:graphicEl>
                                          </p:spTgt>
                                        </p:tgtEl>
                                        <p:attrNameLst>
                                          <p:attrName>style.visibility</p:attrName>
                                        </p:attrNameLst>
                                      </p:cBhvr>
                                      <p:to>
                                        <p:strVal val="hidden"/>
                                      </p:to>
                                    </p:set>
                                  </p:childTnLst>
                                </p:cTn>
                              </p:par>
                              <p:par>
                                <p:cTn id="55" presetID="42" presetClass="path" presetSubtype="0" accel="50000" decel="50000" fill="hold" grpId="2" nodeType="withEffect">
                                  <p:stCondLst>
                                    <p:cond delay="0"/>
                                  </p:stCondLst>
                                  <p:childTnLst>
                                    <p:animMotion origin="layout" path="M 3.05556E-6 -6.17284E-7 L 0.0434 0.19599 " pathEditMode="relative" rAng="0" ptsTypes="AA">
                                      <p:cBhvr>
                                        <p:cTn id="56" dur="2000" fill="hold"/>
                                        <p:tgtEl>
                                          <p:spTgt spid="6">
                                            <p:graphicEl>
                                              <a:dgm id="{BA7CAAF4-9CEC-4D38-9843-86159631F82B}"/>
                                            </p:graphicEl>
                                          </p:spTgt>
                                        </p:tgtEl>
                                        <p:attrNameLst>
                                          <p:attrName>ppt_x</p:attrName>
                                          <p:attrName>ppt_y</p:attrName>
                                        </p:attrNameLst>
                                      </p:cBhvr>
                                      <p:rCtr x="2170" y="9784"/>
                                    </p:animMotion>
                                  </p:childTnLst>
                                </p:cTn>
                              </p:par>
                              <p:par>
                                <p:cTn id="57" presetID="42" presetClass="path" presetSubtype="0" accel="50000" decel="50000" fill="hold" grpId="2" nodeType="withEffect">
                                  <p:stCondLst>
                                    <p:cond delay="0"/>
                                  </p:stCondLst>
                                  <p:childTnLst>
                                    <p:animMotion origin="layout" path="M 3.05556E-6 -6.17284E-7 L 0.0434 0.19599 " pathEditMode="relative" rAng="0" ptsTypes="AA">
                                      <p:cBhvr>
                                        <p:cTn id="58" dur="2000" fill="hold"/>
                                        <p:tgtEl>
                                          <p:spTgt spid="6">
                                            <p:graphicEl>
                                              <a:dgm id="{D3E32F3F-7DA1-4EB0-83A4-FA4537D59A2A}"/>
                                            </p:graphicEl>
                                          </p:spTgt>
                                        </p:tgtEl>
                                        <p:attrNameLst>
                                          <p:attrName>ppt_x</p:attrName>
                                          <p:attrName>ppt_y</p:attrName>
                                        </p:attrNameLst>
                                      </p:cBhvr>
                                      <p:rCtr x="2170" y="97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Graphic spid="6" grpId="1" uiExpand="1">
        <p:bldSub>
          <a:bldDgm bld="one"/>
        </p:bldSub>
      </p:bldGraphic>
      <p:bldGraphic spid="6" grpId="2"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198" t="18346" r="16905" b="12154"/>
          <a:stretch/>
        </p:blipFill>
        <p:spPr>
          <a:xfrm>
            <a:off x="1785918" y="2857502"/>
            <a:ext cx="1315093" cy="13870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8926" y="1571618"/>
            <a:ext cx="1605336" cy="16561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3372" y="2643188"/>
            <a:ext cx="1724135" cy="1724135"/>
          </a:xfrm>
          <a:prstGeom prst="rect">
            <a:avLst/>
          </a:prstGeom>
        </p:spPr>
      </p:pic>
      <p:pic>
        <p:nvPicPr>
          <p:cNvPr id="11" name="Picture 10">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0058" r="28764"/>
          <a:stretch/>
        </p:blipFill>
        <p:spPr>
          <a:xfrm>
            <a:off x="7143768" y="2000246"/>
            <a:ext cx="2214578" cy="308873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36296" y="2189391"/>
            <a:ext cx="1734893" cy="2139702"/>
          </a:xfrm>
          <a:prstGeom prst="rect">
            <a:avLst/>
          </a:prstGeom>
        </p:spPr>
      </p:pic>
      <p:pic>
        <p:nvPicPr>
          <p:cNvPr id="13" name="Picture 12">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0058" r="28764"/>
          <a:stretch/>
        </p:blipFill>
        <p:spPr>
          <a:xfrm>
            <a:off x="7072330" y="1214428"/>
            <a:ext cx="2357454" cy="3929072"/>
          </a:xfrm>
          <a:prstGeom prst="rect">
            <a:avLst/>
          </a:prstGeom>
        </p:spPr>
      </p:pic>
      <p:sp>
        <p:nvSpPr>
          <p:cNvPr id="14" name="Rectangle 13"/>
          <p:cNvSpPr/>
          <p:nvPr/>
        </p:nvSpPr>
        <p:spPr>
          <a:xfrm>
            <a:off x="-26908" y="3943171"/>
            <a:ext cx="9144000" cy="1200329"/>
          </a:xfrm>
          <a:prstGeom prst="rect">
            <a:avLst/>
          </a:prstGeom>
          <a:noFill/>
        </p:spPr>
        <p:txBody>
          <a:bodyPr wrap="square" lIns="91440" tIns="45720" rIns="91440" bIns="45720">
            <a:spAutoFit/>
          </a:bodyPr>
          <a:lstStyle/>
          <a:p>
            <a:pPr algn="ct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Các con đã giải thoát cho những bạn thú rồi.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Bác</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thợ</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săn</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cũng</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đã</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bị</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bắt</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ngay</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sau</a:t>
            </a: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 </a:t>
            </a:r>
            <a:r>
              <a:rPr lang="en-US" sz="3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rPr>
              <a:t>đó</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endParaRP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850" y="1071552"/>
            <a:ext cx="4762500" cy="2676525"/>
          </a:xfrm>
          <a:prstGeom prst="rect">
            <a:avLst/>
          </a:prstGeom>
        </p:spPr>
      </p:pic>
      <p:sp>
        <p:nvSpPr>
          <p:cNvPr id="17" name="Right Arrow 16">
            <a:hlinkClick r:id="rId12" action="ppaction://hlinksldjump"/>
          </p:cNvPr>
          <p:cNvSpPr/>
          <p:nvPr/>
        </p:nvSpPr>
        <p:spPr>
          <a:xfrm>
            <a:off x="8472558" y="164514"/>
            <a:ext cx="498631" cy="339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Callout 17"/>
          <p:cNvSpPr/>
          <p:nvPr/>
        </p:nvSpPr>
        <p:spPr>
          <a:xfrm>
            <a:off x="-214346" y="214296"/>
            <a:ext cx="4357718" cy="906214"/>
          </a:xfrm>
          <a:prstGeom prst="wedgeEllipseCallout">
            <a:avLst>
              <a:gd name="adj1" fmla="val 34039"/>
              <a:gd name="adj2" fmla="val 671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Cảm ơn các bạn nhé</a:t>
            </a:r>
            <a:endParaRPr lang="vi-VN" sz="2800" dirty="0">
              <a:latin typeface="Times New Roman" pitchFamily="18" charset="0"/>
              <a:cs typeface="Times New Roman" pitchFamily="18" charset="0"/>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9190" y="-214332"/>
            <a:ext cx="4762500" cy="2676525"/>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8926" y="785800"/>
            <a:ext cx="4762500" cy="2676525"/>
          </a:xfrm>
          <a:prstGeom prst="rect">
            <a:avLst/>
          </a:prstGeom>
        </p:spPr>
      </p:pic>
    </p:spTree>
    <p:extLst>
      <p:ext uri="{BB962C8B-B14F-4D97-AF65-F5344CB8AC3E}">
        <p14:creationId xmlns:p14="http://schemas.microsoft.com/office/powerpoint/2010/main" val="2819756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 DEO DẠY CHUYÊN ĐỀ TOÁ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552" y="627534"/>
            <a:ext cx="8136904" cy="4392488"/>
          </a:xfrm>
          <a:prstGeom prst="rect">
            <a:avLst/>
          </a:prstGeom>
        </p:spPr>
      </p:pic>
    </p:spTree>
    <p:extLst>
      <p:ext uri="{BB962C8B-B14F-4D97-AF65-F5344CB8AC3E}">
        <p14:creationId xmlns:p14="http://schemas.microsoft.com/office/powerpoint/2010/main" val="3170834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643174" y="3214692"/>
            <a:ext cx="1714512" cy="150019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571736" y="357172"/>
            <a:ext cx="1557346" cy="155734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00034" y="3071816"/>
            <a:ext cx="1285875" cy="17859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7412850" y="3286130"/>
            <a:ext cx="1731150" cy="1643074"/>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7286644" y="2071684"/>
            <a:ext cx="1733562" cy="928694"/>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a:srcRect/>
          <a:stretch>
            <a:fillRect/>
          </a:stretch>
        </p:blipFill>
        <p:spPr bwMode="auto">
          <a:xfrm>
            <a:off x="142845" y="428610"/>
            <a:ext cx="1714512" cy="1500198"/>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a:stretch>
            <a:fillRect/>
          </a:stretch>
        </p:blipFill>
        <p:spPr bwMode="auto">
          <a:xfrm>
            <a:off x="7286644" y="285734"/>
            <a:ext cx="1643042" cy="1357304"/>
          </a:xfrm>
          <a:prstGeom prst="rect">
            <a:avLst/>
          </a:prstGeom>
          <a:noFill/>
          <a:ln w="9525">
            <a:noFill/>
            <a:miter lim="800000"/>
            <a:headEnd/>
            <a:tailEnd/>
          </a:ln>
          <a:effectLst/>
        </p:spPr>
      </p:pic>
      <p:pic>
        <p:nvPicPr>
          <p:cNvPr id="1033" name="Picture 9"/>
          <p:cNvPicPr>
            <a:picLocks noChangeAspect="1" noChangeArrowheads="1"/>
          </p:cNvPicPr>
          <p:nvPr/>
        </p:nvPicPr>
        <p:blipFill>
          <a:blip r:embed="rId9"/>
          <a:srcRect/>
          <a:stretch>
            <a:fillRect/>
          </a:stretch>
        </p:blipFill>
        <p:spPr bwMode="auto">
          <a:xfrm>
            <a:off x="5143504" y="2071684"/>
            <a:ext cx="1238258" cy="3071816"/>
          </a:xfrm>
          <a:prstGeom prst="rect">
            <a:avLst/>
          </a:prstGeom>
          <a:noFill/>
          <a:ln w="9525">
            <a:noFill/>
            <a:miter lim="800000"/>
            <a:headEnd/>
            <a:tailEnd/>
          </a:ln>
          <a:effectLst/>
        </p:spPr>
      </p:pic>
      <p:sp>
        <p:nvSpPr>
          <p:cNvPr id="11" name="TextBox 10"/>
          <p:cNvSpPr txBox="1"/>
          <p:nvPr/>
        </p:nvSpPr>
        <p:spPr>
          <a:xfrm>
            <a:off x="2071670" y="1500180"/>
            <a:ext cx="428628" cy="584775"/>
          </a:xfrm>
          <a:prstGeom prst="rect">
            <a:avLst/>
          </a:prstGeom>
          <a:solidFill>
            <a:srgbClr val="FFFF00"/>
          </a:solid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12" name="TextBox 11"/>
          <p:cNvSpPr txBox="1"/>
          <p:nvPr/>
        </p:nvSpPr>
        <p:spPr>
          <a:xfrm>
            <a:off x="6786578" y="1643056"/>
            <a:ext cx="428628" cy="461665"/>
          </a:xfrm>
          <a:prstGeom prst="rect">
            <a:avLst/>
          </a:prstGeom>
          <a:solidFill>
            <a:srgbClr val="FFFF00"/>
          </a:solid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sp>
        <p:nvSpPr>
          <p:cNvPr id="13" name="TextBox 12"/>
          <p:cNvSpPr txBox="1"/>
          <p:nvPr/>
        </p:nvSpPr>
        <p:spPr>
          <a:xfrm>
            <a:off x="6858016" y="3429006"/>
            <a:ext cx="428628" cy="461665"/>
          </a:xfrm>
          <a:prstGeom prst="rect">
            <a:avLst/>
          </a:prstGeom>
          <a:solidFill>
            <a:srgbClr val="FFFF00"/>
          </a:solidFill>
        </p:spPr>
        <p:txBody>
          <a:bodyPr wrap="square" rtlCol="0">
            <a:spAutoFit/>
          </a:bodyPr>
          <a:lstStyle/>
          <a:p>
            <a:r>
              <a:rPr lang="en-US" sz="2400" b="1" dirty="0" smtClean="0">
                <a:solidFill>
                  <a:srgbClr val="FF0000"/>
                </a:solidFill>
              </a:rPr>
              <a:t>3</a:t>
            </a:r>
            <a:endParaRPr lang="en-US" sz="2400" b="1" dirty="0">
              <a:solidFill>
                <a:srgbClr val="FF0000"/>
              </a:solidFill>
            </a:endParaRPr>
          </a:p>
        </p:txBody>
      </p:sp>
      <p:sp>
        <p:nvSpPr>
          <p:cNvPr id="14" name="TextBox 13"/>
          <p:cNvSpPr txBox="1"/>
          <p:nvPr/>
        </p:nvSpPr>
        <p:spPr>
          <a:xfrm>
            <a:off x="3071802" y="3929072"/>
            <a:ext cx="367408" cy="523220"/>
          </a:xfrm>
          <a:prstGeom prst="rect">
            <a:avLst/>
          </a:prstGeom>
          <a:solidFill>
            <a:srgbClr val="FFFF00"/>
          </a:solidFill>
        </p:spPr>
        <p:txBody>
          <a:bodyPr wrap="square" rtlCol="0">
            <a:spAutoFit/>
          </a:bodyPr>
          <a:lstStyle/>
          <a:p>
            <a:r>
              <a:rPr lang="en-US" sz="2800" b="1" dirty="0" smtClean="0">
                <a:solidFill>
                  <a:srgbClr val="FF0000"/>
                </a:solidFill>
              </a:rPr>
              <a:t>4</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5E-6 -3.57804E-6 L 0.35347 0.07928 " pathEditMode="relative" rAng="0" ptsTypes="AA">
                                      <p:cBhvr>
                                        <p:cTn id="6" dur="2000" fill="hold"/>
                                        <p:tgtEl>
                                          <p:spTgt spid="1026"/>
                                        </p:tgtEl>
                                        <p:attrNameLst>
                                          <p:attrName>ppt_x</p:attrName>
                                          <p:attrName>ppt_y</p:attrName>
                                        </p:attrNameLst>
                                      </p:cBhvr>
                                      <p:rCtr x="17700" y="3900"/>
                                    </p:animMotion>
                                  </p:childTnLst>
                                </p:cTn>
                              </p:par>
                              <p:par>
                                <p:cTn id="7" presetID="49" presetClass="path" presetSubtype="0" accel="50000" decel="50000" fill="hold" nodeType="withEffect">
                                  <p:stCondLst>
                                    <p:cond delay="0"/>
                                  </p:stCondLst>
                                  <p:childTnLst>
                                    <p:animMotion origin="layout" path="M 0.07847 0.02746 L 0.34635 0.01327 " pathEditMode="relative" rAng="0" ptsTypes="AA">
                                      <p:cBhvr>
                                        <p:cTn id="8" dur="2000" fill="hold"/>
                                        <p:tgtEl>
                                          <p:spTgt spid="1027"/>
                                        </p:tgtEl>
                                        <p:attrNameLst>
                                          <p:attrName>ppt_x</p:attrName>
                                          <p:attrName>ppt_y</p:attrName>
                                        </p:attrNameLst>
                                      </p:cBhvr>
                                      <p:rCtr x="13400" y="-700"/>
                                    </p:animMotion>
                                  </p:childTnLst>
                                </p:cTn>
                              </p:par>
                              <p:par>
                                <p:cTn id="9" presetID="35" presetClass="path" presetSubtype="0" accel="50000" decel="50000" fill="hold" nodeType="withEffect">
                                  <p:stCondLst>
                                    <p:cond delay="0"/>
                                  </p:stCondLst>
                                  <p:childTnLst>
                                    <p:animMotion origin="layout" path="M 1.66667E-6 3.31894E-6 L -0.36649 0.02961 " pathEditMode="relative" rAng="0" ptsTypes="AA">
                                      <p:cBhvr>
                                        <p:cTn id="10" dur="2000" fill="hold"/>
                                        <p:tgtEl>
                                          <p:spTgt spid="1033"/>
                                        </p:tgtEl>
                                        <p:attrNameLst>
                                          <p:attrName>ppt_x</p:attrName>
                                          <p:attrName>ppt_y</p:attrName>
                                        </p:attrNameLst>
                                      </p:cBhvr>
                                      <p:rCtr x="-18300" y="1500"/>
                                    </p:animMotion>
                                  </p:childTnLst>
                                </p:cTn>
                              </p:par>
                              <p:par>
                                <p:cTn id="11" presetID="49" presetClass="path" presetSubtype="0" accel="50000" decel="50000" fill="hold" nodeType="withEffect">
                                  <p:stCondLst>
                                    <p:cond delay="0"/>
                                  </p:stCondLst>
                                  <p:childTnLst>
                                    <p:animMotion origin="layout" path="M -1.66667E-6 1.23381E-6 L -0.58073 -0.30012 " pathEditMode="relative" rAng="0" ptsTypes="AA">
                                      <p:cBhvr>
                                        <p:cTn id="12" dur="2000" fill="hold"/>
                                        <p:tgtEl>
                                          <p:spTgt spid="1030"/>
                                        </p:tgtEl>
                                        <p:attrNameLst>
                                          <p:attrName>ppt_x</p:attrName>
                                          <p:attrName>ppt_y</p:attrName>
                                        </p:attrNameLst>
                                      </p:cBhvr>
                                      <p:rCtr x="-29000" y="-15000"/>
                                    </p:animMotion>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blinds(horizontal)">
                                      <p:cBhvr>
                                        <p:cTn id="17" dur="500"/>
                                        <p:tgtEl>
                                          <p:spTgt spid="11">
                                            <p:bg/>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linds(horizontal)">
                                      <p:cBhvr>
                                        <p:cTn id="22" dur="500"/>
                                        <p:tgtEl>
                                          <p:spTgt spid="11">
                                            <p:txEl>
                                              <p:pRg st="0" end="0"/>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
                                            <p:bg/>
                                          </p:spTgt>
                                        </p:tgtEl>
                                        <p:attrNameLst>
                                          <p:attrName>style.visibility</p:attrName>
                                        </p:attrNameLst>
                                      </p:cBhvr>
                                      <p:to>
                                        <p:strVal val="visible"/>
                                      </p:to>
                                    </p:set>
                                    <p:animEffect transition="in" filter="blinds(horizontal)">
                                      <p:cBhvr>
                                        <p:cTn id="25" dur="500"/>
                                        <p:tgtEl>
                                          <p:spTgt spid="12">
                                            <p:bg/>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linds(horizontal)">
                                      <p:cBhvr>
                                        <p:cTn id="28" dur="500"/>
                                        <p:tgtEl>
                                          <p:spTgt spid="12">
                                            <p:txEl>
                                              <p:pRg st="0" end="0"/>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blinds(horizontal)">
                                      <p:cBhvr>
                                        <p:cTn id="31" dur="500"/>
                                        <p:tgtEl>
                                          <p:spTgt spid="13">
                                            <p:bg/>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linds(horizontal)">
                                      <p:cBhvr>
                                        <p:cTn id="34" dur="500"/>
                                        <p:tgtEl>
                                          <p:spTgt spid="13">
                                            <p:txEl>
                                              <p:pRg st="0" end="0"/>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4">
                                            <p:bg/>
                                          </p:spTgt>
                                        </p:tgtEl>
                                        <p:attrNameLst>
                                          <p:attrName>style.visibility</p:attrName>
                                        </p:attrNameLst>
                                      </p:cBhvr>
                                      <p:to>
                                        <p:strVal val="visible"/>
                                      </p:to>
                                    </p:set>
                                    <p:animEffect transition="in" filter="blinds(horizontal)">
                                      <p:cBhvr>
                                        <p:cTn id="37" dur="500"/>
                                        <p:tgtEl>
                                          <p:spTgt spid="14">
                                            <p:bg/>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blinds(horizontal)">
                                      <p:cBhvr>
                                        <p:cTn id="4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2" grpId="0" build="allAtOnce" animBg="1"/>
      <p:bldP spid="13" grpId="0" build="allAtOnce" animBg="1"/>
      <p:bldP spid="14"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3000" r="-6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3131840" y="30386"/>
            <a:ext cx="2664296" cy="769441"/>
          </a:xfrm>
          <a:prstGeom prst="rect">
            <a:avLst/>
          </a:prstGeom>
          <a:noFill/>
        </p:spPr>
        <p:txBody>
          <a:bodyPr wrap="square" rtlCol="0">
            <a:spAutoFit/>
          </a:bodyPr>
          <a:lstStyle/>
          <a:p>
            <a:pPr algn="ctr"/>
            <a:r>
              <a:rPr lang="en-US" sz="4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a:t>
            </a:r>
            <a:r>
              <a:rPr lang="en-US" sz="44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dò</a:t>
            </a:r>
            <a:endPar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6220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2" name="Rectangle 1"/>
          <p:cNvSpPr/>
          <p:nvPr/>
        </p:nvSpPr>
        <p:spPr>
          <a:xfrm>
            <a:off x="2500298" y="1928808"/>
            <a:ext cx="4176464" cy="2507076"/>
          </a:xfrm>
          <a:prstGeom prst="rect">
            <a:avLst/>
          </a:prstGeom>
          <a:noFill/>
        </p:spPr>
        <p:txBody>
          <a:bodyPr wrap="square" lIns="91440" tIns="45720" rIns="91440" bIns="45720">
            <a:prstTxWarp prst="textArchUp">
              <a:avLst>
                <a:gd name="adj" fmla="val 10927435"/>
              </a:avLst>
            </a:prstTxWarp>
            <a:spAutoFit/>
          </a:bodyPr>
          <a:lstStyle/>
          <a:p>
            <a:pPr algn="ctr"/>
            <a:r>
              <a:rPr lang="en-US" sz="2400" b="1" dirty="0" smtClean="0">
                <a:ln w="10160">
                  <a:noFill/>
                  <a:prstDash val="solid"/>
                </a:ln>
                <a:solidFill>
                  <a:srgbClr val="FFFF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TẠM BIỆT VÀ HẸN GẶP LẠI</a:t>
            </a:r>
            <a:r>
              <a:rPr lang="en-US" sz="4000" b="1" dirty="0" smtClean="0">
                <a:ln w="10160">
                  <a:noFill/>
                  <a:prstDash val="solid"/>
                </a:ln>
                <a:solidFill>
                  <a:srgbClr val="FFFF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a:t>
            </a:r>
            <a:endParaRPr lang="en-US" sz="4000" b="1" dirty="0">
              <a:ln w="10160">
                <a:noFill/>
                <a:prstDash val="solid"/>
              </a:ln>
              <a:solidFill>
                <a:srgbClr val="FFFF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791984"/>
            <a:ext cx="1922124" cy="15584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1840" y="4227934"/>
            <a:ext cx="2880320" cy="915566"/>
          </a:xfrm>
          <a:prstGeom prst="rect">
            <a:avLst/>
          </a:prstGeom>
          <a:solidFill>
            <a:srgbClr val="E89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918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0" fill="hold"/>
                                        <p:tgtEl>
                                          <p:spTgt spid="2"/>
                                        </p:tgtEl>
                                        <p:attrNameLst>
                                          <p:attrName>ppt_w</p:attrName>
                                        </p:attrNameLst>
                                      </p:cBhvr>
                                      <p:tavLst>
                                        <p:tav tm="0">
                                          <p:val>
                                            <p:fltVal val="0"/>
                                          </p:val>
                                        </p:tav>
                                        <p:tav tm="100000">
                                          <p:val>
                                            <p:strVal val="#ppt_w"/>
                                          </p:val>
                                        </p:tav>
                                      </p:tavLst>
                                    </p:anim>
                                    <p:anim calcmode="lin" valueType="num">
                                      <p:cBhvr>
                                        <p:cTn id="8" dur="4000" fill="hold"/>
                                        <p:tgtEl>
                                          <p:spTgt spid="2"/>
                                        </p:tgtEl>
                                        <p:attrNameLst>
                                          <p:attrName>ppt_h</p:attrName>
                                        </p:attrNameLst>
                                      </p:cBhvr>
                                      <p:tavLst>
                                        <p:tav tm="0">
                                          <p:val>
                                            <p:fltVal val="0"/>
                                          </p:val>
                                        </p:tav>
                                        <p:tav tm="100000">
                                          <p:val>
                                            <p:strVal val="#ppt_h"/>
                                          </p:val>
                                        </p:tav>
                                      </p:tavLst>
                                    </p:anim>
                                    <p:animEffect transition="in" filter="fade">
                                      <p:cBhvr>
                                        <p:cTn id="9"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5143500"/>
          </a:xfrm>
          <a:prstGeom prst="rect">
            <a:avLst/>
          </a:prstGeom>
          <a:gradFill rotWithShape="1">
            <a:gsLst>
              <a:gs pos="0">
                <a:srgbClr val="99FFCC"/>
              </a:gs>
              <a:gs pos="50000">
                <a:schemeClr val="bg1"/>
              </a:gs>
              <a:gs pos="100000">
                <a:srgbClr val="99FFCC"/>
              </a:gs>
            </a:gsLst>
            <a:lin ang="5400000" scaled="1"/>
          </a:gradFill>
          <a:ln w="9525">
            <a:solidFill>
              <a:schemeClr val="tx1"/>
            </a:solidFill>
            <a:miter lim="800000"/>
            <a:headEnd/>
            <a:tailEnd/>
          </a:ln>
          <a:effectLst/>
          <a:extLst/>
        </p:spPr>
        <p:txBody>
          <a:bodyPr wrap="none" anchor="ctr"/>
          <a:lstStyle/>
          <a:p>
            <a:pPr eaLnBrk="1" hangingPunct="1">
              <a:defRPr/>
            </a:pPr>
            <a:endParaRPr lang="en-US" altLang="en-US" sz="2800">
              <a:solidFill>
                <a:srgbClr val="0000FF"/>
              </a:solidFill>
            </a:endParaRPr>
          </a:p>
        </p:txBody>
      </p:sp>
      <p:pic>
        <p:nvPicPr>
          <p:cNvPr id="7171" name="Picture 3" descr="Frames PPT 007"/>
          <p:cNvPicPr>
            <a:picLocks noChangeAspect="1" noChangeArrowheads="1"/>
          </p:cNvPicPr>
          <p:nvPr/>
        </p:nvPicPr>
        <p:blipFill>
          <a:blip r:embed="rId2"/>
          <a:srcRect/>
          <a:stretch>
            <a:fillRect/>
          </a:stretch>
        </p:blipFill>
        <p:spPr bwMode="auto">
          <a:xfrm>
            <a:off x="0" y="0"/>
            <a:ext cx="9296400" cy="5143500"/>
          </a:xfrm>
          <a:prstGeom prst="rect">
            <a:avLst/>
          </a:prstGeom>
          <a:noFill/>
          <a:ln w="9525">
            <a:noFill/>
            <a:miter lim="800000"/>
            <a:headEnd/>
            <a:tailEnd/>
          </a:ln>
        </p:spPr>
      </p:pic>
      <p:sp>
        <p:nvSpPr>
          <p:cNvPr id="7172" name="Text Box 6"/>
          <p:cNvSpPr txBox="1">
            <a:spLocks noChangeArrowheads="1"/>
          </p:cNvSpPr>
          <p:nvPr/>
        </p:nvSpPr>
        <p:spPr bwMode="auto">
          <a:xfrm>
            <a:off x="2214546" y="500048"/>
            <a:ext cx="5410200" cy="707886"/>
          </a:xfrm>
          <a:prstGeom prst="rect">
            <a:avLst/>
          </a:prstGeom>
          <a:noFill/>
          <a:ln w="9525">
            <a:noFill/>
            <a:miter lim="800000"/>
            <a:headEnd/>
            <a:tailEnd/>
          </a:ln>
        </p:spPr>
        <p:txBody>
          <a:bodyPr>
            <a:spAutoFit/>
          </a:bodyPr>
          <a:lstStyle/>
          <a:p>
            <a:pPr algn="l" eaLnBrk="1" hangingPunct="1">
              <a:spcBef>
                <a:spcPct val="50000"/>
              </a:spcBef>
            </a:pPr>
            <a:endParaRPr lang="en-US" altLang="en-US" sz="4000" b="1">
              <a:solidFill>
                <a:srgbClr val="FF0000"/>
              </a:solidFill>
            </a:endParaRPr>
          </a:p>
        </p:txBody>
      </p:sp>
      <p:sp>
        <p:nvSpPr>
          <p:cNvPr id="7173" name="Text Box 9"/>
          <p:cNvSpPr txBox="1">
            <a:spLocks noChangeArrowheads="1"/>
          </p:cNvSpPr>
          <p:nvPr/>
        </p:nvSpPr>
        <p:spPr bwMode="auto">
          <a:xfrm>
            <a:off x="228600" y="1885950"/>
            <a:ext cx="8458200" cy="523220"/>
          </a:xfrm>
          <a:prstGeom prst="rect">
            <a:avLst/>
          </a:prstGeom>
          <a:noFill/>
          <a:ln w="9525">
            <a:noFill/>
            <a:miter lim="800000"/>
            <a:headEnd/>
            <a:tailEnd/>
          </a:ln>
        </p:spPr>
        <p:txBody>
          <a:bodyPr>
            <a:spAutoFit/>
          </a:bodyPr>
          <a:lstStyle/>
          <a:p>
            <a:pPr algn="l" eaLnBrk="1" hangingPunct="1">
              <a:spcBef>
                <a:spcPct val="50000"/>
              </a:spcBef>
            </a:pPr>
            <a:endParaRPr lang="en-US" altLang="en-US" sz="2800">
              <a:solidFill>
                <a:srgbClr val="0000FF"/>
              </a:solidFill>
            </a:endParaRPr>
          </a:p>
        </p:txBody>
      </p:sp>
      <p:sp>
        <p:nvSpPr>
          <p:cNvPr id="7174" name="Text Box 12"/>
          <p:cNvSpPr txBox="1">
            <a:spLocks noChangeArrowheads="1"/>
          </p:cNvSpPr>
          <p:nvPr/>
        </p:nvSpPr>
        <p:spPr bwMode="auto">
          <a:xfrm>
            <a:off x="1428728" y="285734"/>
            <a:ext cx="6831229" cy="954107"/>
          </a:xfrm>
          <a:prstGeom prst="rect">
            <a:avLst/>
          </a:prstGeom>
          <a:noFill/>
          <a:ln w="9525">
            <a:noFill/>
            <a:miter lim="800000"/>
            <a:headEnd/>
            <a:tailEnd/>
          </a:ln>
        </p:spPr>
        <p:txBody>
          <a:bodyPr wrap="none">
            <a:spAutoFit/>
          </a:bodyPr>
          <a:lstStyle/>
          <a:p>
            <a:endParaRPr lang="en-US" altLang="en-US" sz="2800" b="1" dirty="0">
              <a:solidFill>
                <a:srgbClr val="FF0066"/>
              </a:solidFill>
            </a:endParaRPr>
          </a:p>
          <a:p>
            <a:r>
              <a:rPr lang="en-US" altLang="en-US" sz="2800" b="1" dirty="0">
                <a:solidFill>
                  <a:srgbClr val="FF0066"/>
                </a:solidFill>
              </a:rPr>
              <a:t>GIỚI THIỆU HÌNH TRỤ. GIỚI THIỆU HÌNH CẦU</a:t>
            </a:r>
          </a:p>
        </p:txBody>
      </p:sp>
      <p:sp>
        <p:nvSpPr>
          <p:cNvPr id="7175" name="Text Box 13"/>
          <p:cNvSpPr txBox="1">
            <a:spLocks noChangeArrowheads="1"/>
          </p:cNvSpPr>
          <p:nvPr/>
        </p:nvSpPr>
        <p:spPr bwMode="auto">
          <a:xfrm>
            <a:off x="1736725" y="2828925"/>
            <a:ext cx="184731" cy="369332"/>
          </a:xfrm>
          <a:prstGeom prst="rect">
            <a:avLst/>
          </a:prstGeom>
          <a:noFill/>
          <a:ln w="9525">
            <a:noFill/>
            <a:miter lim="800000"/>
            <a:headEnd/>
            <a:tailEnd/>
          </a:ln>
        </p:spPr>
        <p:txBody>
          <a:bodyPr wrap="none">
            <a:spAutoFit/>
          </a:bodyPr>
          <a:lstStyle/>
          <a:p>
            <a:pPr algn="l"/>
            <a:endParaRPr lang="en-US" altLang="en-US"/>
          </a:p>
        </p:txBody>
      </p:sp>
      <p:pic>
        <p:nvPicPr>
          <p:cNvPr id="24593" name="Picture 18" descr="Cau hoi"/>
          <p:cNvPicPr>
            <a:picLocks noChangeAspect="1" noChangeArrowheads="1" noCrop="1"/>
          </p:cNvPicPr>
          <p:nvPr/>
        </p:nvPicPr>
        <p:blipFill>
          <a:blip r:embed="rId3"/>
          <a:srcRect/>
          <a:stretch>
            <a:fillRect/>
          </a:stretch>
        </p:blipFill>
        <p:spPr bwMode="auto">
          <a:xfrm>
            <a:off x="228600" y="2686050"/>
            <a:ext cx="838200" cy="628650"/>
          </a:xfrm>
          <a:prstGeom prst="rect">
            <a:avLst/>
          </a:prstGeom>
          <a:noFill/>
          <a:ln w="9525">
            <a:noFill/>
            <a:miter lim="800000"/>
            <a:headEnd/>
            <a:tailEnd/>
          </a:ln>
        </p:spPr>
      </p:pic>
      <p:pic>
        <p:nvPicPr>
          <p:cNvPr id="24595" name="Picture 19" descr="sữa Simila"/>
          <p:cNvPicPr>
            <a:picLocks noChangeAspect="1" noChangeArrowheads="1"/>
          </p:cNvPicPr>
          <p:nvPr/>
        </p:nvPicPr>
        <p:blipFill>
          <a:blip r:embed="rId4"/>
          <a:srcRect/>
          <a:stretch>
            <a:fillRect/>
          </a:stretch>
        </p:blipFill>
        <p:spPr bwMode="auto">
          <a:xfrm>
            <a:off x="4000496" y="1857370"/>
            <a:ext cx="1981200" cy="2757492"/>
          </a:xfrm>
          <a:prstGeom prst="rect">
            <a:avLst/>
          </a:prstGeom>
          <a:noFill/>
          <a:ln w="9525">
            <a:noFill/>
            <a:miter lim="800000"/>
            <a:headEnd/>
            <a:tailEnd/>
          </a:ln>
        </p:spPr>
      </p:pic>
      <p:sp>
        <p:nvSpPr>
          <p:cNvPr id="7180" name="Text Box 18"/>
          <p:cNvSpPr txBox="1">
            <a:spLocks noChangeArrowheads="1"/>
          </p:cNvSpPr>
          <p:nvPr/>
        </p:nvSpPr>
        <p:spPr bwMode="auto">
          <a:xfrm>
            <a:off x="460376" y="114300"/>
            <a:ext cx="8302625" cy="584775"/>
          </a:xfrm>
          <a:prstGeom prst="rect">
            <a:avLst/>
          </a:prstGeom>
          <a:noFill/>
          <a:ln w="9525">
            <a:noFill/>
            <a:miter lim="800000"/>
            <a:headEnd/>
            <a:tailEnd/>
          </a:ln>
        </p:spPr>
        <p:txBody>
          <a:bodyPr>
            <a:spAutoFit/>
          </a:bodyPr>
          <a:lstStyle/>
          <a:p>
            <a:pPr algn="ctr"/>
            <a:r>
              <a:rPr lang="en-US" altLang="en-US" sz="3200" b="1" u="sng" dirty="0" smtClean="0">
                <a:solidFill>
                  <a:srgbClr val="0000FF"/>
                </a:solidFill>
              </a:rPr>
              <a:t>Toán</a:t>
            </a:r>
            <a:endParaRPr lang="en-US" altLang="en-US" sz="3200" b="1" u="sng" dirty="0">
              <a:solidFill>
                <a:srgbClr val="0000FF"/>
              </a:solidFill>
            </a:endParaRPr>
          </a:p>
        </p:txBody>
      </p:sp>
      <p:sp>
        <p:nvSpPr>
          <p:cNvPr id="13" name="Rectangle 12"/>
          <p:cNvSpPr/>
          <p:nvPr/>
        </p:nvSpPr>
        <p:spPr>
          <a:xfrm>
            <a:off x="357158" y="1428742"/>
            <a:ext cx="3308919" cy="523220"/>
          </a:xfrm>
          <a:prstGeom prst="rect">
            <a:avLst/>
          </a:prstGeom>
        </p:spPr>
        <p:txBody>
          <a:bodyPr wrap="none">
            <a:spAutoFit/>
          </a:bodyPr>
          <a:lstStyle/>
          <a:p>
            <a:r>
              <a:rPr lang="en-US" altLang="en-US" sz="2800" b="1" dirty="0" smtClean="0">
                <a:solidFill>
                  <a:srgbClr val="0000FF"/>
                </a:solidFill>
              </a:rPr>
              <a:t>a. Giới thiệu hình trụ</a:t>
            </a:r>
            <a:endParaRPr lang="en-US" altLang="en-US" sz="2800" b="1" dirty="0">
              <a:solidFill>
                <a:srgbClr val="0000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4595"/>
                                        </p:tgtEl>
                                        <p:attrNameLst>
                                          <p:attrName>style.visibility</p:attrName>
                                        </p:attrNameLst>
                                      </p:cBhvr>
                                      <p:to>
                                        <p:strVal val="visible"/>
                                      </p:to>
                                    </p:set>
                                    <p:animEffect transition="in" filter="barn(inHorizontal)">
                                      <p:cBhvr>
                                        <p:cTn id="12" dur="500"/>
                                        <p:tgtEl>
                                          <p:spTgt spid="24595"/>
                                        </p:tgtEl>
                                      </p:cBhvr>
                                    </p:animEffect>
                                  </p:childTnLst>
                                </p:cTn>
                              </p:par>
                              <p:par>
                                <p:cTn id="13" presetID="54" presetClass="exit" presetSubtype="0" decel="100000" fill="hold" nodeType="withEffect">
                                  <p:stCondLst>
                                    <p:cond delay="0"/>
                                  </p:stCondLst>
                                  <p:childTnLst>
                                    <p:anim calcmode="lin" valueType="num">
                                      <p:cBhvr>
                                        <p:cTn id="14" dur="500"/>
                                        <p:tgtEl>
                                          <p:spTgt spid="24593"/>
                                        </p:tgtEl>
                                        <p:attrNameLst>
                                          <p:attrName>ppt_w</p:attrName>
                                        </p:attrNameLst>
                                      </p:cBhvr>
                                      <p:tavLst>
                                        <p:tav tm="0">
                                          <p:val>
                                            <p:strVal val="ppt_w"/>
                                          </p:val>
                                        </p:tav>
                                        <p:tav tm="100000">
                                          <p:val>
                                            <p:strVal val="ppt_w*0.05"/>
                                          </p:val>
                                        </p:tav>
                                      </p:tavLst>
                                    </p:anim>
                                    <p:anim calcmode="lin" valueType="num">
                                      <p:cBhvr>
                                        <p:cTn id="15" dur="500"/>
                                        <p:tgtEl>
                                          <p:spTgt spid="24593"/>
                                        </p:tgtEl>
                                        <p:attrNameLst>
                                          <p:attrName>ppt_h</p:attrName>
                                        </p:attrNameLst>
                                      </p:cBhvr>
                                      <p:tavLst>
                                        <p:tav tm="0">
                                          <p:val>
                                            <p:strVal val="ppt_h"/>
                                          </p:val>
                                        </p:tav>
                                        <p:tav tm="100000">
                                          <p:val>
                                            <p:strVal val="ppt_h"/>
                                          </p:val>
                                        </p:tav>
                                      </p:tavLst>
                                    </p:anim>
                                    <p:anim calcmode="lin" valueType="num">
                                      <p:cBhvr>
                                        <p:cTn id="16" dur="500"/>
                                        <p:tgtEl>
                                          <p:spTgt spid="24593"/>
                                        </p:tgtEl>
                                        <p:attrNameLst>
                                          <p:attrName>ppt_x</p:attrName>
                                        </p:attrNameLst>
                                      </p:cBhvr>
                                      <p:tavLst>
                                        <p:tav tm="0">
                                          <p:val>
                                            <p:strVal val="ppt_x"/>
                                          </p:val>
                                        </p:tav>
                                        <p:tav tm="100000">
                                          <p:val>
                                            <p:strVal val="ppt_x-.2"/>
                                          </p:val>
                                        </p:tav>
                                      </p:tavLst>
                                    </p:anim>
                                    <p:anim calcmode="lin" valueType="num">
                                      <p:cBhvr>
                                        <p:cTn id="17" dur="500"/>
                                        <p:tgtEl>
                                          <p:spTgt spid="24593"/>
                                        </p:tgtEl>
                                        <p:attrNameLst>
                                          <p:attrName>ppt_y</p:attrName>
                                        </p:attrNameLst>
                                      </p:cBhvr>
                                      <p:tavLst>
                                        <p:tav tm="0">
                                          <p:val>
                                            <p:strVal val="ppt_y"/>
                                          </p:val>
                                        </p:tav>
                                        <p:tav tm="100000">
                                          <p:val>
                                            <p:strVal val="ppt_y"/>
                                          </p:val>
                                        </p:tav>
                                      </p:tavLst>
                                    </p:anim>
                                    <p:animEffect transition="out" filter="fade">
                                      <p:cBhvr>
                                        <p:cTn id="18" dur="500"/>
                                        <p:tgtEl>
                                          <p:spTgt spid="24593"/>
                                        </p:tgtEl>
                                      </p:cBhvr>
                                    </p:animEffect>
                                    <p:set>
                                      <p:cBhvr>
                                        <p:cTn id="19" dur="1" fill="hold">
                                          <p:stCondLst>
                                            <p:cond delay="499"/>
                                          </p:stCondLst>
                                        </p:cTn>
                                        <p:tgtEl>
                                          <p:spTgt spid="245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AutoShape 8"/>
          <p:cNvSpPr>
            <a:spLocks noChangeArrowheads="1"/>
          </p:cNvSpPr>
          <p:nvPr/>
        </p:nvSpPr>
        <p:spPr bwMode="auto">
          <a:xfrm>
            <a:off x="3143208" y="3429006"/>
            <a:ext cx="6000792" cy="971550"/>
          </a:xfrm>
          <a:prstGeom prst="cloudCallout">
            <a:avLst>
              <a:gd name="adj1" fmla="val -60367"/>
              <a:gd name="adj2" fmla="val 74802"/>
            </a:avLst>
          </a:prstGeom>
          <a:solidFill>
            <a:schemeClr val="accent1"/>
          </a:solidFill>
          <a:ln w="9525">
            <a:solidFill>
              <a:srgbClr val="FFFF99"/>
            </a:solidFill>
            <a:round/>
            <a:headEnd/>
            <a:tailEnd/>
          </a:ln>
        </p:spPr>
        <p:txBody>
          <a:bodyPr/>
          <a:lstStyle/>
          <a:p>
            <a:r>
              <a:rPr lang="en-US" altLang="en-US" sz="2800" b="1" dirty="0">
                <a:solidFill>
                  <a:schemeClr val="bg1"/>
                </a:solidFill>
                <a:cs typeface="Times New Roman" pitchFamily="18" charset="0"/>
              </a:rPr>
              <a:t>Hộp sữa có dạng hình gì?</a:t>
            </a:r>
          </a:p>
        </p:txBody>
      </p:sp>
      <p:sp>
        <p:nvSpPr>
          <p:cNvPr id="36873" name="AutoShape 9"/>
          <p:cNvSpPr>
            <a:spLocks noChangeArrowheads="1"/>
          </p:cNvSpPr>
          <p:nvPr/>
        </p:nvSpPr>
        <p:spPr bwMode="auto">
          <a:xfrm>
            <a:off x="3643306" y="2000246"/>
            <a:ext cx="5357850" cy="785818"/>
          </a:xfrm>
          <a:prstGeom prst="cloudCallout">
            <a:avLst>
              <a:gd name="adj1" fmla="val -106694"/>
              <a:gd name="adj2" fmla="val 187500"/>
            </a:avLst>
          </a:prstGeom>
          <a:solidFill>
            <a:srgbClr val="FFCCFF"/>
          </a:solidFill>
          <a:ln w="9525">
            <a:solidFill>
              <a:srgbClr val="FF6600"/>
            </a:solidFill>
            <a:round/>
            <a:headEnd/>
            <a:tailEnd/>
          </a:ln>
        </p:spPr>
        <p:txBody>
          <a:bodyPr/>
          <a:lstStyle/>
          <a:p>
            <a:r>
              <a:rPr lang="en-US" altLang="en-US" sz="2400" b="1" dirty="0" smtClean="0">
                <a:solidFill>
                  <a:srgbClr val="3333CC"/>
                </a:solidFill>
                <a:cs typeface="Times New Roman" pitchFamily="18" charset="0"/>
              </a:rPr>
              <a:t>Hộp sữa có </a:t>
            </a:r>
            <a:r>
              <a:rPr lang="en-US" altLang="en-US" sz="2400" b="1" dirty="0">
                <a:solidFill>
                  <a:srgbClr val="3333CC"/>
                </a:solidFill>
                <a:cs typeface="Times New Roman" pitchFamily="18" charset="0"/>
              </a:rPr>
              <a:t>đặc </a:t>
            </a:r>
            <a:r>
              <a:rPr lang="en-US" altLang="en-US" sz="2400" b="1" dirty="0" smtClean="0">
                <a:solidFill>
                  <a:srgbClr val="3333CC"/>
                </a:solidFill>
                <a:cs typeface="Times New Roman" pitchFamily="18" charset="0"/>
              </a:rPr>
              <a:t>điểmgì</a:t>
            </a:r>
            <a:r>
              <a:rPr lang="en-US" altLang="en-US" sz="2400" b="1" dirty="0">
                <a:solidFill>
                  <a:srgbClr val="3333CC"/>
                </a:solidFill>
                <a:cs typeface="Times New Roman" pitchFamily="18" charset="0"/>
              </a:rPr>
              <a:t>? </a:t>
            </a:r>
          </a:p>
        </p:txBody>
      </p:sp>
      <p:pic>
        <p:nvPicPr>
          <p:cNvPr id="8198" name="Picture 19" descr="sữa Simila"/>
          <p:cNvPicPr>
            <a:picLocks noChangeAspect="1" noChangeArrowheads="1"/>
          </p:cNvPicPr>
          <p:nvPr/>
        </p:nvPicPr>
        <p:blipFill>
          <a:blip r:embed="rId2"/>
          <a:srcRect/>
          <a:stretch>
            <a:fillRect/>
          </a:stretch>
        </p:blipFill>
        <p:spPr bwMode="auto">
          <a:xfrm>
            <a:off x="428596" y="1643056"/>
            <a:ext cx="2643206" cy="3286148"/>
          </a:xfrm>
          <a:prstGeom prst="rect">
            <a:avLst/>
          </a:prstGeom>
          <a:noFill/>
          <a:ln w="9525">
            <a:noFill/>
            <a:miter lim="800000"/>
            <a:headEnd/>
            <a:tailEnd/>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000" t="65290" r="49437" b="10402"/>
          <a:stretch/>
        </p:blipFill>
        <p:spPr>
          <a:xfrm>
            <a:off x="7429520" y="142858"/>
            <a:ext cx="1880592" cy="1250298"/>
          </a:xfrm>
          <a:prstGeom prst="ellipse">
            <a:avLst/>
          </a:prstGeom>
        </p:spPr>
      </p:pic>
      <p:sp>
        <p:nvSpPr>
          <p:cNvPr id="10" name="Rectangle 9"/>
          <p:cNvSpPr/>
          <p:nvPr/>
        </p:nvSpPr>
        <p:spPr>
          <a:xfrm>
            <a:off x="4500562" y="142858"/>
            <a:ext cx="639213" cy="369332"/>
          </a:xfrm>
          <a:prstGeom prst="rect">
            <a:avLst/>
          </a:prstGeom>
        </p:spPr>
        <p:txBody>
          <a:bodyPr wrap="none">
            <a:spAutoFit/>
          </a:bodyPr>
          <a:lstStyle/>
          <a:p>
            <a:pPr algn="ctr"/>
            <a:r>
              <a:rPr lang="en-US" altLang="en-US" b="1" u="sng" dirty="0" smtClean="0">
                <a:solidFill>
                  <a:srgbClr val="0000FF"/>
                </a:solidFill>
              </a:rPr>
              <a:t>Toán</a:t>
            </a:r>
            <a:endParaRPr lang="en-US" altLang="en-US" b="1" u="sng" dirty="0">
              <a:solidFill>
                <a:srgbClr val="0000FF"/>
              </a:solidFill>
            </a:endParaRPr>
          </a:p>
        </p:txBody>
      </p:sp>
      <p:sp>
        <p:nvSpPr>
          <p:cNvPr id="11" name="Rectangle 10"/>
          <p:cNvSpPr/>
          <p:nvPr/>
        </p:nvSpPr>
        <p:spPr>
          <a:xfrm>
            <a:off x="2214546" y="428610"/>
            <a:ext cx="5864554" cy="461665"/>
          </a:xfrm>
          <a:prstGeom prst="rect">
            <a:avLst/>
          </a:prstGeom>
        </p:spPr>
        <p:txBody>
          <a:bodyPr wrap="none">
            <a:spAutoFit/>
          </a:bodyPr>
          <a:lstStyle/>
          <a:p>
            <a:r>
              <a:rPr lang="en-US" altLang="en-US" sz="2400" b="1" dirty="0" smtClean="0">
                <a:solidFill>
                  <a:srgbClr val="FF0066"/>
                </a:solidFill>
              </a:rPr>
              <a:t>GIỚI THIỆU HÌNH TRỤ. GIỚI THIỆU HÌNH CẦU</a:t>
            </a:r>
            <a:endParaRPr lang="en-US" altLang="en-US" sz="2400" b="1" dirty="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6872"/>
                                        </p:tgtEl>
                                        <p:attrNameLst>
                                          <p:attrName>style.visibility</p:attrName>
                                        </p:attrNameLst>
                                      </p:cBhvr>
                                      <p:to>
                                        <p:strVal val="visible"/>
                                      </p:to>
                                    </p:set>
                                    <p:animEffect transition="in" filter="wedge">
                                      <p:cBhvr>
                                        <p:cTn id="14"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829800" cy="5391150"/>
          </a:xfrm>
          <a:prstGeom prst="rect">
            <a:avLst/>
          </a:prstGeom>
          <a:noFill/>
          <a:ln w="9525">
            <a:noFill/>
            <a:miter lim="800000"/>
            <a:headEnd/>
            <a:tailEnd/>
          </a:ln>
        </p:spPr>
      </p:pic>
      <p:sp>
        <p:nvSpPr>
          <p:cNvPr id="9219" name="Text Box 3"/>
          <p:cNvSpPr txBox="1">
            <a:spLocks noChangeArrowheads="1"/>
          </p:cNvSpPr>
          <p:nvPr/>
        </p:nvSpPr>
        <p:spPr bwMode="auto">
          <a:xfrm>
            <a:off x="0" y="285750"/>
            <a:ext cx="9144000" cy="584775"/>
          </a:xfrm>
          <a:prstGeom prst="rect">
            <a:avLst/>
          </a:prstGeom>
          <a:noFill/>
          <a:ln w="9525">
            <a:noFill/>
            <a:miter lim="800000"/>
            <a:headEnd/>
            <a:tailEnd/>
          </a:ln>
        </p:spPr>
        <p:txBody>
          <a:bodyPr>
            <a:spAutoFit/>
          </a:bodyPr>
          <a:lstStyle/>
          <a:p>
            <a:pPr algn="l" eaLnBrk="1" hangingPunct="1">
              <a:spcBef>
                <a:spcPct val="50000"/>
              </a:spcBef>
            </a:pPr>
            <a:r>
              <a:rPr lang="en-US" altLang="en-US" sz="3200"/>
              <a:t>             </a:t>
            </a:r>
          </a:p>
        </p:txBody>
      </p:sp>
      <p:sp>
        <p:nvSpPr>
          <p:cNvPr id="9220" name="Text Box 5"/>
          <p:cNvSpPr txBox="1">
            <a:spLocks noChangeArrowheads="1"/>
          </p:cNvSpPr>
          <p:nvPr/>
        </p:nvSpPr>
        <p:spPr bwMode="auto">
          <a:xfrm>
            <a:off x="1050925" y="1800225"/>
            <a:ext cx="184731" cy="369332"/>
          </a:xfrm>
          <a:prstGeom prst="rect">
            <a:avLst/>
          </a:prstGeom>
          <a:noFill/>
          <a:ln w="9525">
            <a:noFill/>
            <a:miter lim="800000"/>
            <a:headEnd/>
            <a:tailEnd/>
          </a:ln>
        </p:spPr>
        <p:txBody>
          <a:bodyPr wrap="none">
            <a:spAutoFit/>
          </a:bodyPr>
          <a:lstStyle/>
          <a:p>
            <a:pPr algn="l"/>
            <a:endParaRPr lang="en-US" altLang="en-US"/>
          </a:p>
        </p:txBody>
      </p:sp>
      <p:pic>
        <p:nvPicPr>
          <p:cNvPr id="9221" name="Picture 6"/>
          <p:cNvPicPr>
            <a:picLocks noChangeAspect="1" noChangeArrowheads="1"/>
          </p:cNvPicPr>
          <p:nvPr/>
        </p:nvPicPr>
        <p:blipFill>
          <a:blip r:embed="rId3"/>
          <a:srcRect/>
          <a:stretch>
            <a:fillRect/>
          </a:stretch>
        </p:blipFill>
        <p:spPr bwMode="auto">
          <a:xfrm>
            <a:off x="762000" y="1710929"/>
            <a:ext cx="2724150" cy="2628900"/>
          </a:xfrm>
          <a:prstGeom prst="rect">
            <a:avLst/>
          </a:prstGeom>
          <a:noFill/>
          <a:ln w="9525">
            <a:noFill/>
            <a:miter lim="800000"/>
            <a:headEnd/>
            <a:tailEnd/>
          </a:ln>
        </p:spPr>
      </p:pic>
      <p:sp>
        <p:nvSpPr>
          <p:cNvPr id="68615" name="Oval 7"/>
          <p:cNvSpPr>
            <a:spLocks noChangeArrowheads="1"/>
          </p:cNvSpPr>
          <p:nvPr/>
        </p:nvSpPr>
        <p:spPr bwMode="auto">
          <a:xfrm>
            <a:off x="4114800" y="3486150"/>
            <a:ext cx="1905000" cy="628650"/>
          </a:xfrm>
          <a:prstGeom prst="ellipse">
            <a:avLst/>
          </a:prstGeom>
          <a:solidFill>
            <a:schemeClr val="accent1"/>
          </a:solidFill>
          <a:ln w="9525">
            <a:solidFill>
              <a:schemeClr val="tx1"/>
            </a:solidFill>
            <a:round/>
            <a:headEnd/>
            <a:tailEnd/>
          </a:ln>
        </p:spPr>
        <p:txBody>
          <a:bodyPr wrap="none" anchor="ctr"/>
          <a:lstStyle/>
          <a:p>
            <a:r>
              <a:rPr lang="en-US" altLang="en-US" sz="2800">
                <a:solidFill>
                  <a:srgbClr val="0000FF"/>
                </a:solidFill>
              </a:rPr>
              <a:t>Mặt đáy</a:t>
            </a:r>
          </a:p>
        </p:txBody>
      </p:sp>
      <p:sp>
        <p:nvSpPr>
          <p:cNvPr id="68616" name="Oval 8"/>
          <p:cNvSpPr>
            <a:spLocks noChangeArrowheads="1"/>
          </p:cNvSpPr>
          <p:nvPr/>
        </p:nvSpPr>
        <p:spPr bwMode="auto">
          <a:xfrm>
            <a:off x="4038600" y="2000250"/>
            <a:ext cx="1890713" cy="685800"/>
          </a:xfrm>
          <a:prstGeom prst="ellipse">
            <a:avLst/>
          </a:prstGeom>
          <a:solidFill>
            <a:schemeClr val="accent1"/>
          </a:solidFill>
          <a:ln w="9525">
            <a:solidFill>
              <a:schemeClr val="tx1"/>
            </a:solidFill>
            <a:round/>
            <a:headEnd/>
            <a:tailEnd/>
          </a:ln>
        </p:spPr>
        <p:txBody>
          <a:bodyPr wrap="none" anchor="ctr"/>
          <a:lstStyle/>
          <a:p>
            <a:r>
              <a:rPr lang="en-US" altLang="en-US" sz="2800">
                <a:solidFill>
                  <a:srgbClr val="0000FF"/>
                </a:solidFill>
              </a:rPr>
              <a:t>Mặt đáy</a:t>
            </a:r>
          </a:p>
        </p:txBody>
      </p:sp>
      <p:pic>
        <p:nvPicPr>
          <p:cNvPr id="68617" name="Picture 9"/>
          <p:cNvPicPr>
            <a:picLocks noChangeAspect="1" noChangeArrowheads="1"/>
          </p:cNvPicPr>
          <p:nvPr/>
        </p:nvPicPr>
        <p:blipFill>
          <a:blip r:embed="rId4"/>
          <a:srcRect/>
          <a:stretch>
            <a:fillRect/>
          </a:stretch>
        </p:blipFill>
        <p:spPr bwMode="auto">
          <a:xfrm>
            <a:off x="3581401" y="1785932"/>
            <a:ext cx="2714625" cy="2490793"/>
          </a:xfrm>
          <a:prstGeom prst="rect">
            <a:avLst/>
          </a:prstGeom>
          <a:noFill/>
          <a:ln w="9525">
            <a:noFill/>
            <a:miter lim="800000"/>
            <a:headEnd/>
            <a:tailEnd/>
          </a:ln>
        </p:spPr>
      </p:pic>
      <p:sp>
        <p:nvSpPr>
          <p:cNvPr id="68618" name="Text Box 10"/>
          <p:cNvSpPr txBox="1">
            <a:spLocks noChangeArrowheads="1"/>
          </p:cNvSpPr>
          <p:nvPr/>
        </p:nvSpPr>
        <p:spPr bwMode="auto">
          <a:xfrm>
            <a:off x="4286248" y="2071684"/>
            <a:ext cx="1551643" cy="523220"/>
          </a:xfrm>
          <a:prstGeom prst="rect">
            <a:avLst/>
          </a:prstGeom>
          <a:noFill/>
          <a:ln w="9525">
            <a:noFill/>
            <a:miter lim="800000"/>
            <a:headEnd/>
            <a:tailEnd/>
          </a:ln>
        </p:spPr>
        <p:txBody>
          <a:bodyPr wrap="none">
            <a:spAutoFit/>
          </a:bodyPr>
          <a:lstStyle/>
          <a:p>
            <a:pPr algn="l"/>
            <a:r>
              <a:rPr lang="en-US" altLang="en-US" sz="2800" dirty="0">
                <a:solidFill>
                  <a:srgbClr val="0000FF"/>
                </a:solidFill>
              </a:rPr>
              <a:t>  </a:t>
            </a:r>
            <a:r>
              <a:rPr lang="en-US" altLang="en-US" sz="2800" dirty="0">
                <a:solidFill>
                  <a:srgbClr val="FFFF00"/>
                </a:solidFill>
              </a:rPr>
              <a:t>Mặt đáy</a:t>
            </a:r>
          </a:p>
        </p:txBody>
      </p:sp>
      <p:sp>
        <p:nvSpPr>
          <p:cNvPr id="68619" name="Text Box 11"/>
          <p:cNvSpPr txBox="1">
            <a:spLocks noChangeArrowheads="1"/>
          </p:cNvSpPr>
          <p:nvPr/>
        </p:nvSpPr>
        <p:spPr bwMode="auto">
          <a:xfrm>
            <a:off x="4419601" y="3600450"/>
            <a:ext cx="1388137" cy="523220"/>
          </a:xfrm>
          <a:prstGeom prst="rect">
            <a:avLst/>
          </a:prstGeom>
          <a:noFill/>
          <a:ln w="9525">
            <a:noFill/>
            <a:miter lim="800000"/>
            <a:headEnd/>
            <a:tailEnd/>
          </a:ln>
        </p:spPr>
        <p:txBody>
          <a:bodyPr wrap="none">
            <a:spAutoFit/>
          </a:bodyPr>
          <a:lstStyle/>
          <a:p>
            <a:pPr algn="l"/>
            <a:r>
              <a:rPr lang="en-US" altLang="en-US" sz="2800" dirty="0">
                <a:solidFill>
                  <a:srgbClr val="FFFF00"/>
                </a:solidFill>
              </a:rPr>
              <a:t>Mặt đáy</a:t>
            </a:r>
          </a:p>
        </p:txBody>
      </p:sp>
      <p:sp>
        <p:nvSpPr>
          <p:cNvPr id="68620" name="Line 12"/>
          <p:cNvSpPr>
            <a:spLocks noChangeShapeType="1"/>
          </p:cNvSpPr>
          <p:nvPr/>
        </p:nvSpPr>
        <p:spPr bwMode="auto">
          <a:xfrm flipH="1">
            <a:off x="6400800" y="2343150"/>
            <a:ext cx="0" cy="1428750"/>
          </a:xfrm>
          <a:prstGeom prst="line">
            <a:avLst/>
          </a:prstGeom>
          <a:noFill/>
          <a:ln w="9525">
            <a:solidFill>
              <a:schemeClr val="tx1"/>
            </a:solidFill>
            <a:round/>
            <a:headEnd/>
            <a:tailEnd/>
          </a:ln>
        </p:spPr>
        <p:txBody>
          <a:bodyPr/>
          <a:lstStyle/>
          <a:p>
            <a:endParaRPr lang="en-US"/>
          </a:p>
        </p:txBody>
      </p:sp>
      <p:sp>
        <p:nvSpPr>
          <p:cNvPr id="68621" name="Line 13"/>
          <p:cNvSpPr>
            <a:spLocks noChangeShapeType="1"/>
          </p:cNvSpPr>
          <p:nvPr/>
        </p:nvSpPr>
        <p:spPr bwMode="auto">
          <a:xfrm flipH="1">
            <a:off x="8305800" y="2286000"/>
            <a:ext cx="0" cy="1543050"/>
          </a:xfrm>
          <a:prstGeom prst="line">
            <a:avLst/>
          </a:prstGeom>
          <a:noFill/>
          <a:ln w="9525">
            <a:solidFill>
              <a:schemeClr val="tx1"/>
            </a:solidFill>
            <a:round/>
            <a:headEnd/>
            <a:tailEnd/>
          </a:ln>
        </p:spPr>
        <p:txBody>
          <a:bodyPr/>
          <a:lstStyle/>
          <a:p>
            <a:endParaRPr lang="en-US"/>
          </a:p>
        </p:txBody>
      </p:sp>
      <p:sp>
        <p:nvSpPr>
          <p:cNvPr id="68622" name="Text Box 14"/>
          <p:cNvSpPr txBox="1">
            <a:spLocks noChangeArrowheads="1"/>
          </p:cNvSpPr>
          <p:nvPr/>
        </p:nvSpPr>
        <p:spPr bwMode="auto">
          <a:xfrm>
            <a:off x="6477001" y="2857500"/>
            <a:ext cx="1155701" cy="584775"/>
          </a:xfrm>
          <a:prstGeom prst="rect">
            <a:avLst/>
          </a:prstGeom>
          <a:noFill/>
          <a:ln w="9525">
            <a:noFill/>
            <a:miter lim="800000"/>
            <a:headEnd/>
            <a:tailEnd/>
          </a:ln>
        </p:spPr>
        <p:txBody>
          <a:bodyPr wrap="none">
            <a:spAutoFit/>
          </a:bodyPr>
          <a:lstStyle/>
          <a:p>
            <a:r>
              <a:rPr lang="en-US" altLang="en-US" sz="1600" dirty="0"/>
              <a:t>Mặt </a:t>
            </a:r>
          </a:p>
          <a:p>
            <a:r>
              <a:rPr lang="en-US" altLang="en-US" sz="1600" dirty="0"/>
              <a:t>xung quanh</a:t>
            </a:r>
          </a:p>
        </p:txBody>
      </p:sp>
      <p:pic>
        <p:nvPicPr>
          <p:cNvPr id="68623" name="Picture 15"/>
          <p:cNvPicPr>
            <a:picLocks noChangeAspect="1" noChangeArrowheads="1"/>
          </p:cNvPicPr>
          <p:nvPr/>
        </p:nvPicPr>
        <p:blipFill>
          <a:blip r:embed="rId4"/>
          <a:srcRect/>
          <a:stretch>
            <a:fillRect/>
          </a:stretch>
        </p:blipFill>
        <p:spPr bwMode="auto">
          <a:xfrm>
            <a:off x="6143636" y="1928808"/>
            <a:ext cx="2714625" cy="2400300"/>
          </a:xfrm>
          <a:prstGeom prst="rect">
            <a:avLst/>
          </a:prstGeom>
          <a:noFill/>
          <a:ln w="9525">
            <a:noFill/>
            <a:miter lim="800000"/>
            <a:headEnd/>
            <a:tailEnd/>
          </a:ln>
        </p:spPr>
      </p:pic>
      <p:sp>
        <p:nvSpPr>
          <p:cNvPr id="68624" name="Text Box 16"/>
          <p:cNvSpPr txBox="1">
            <a:spLocks noChangeArrowheads="1"/>
          </p:cNvSpPr>
          <p:nvPr/>
        </p:nvSpPr>
        <p:spPr bwMode="auto">
          <a:xfrm>
            <a:off x="6786578" y="2857502"/>
            <a:ext cx="2143140" cy="400110"/>
          </a:xfrm>
          <a:prstGeom prst="rect">
            <a:avLst/>
          </a:prstGeom>
          <a:noFill/>
          <a:ln w="9525">
            <a:noFill/>
            <a:miter lim="800000"/>
            <a:headEnd/>
            <a:tailEnd/>
          </a:ln>
        </p:spPr>
        <p:txBody>
          <a:bodyPr wrap="square">
            <a:spAutoFit/>
          </a:bodyPr>
          <a:lstStyle/>
          <a:p>
            <a:pPr algn="l"/>
            <a:r>
              <a:rPr lang="en-US" altLang="en-US" dirty="0"/>
              <a:t>Mặt </a:t>
            </a:r>
            <a:r>
              <a:rPr lang="en-US" altLang="en-US" dirty="0" smtClean="0"/>
              <a:t> xung </a:t>
            </a:r>
            <a:r>
              <a:rPr lang="en-US" altLang="en-US" dirty="0"/>
              <a:t>quan</a:t>
            </a:r>
            <a:r>
              <a:rPr lang="en-US" altLang="en-US" sz="2000" dirty="0"/>
              <a:t>h</a:t>
            </a:r>
          </a:p>
        </p:txBody>
      </p:sp>
      <p:sp>
        <p:nvSpPr>
          <p:cNvPr id="68627" name="AutoShape 19"/>
          <p:cNvSpPr>
            <a:spLocks noChangeArrowheads="1"/>
          </p:cNvSpPr>
          <p:nvPr/>
        </p:nvSpPr>
        <p:spPr bwMode="auto">
          <a:xfrm>
            <a:off x="1524000" y="4171950"/>
            <a:ext cx="6477000" cy="971550"/>
          </a:xfrm>
          <a:prstGeom prst="horizontalScroll">
            <a:avLst>
              <a:gd name="adj" fmla="val 12500"/>
            </a:avLst>
          </a:prstGeom>
          <a:solidFill>
            <a:srgbClr val="FFFFCC"/>
          </a:solidFill>
          <a:ln w="9525">
            <a:solidFill>
              <a:schemeClr val="tx1"/>
            </a:solidFill>
            <a:round/>
            <a:headEnd/>
            <a:tailEnd/>
          </a:ln>
          <a:effectLst/>
          <a:extLst/>
        </p:spPr>
        <p:txBody>
          <a:bodyPr wrap="none" anchor="ctr"/>
          <a:lstStyle/>
          <a:p>
            <a:pPr eaLnBrk="1" hangingPunct="1">
              <a:defRPr/>
            </a:pPr>
            <a:endParaRPr lang="en-US" altLang="en-US" sz="2800" b="1">
              <a:solidFill>
                <a:srgbClr val="CC0066"/>
              </a:solidFill>
              <a:effectLst>
                <a:outerShdw blurRad="38100" dist="38100" dir="2700000" algn="tl">
                  <a:srgbClr val="000000"/>
                </a:outerShdw>
              </a:effectLst>
              <a:cs typeface="Arial" pitchFamily="34" charset="0"/>
            </a:endParaRPr>
          </a:p>
        </p:txBody>
      </p:sp>
      <p:sp>
        <p:nvSpPr>
          <p:cNvPr id="68628" name="Text Box 20"/>
          <p:cNvSpPr txBox="1">
            <a:spLocks noChangeArrowheads="1"/>
          </p:cNvSpPr>
          <p:nvPr/>
        </p:nvSpPr>
        <p:spPr bwMode="auto">
          <a:xfrm>
            <a:off x="1828800" y="4457700"/>
            <a:ext cx="5715000" cy="523220"/>
          </a:xfrm>
          <a:prstGeom prst="rect">
            <a:avLst/>
          </a:prstGeom>
          <a:noFill/>
          <a:ln w="9525">
            <a:noFill/>
            <a:miter lim="800000"/>
            <a:headEnd/>
            <a:tailEnd/>
          </a:ln>
        </p:spPr>
        <p:txBody>
          <a:bodyPr>
            <a:spAutoFit/>
          </a:bodyPr>
          <a:lstStyle/>
          <a:p>
            <a:pPr algn="l">
              <a:spcBef>
                <a:spcPct val="50000"/>
              </a:spcBef>
            </a:pPr>
            <a:r>
              <a:rPr lang="en-US" altLang="en-US" sz="2800" b="1">
                <a:solidFill>
                  <a:srgbClr val="FF0066"/>
                </a:solidFill>
              </a:rPr>
              <a:t>                 Hộp sữa có dạng hình trụ</a:t>
            </a:r>
          </a:p>
        </p:txBody>
      </p:sp>
      <p:sp>
        <p:nvSpPr>
          <p:cNvPr id="68629" name="Rectangle 21"/>
          <p:cNvSpPr>
            <a:spLocks noChangeArrowheads="1"/>
          </p:cNvSpPr>
          <p:nvPr/>
        </p:nvSpPr>
        <p:spPr bwMode="auto">
          <a:xfrm>
            <a:off x="6400800" y="4286250"/>
            <a:ext cx="1377300" cy="523220"/>
          </a:xfrm>
          <a:prstGeom prst="rect">
            <a:avLst/>
          </a:prstGeom>
          <a:noFill/>
          <a:ln w="9525">
            <a:noFill/>
            <a:miter lim="800000"/>
            <a:headEnd/>
            <a:tailEnd/>
          </a:ln>
        </p:spPr>
        <p:txBody>
          <a:bodyPr wrap="none">
            <a:spAutoFit/>
          </a:bodyPr>
          <a:lstStyle/>
          <a:p>
            <a:pPr algn="l"/>
            <a:r>
              <a:rPr lang="en-US" altLang="en-US" sz="2800" b="1">
                <a:solidFill>
                  <a:srgbClr val="0000FF"/>
                </a:solidFill>
              </a:rPr>
              <a:t>hình trụ</a:t>
            </a:r>
          </a:p>
        </p:txBody>
      </p:sp>
      <p:sp>
        <p:nvSpPr>
          <p:cNvPr id="68632" name="Text Box 24"/>
          <p:cNvSpPr txBox="1">
            <a:spLocks noChangeArrowheads="1"/>
          </p:cNvSpPr>
          <p:nvPr/>
        </p:nvSpPr>
        <p:spPr bwMode="auto">
          <a:xfrm>
            <a:off x="785786" y="928676"/>
            <a:ext cx="3308919" cy="523220"/>
          </a:xfrm>
          <a:prstGeom prst="rect">
            <a:avLst/>
          </a:prstGeom>
          <a:noFill/>
          <a:ln w="9525">
            <a:noFill/>
            <a:miter lim="800000"/>
            <a:headEnd/>
            <a:tailEnd/>
          </a:ln>
        </p:spPr>
        <p:txBody>
          <a:bodyPr wrap="none">
            <a:spAutoFit/>
          </a:bodyPr>
          <a:lstStyle/>
          <a:p>
            <a:pPr algn="l"/>
            <a:r>
              <a:rPr lang="en-US" altLang="en-US" sz="2800" b="1" dirty="0" smtClean="0">
                <a:solidFill>
                  <a:srgbClr val="0000FF"/>
                </a:solidFill>
              </a:rPr>
              <a:t>a. Giới </a:t>
            </a:r>
            <a:r>
              <a:rPr lang="en-US" altLang="en-US" sz="2800" b="1" dirty="0">
                <a:solidFill>
                  <a:srgbClr val="0000FF"/>
                </a:solidFill>
              </a:rPr>
              <a:t>thiệu hình trụ</a:t>
            </a:r>
          </a:p>
        </p:txBody>
      </p:sp>
      <p:sp>
        <p:nvSpPr>
          <p:cNvPr id="68633" name="Text Box 25"/>
          <p:cNvSpPr txBox="1">
            <a:spLocks noChangeArrowheads="1"/>
          </p:cNvSpPr>
          <p:nvPr/>
        </p:nvSpPr>
        <p:spPr bwMode="auto">
          <a:xfrm>
            <a:off x="7072330" y="2143122"/>
            <a:ext cx="871457" cy="338554"/>
          </a:xfrm>
          <a:prstGeom prst="rect">
            <a:avLst/>
          </a:prstGeom>
          <a:noFill/>
          <a:ln w="9525">
            <a:noFill/>
            <a:miter lim="800000"/>
            <a:headEnd/>
            <a:tailEnd/>
          </a:ln>
        </p:spPr>
        <p:txBody>
          <a:bodyPr wrap="none">
            <a:spAutoFit/>
          </a:bodyPr>
          <a:lstStyle/>
          <a:p>
            <a:pPr algn="l"/>
            <a:r>
              <a:rPr lang="en-US" altLang="en-US" sz="1600" dirty="0"/>
              <a:t>Mặt đáy</a:t>
            </a:r>
          </a:p>
        </p:txBody>
      </p:sp>
      <p:sp>
        <p:nvSpPr>
          <p:cNvPr id="68634" name="Text Box 26"/>
          <p:cNvSpPr txBox="1">
            <a:spLocks noChangeArrowheads="1"/>
          </p:cNvSpPr>
          <p:nvPr/>
        </p:nvSpPr>
        <p:spPr bwMode="auto">
          <a:xfrm>
            <a:off x="7358082" y="3714758"/>
            <a:ext cx="957313" cy="369332"/>
          </a:xfrm>
          <a:prstGeom prst="rect">
            <a:avLst/>
          </a:prstGeom>
          <a:noFill/>
          <a:ln w="9525">
            <a:noFill/>
            <a:miter lim="800000"/>
            <a:headEnd/>
            <a:tailEnd/>
          </a:ln>
        </p:spPr>
        <p:txBody>
          <a:bodyPr wrap="none">
            <a:spAutoFit/>
          </a:bodyPr>
          <a:lstStyle/>
          <a:p>
            <a:pPr algn="l"/>
            <a:r>
              <a:rPr lang="en-US" altLang="en-US" dirty="0"/>
              <a:t>Mặt đáy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Effect transition="in" filter="box(in)">
                                      <p:cBhvr>
                                        <p:cTn id="7" dur="500"/>
                                        <p:tgtEl>
                                          <p:spTgt spid="686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8618">
                                            <p:txEl>
                                              <p:pRg st="0" end="0"/>
                                            </p:txEl>
                                          </p:spTgt>
                                        </p:tgtEl>
                                        <p:attrNameLst>
                                          <p:attrName>style.visibility</p:attrName>
                                        </p:attrNameLst>
                                      </p:cBhvr>
                                      <p:to>
                                        <p:strVal val="visible"/>
                                      </p:to>
                                    </p:set>
                                    <p:animEffect transition="in" filter="diamond(in)">
                                      <p:cBhvr>
                                        <p:cTn id="12" dur="2000"/>
                                        <p:tgtEl>
                                          <p:spTgt spid="68618">
                                            <p:txEl>
                                              <p:pRg st="0" end="0"/>
                                            </p:txEl>
                                          </p:spTgt>
                                        </p:tgtEl>
                                      </p:cBhvr>
                                    </p:animEffect>
                                  </p:childTnLst>
                                </p:cTn>
                              </p:par>
                              <p:par>
                                <p:cTn id="13" presetID="13" presetClass="entr" presetSubtype="16" fill="hold" grpId="3" nodeType="withEffect">
                                  <p:stCondLst>
                                    <p:cond delay="0"/>
                                  </p:stCondLst>
                                  <p:childTnLst>
                                    <p:set>
                                      <p:cBhvr>
                                        <p:cTn id="14" dur="1" fill="hold">
                                          <p:stCondLst>
                                            <p:cond delay="0"/>
                                          </p:stCondLst>
                                        </p:cTn>
                                        <p:tgtEl>
                                          <p:spTgt spid="68616"/>
                                        </p:tgtEl>
                                        <p:attrNameLst>
                                          <p:attrName>style.visibility</p:attrName>
                                        </p:attrNameLst>
                                      </p:cBhvr>
                                      <p:to>
                                        <p:strVal val="visible"/>
                                      </p:to>
                                    </p:set>
                                    <p:animEffect transition="in" filter="plus(in)">
                                      <p:cBhvr>
                                        <p:cTn id="15" dur="2000"/>
                                        <p:tgtEl>
                                          <p:spTgt spid="686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68619">
                                            <p:txEl>
                                              <p:pRg st="0" end="0"/>
                                            </p:txEl>
                                          </p:spTgt>
                                        </p:tgtEl>
                                        <p:attrNameLst>
                                          <p:attrName>style.visibility</p:attrName>
                                        </p:attrNameLst>
                                      </p:cBhvr>
                                      <p:to>
                                        <p:strVal val="visible"/>
                                      </p:to>
                                    </p:set>
                                    <p:animEffect transition="in" filter="strips(downLeft)">
                                      <p:cBhvr>
                                        <p:cTn id="20" dur="500"/>
                                        <p:tgtEl>
                                          <p:spTgt spid="6861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1" nodeType="clickEffect">
                                  <p:stCondLst>
                                    <p:cond delay="0"/>
                                  </p:stCondLst>
                                  <p:childTnLst>
                                    <p:set>
                                      <p:cBhvr>
                                        <p:cTn id="24" dur="1" fill="hold">
                                          <p:stCondLst>
                                            <p:cond delay="0"/>
                                          </p:stCondLst>
                                        </p:cTn>
                                        <p:tgtEl>
                                          <p:spTgt spid="68615"/>
                                        </p:tgtEl>
                                        <p:attrNameLst>
                                          <p:attrName>style.visibility</p:attrName>
                                        </p:attrNameLst>
                                      </p:cBhvr>
                                      <p:to>
                                        <p:strVal val="visible"/>
                                      </p:to>
                                    </p:set>
                                    <p:animEffect transition="in" filter="slide(fromBottom)">
                                      <p:cBhvr>
                                        <p:cTn id="25" dur="500"/>
                                        <p:tgtEl>
                                          <p:spTgt spid="686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3" presetClass="path" presetSubtype="0" accel="50000" decel="50000" fill="hold" grpId="0" nodeType="clickEffect">
                                  <p:stCondLst>
                                    <p:cond delay="0"/>
                                  </p:stCondLst>
                                  <p:childTnLst>
                                    <p:animMotion origin="layout" path="M 1.66667E-6 -4.94604E-6 L 0.25 -4.94604E-6 " pathEditMode="relative" rAng="0" ptsTypes="AA">
                                      <p:cBhvr>
                                        <p:cTn id="29" dur="2000" fill="hold"/>
                                        <p:tgtEl>
                                          <p:spTgt spid="68616"/>
                                        </p:tgtEl>
                                        <p:attrNameLst>
                                          <p:attrName>ppt_x</p:attrName>
                                          <p:attrName>ppt_y</p:attrName>
                                        </p:attrNameLst>
                                      </p:cBhvr>
                                      <p:rCtr x="125" y="0"/>
                                    </p:animMotion>
                                  </p:childTnLst>
                                </p:cTn>
                              </p:par>
                              <p:par>
                                <p:cTn id="30" presetID="63" presetClass="path" presetSubtype="0" accel="50000" decel="50000" fill="hold" grpId="0" nodeType="withEffect">
                                  <p:stCondLst>
                                    <p:cond delay="0"/>
                                  </p:stCondLst>
                                  <p:childTnLst>
                                    <p:animMotion origin="layout" path="M -0.00191 0.00833 L 0.24809 0.00833 " pathEditMode="relative" rAng="0" ptsTypes="AA">
                                      <p:cBhvr>
                                        <p:cTn id="31" dur="2000" fill="hold"/>
                                        <p:tgtEl>
                                          <p:spTgt spid="68615"/>
                                        </p:tgtEl>
                                        <p:attrNameLst>
                                          <p:attrName>ppt_x</p:attrName>
                                          <p:attrName>ppt_y</p:attrName>
                                        </p:attrNameLst>
                                      </p:cBhvr>
                                      <p:rCtr x="125" y="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path" presetSubtype="0" accel="50000" decel="50000" fill="hold" grpId="1" nodeType="clickEffect">
                                  <p:stCondLst>
                                    <p:cond delay="0"/>
                                  </p:stCondLst>
                                  <p:childTnLst>
                                    <p:animMotion origin="layout" path="M 0.25625 -0.00625 L 0.25729 0.29375 " pathEditMode="relative" rAng="0" ptsTypes="AA">
                                      <p:cBhvr>
                                        <p:cTn id="35" dur="2000" fill="hold"/>
                                        <p:tgtEl>
                                          <p:spTgt spid="68616"/>
                                        </p:tgtEl>
                                        <p:attrNameLst>
                                          <p:attrName>ppt_x</p:attrName>
                                          <p:attrName>ppt_y</p:attrName>
                                        </p:attrNameLst>
                                      </p:cBhvr>
                                      <p:rCtr x="1" y="150"/>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64" presetClass="path" presetSubtype="0" accel="50000" decel="50000" fill="hold" grpId="2" nodeType="clickEffect">
                                  <p:stCondLst>
                                    <p:cond delay="0"/>
                                  </p:stCondLst>
                                  <p:childTnLst>
                                    <p:animMotion origin="layout" path="M 0.25573 0.29583 L 0.25782 -0.01389 " pathEditMode="relative" rAng="0" ptsTypes="AA">
                                      <p:cBhvr>
                                        <p:cTn id="39" dur="2000" fill="hold"/>
                                        <p:tgtEl>
                                          <p:spTgt spid="68616"/>
                                        </p:tgtEl>
                                        <p:attrNameLst>
                                          <p:attrName>ppt_x</p:attrName>
                                          <p:attrName>ppt_y</p:attrName>
                                        </p:attrNameLst>
                                      </p:cBhvr>
                                      <p:rCtr x="1" y="-155"/>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68621"/>
                                        </p:tgtEl>
                                        <p:attrNameLst>
                                          <p:attrName>style.visibility</p:attrName>
                                        </p:attrNameLst>
                                      </p:cBhvr>
                                      <p:to>
                                        <p:strVal val="visible"/>
                                      </p:to>
                                    </p:set>
                                    <p:animEffect transition="in" filter="strips(downLeft)">
                                      <p:cBhvr>
                                        <p:cTn id="44" dur="500"/>
                                        <p:tgtEl>
                                          <p:spTgt spid="68621"/>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68620"/>
                                        </p:tgtEl>
                                        <p:attrNameLst>
                                          <p:attrName>style.visibility</p:attrName>
                                        </p:attrNameLst>
                                      </p:cBhvr>
                                      <p:to>
                                        <p:strVal val="visible"/>
                                      </p:to>
                                    </p:set>
                                    <p:animEffect transition="in" filter="strips(downLeft)">
                                      <p:cBhvr>
                                        <p:cTn id="47" dur="500"/>
                                        <p:tgtEl>
                                          <p:spTgt spid="686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68622"/>
                                        </p:tgtEl>
                                        <p:attrNameLst>
                                          <p:attrName>style.visibility</p:attrName>
                                        </p:attrNameLst>
                                      </p:cBhvr>
                                      <p:to>
                                        <p:strVal val="visible"/>
                                      </p:to>
                                    </p:set>
                                    <p:animEffect transition="in" filter="box(in)">
                                      <p:cBhvr>
                                        <p:cTn id="52" dur="500"/>
                                        <p:tgtEl>
                                          <p:spTgt spid="686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68623"/>
                                        </p:tgtEl>
                                        <p:attrNameLst>
                                          <p:attrName>style.visibility</p:attrName>
                                        </p:attrNameLst>
                                      </p:cBhvr>
                                      <p:to>
                                        <p:strVal val="visible"/>
                                      </p:to>
                                    </p:set>
                                    <p:animEffect transition="in" filter="box(in)">
                                      <p:cBhvr>
                                        <p:cTn id="57" dur="500"/>
                                        <p:tgtEl>
                                          <p:spTgt spid="6862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68633"/>
                                        </p:tgtEl>
                                        <p:attrNameLst>
                                          <p:attrName>style.visibility</p:attrName>
                                        </p:attrNameLst>
                                      </p:cBhvr>
                                      <p:to>
                                        <p:strVal val="visible"/>
                                      </p:to>
                                    </p:set>
                                    <p:animEffect transition="in" filter="randombar(horizontal)">
                                      <p:cBhvr>
                                        <p:cTn id="62" dur="500"/>
                                        <p:tgtEl>
                                          <p:spTgt spid="68633"/>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68634"/>
                                        </p:tgtEl>
                                        <p:attrNameLst>
                                          <p:attrName>style.visibility</p:attrName>
                                        </p:attrNameLst>
                                      </p:cBhvr>
                                      <p:to>
                                        <p:strVal val="visible"/>
                                      </p:to>
                                    </p:set>
                                    <p:animEffect transition="in" filter="randombar(horizontal)">
                                      <p:cBhvr>
                                        <p:cTn id="65" dur="500"/>
                                        <p:tgtEl>
                                          <p:spTgt spid="68634"/>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68624"/>
                                        </p:tgtEl>
                                        <p:attrNameLst>
                                          <p:attrName>style.visibility</p:attrName>
                                        </p:attrNameLst>
                                      </p:cBhvr>
                                      <p:to>
                                        <p:strVal val="visible"/>
                                      </p:to>
                                    </p:set>
                                    <p:animEffect transition="in" filter="box(in)">
                                      <p:cBhvr>
                                        <p:cTn id="68" dur="500"/>
                                        <p:tgtEl>
                                          <p:spTgt spid="686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68628"/>
                                        </p:tgtEl>
                                        <p:attrNameLst>
                                          <p:attrName>style.visibility</p:attrName>
                                        </p:attrNameLst>
                                      </p:cBhvr>
                                      <p:to>
                                        <p:strVal val="visible"/>
                                      </p:to>
                                    </p:set>
                                    <p:animEffect transition="in" filter="box(in)">
                                      <p:cBhvr>
                                        <p:cTn id="73" dur="500"/>
                                        <p:tgtEl>
                                          <p:spTgt spid="68628"/>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68627"/>
                                        </p:tgtEl>
                                        <p:attrNameLst>
                                          <p:attrName>style.visibility</p:attrName>
                                        </p:attrNameLst>
                                      </p:cBhvr>
                                      <p:to>
                                        <p:strVal val="visible"/>
                                      </p:to>
                                    </p:set>
                                    <p:animEffect transition="in" filter="box(in)">
                                      <p:cBhvr>
                                        <p:cTn id="76" dur="500"/>
                                        <p:tgtEl>
                                          <p:spTgt spid="6862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6" presetClass="exit" presetSubtype="26" fill="hold" grpId="1" nodeType="clickEffect">
                                  <p:stCondLst>
                                    <p:cond delay="0"/>
                                  </p:stCondLst>
                                  <p:childTnLst>
                                    <p:animEffect transition="out" filter="barn(inHorizontal)">
                                      <p:cBhvr>
                                        <p:cTn id="80" dur="500"/>
                                        <p:tgtEl>
                                          <p:spTgt spid="68628"/>
                                        </p:tgtEl>
                                      </p:cBhvr>
                                    </p:animEffect>
                                    <p:set>
                                      <p:cBhvr>
                                        <p:cTn id="81" dur="1" fill="hold">
                                          <p:stCondLst>
                                            <p:cond delay="499"/>
                                          </p:stCondLst>
                                        </p:cTn>
                                        <p:tgtEl>
                                          <p:spTgt spid="68628"/>
                                        </p:tgtEl>
                                        <p:attrNameLst>
                                          <p:attrName>style.visibility</p:attrName>
                                        </p:attrNameLst>
                                      </p:cBhvr>
                                      <p:to>
                                        <p:strVal val="hidden"/>
                                      </p:to>
                                    </p:set>
                                  </p:childTnLst>
                                </p:cTn>
                              </p:par>
                              <p:par>
                                <p:cTn id="82" presetID="16" presetClass="exit" presetSubtype="26" fill="hold" grpId="1" nodeType="withEffect">
                                  <p:stCondLst>
                                    <p:cond delay="0"/>
                                  </p:stCondLst>
                                  <p:childTnLst>
                                    <p:animEffect transition="out" filter="barn(inHorizontal)">
                                      <p:cBhvr>
                                        <p:cTn id="83" dur="500"/>
                                        <p:tgtEl>
                                          <p:spTgt spid="68627"/>
                                        </p:tgtEl>
                                      </p:cBhvr>
                                    </p:animEffect>
                                    <p:set>
                                      <p:cBhvr>
                                        <p:cTn id="84" dur="1" fill="hold">
                                          <p:stCondLst>
                                            <p:cond delay="499"/>
                                          </p:stCondLst>
                                        </p:cTn>
                                        <p:tgtEl>
                                          <p:spTgt spid="68627"/>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7" presetClass="entr" presetSubtype="0" fill="hold" nodeType="clickEffect">
                                  <p:stCondLst>
                                    <p:cond delay="0"/>
                                  </p:stCondLst>
                                  <p:iterate type="lt">
                                    <p:tmPct val="50000"/>
                                  </p:iterate>
                                  <p:childTnLst>
                                    <p:set>
                                      <p:cBhvr>
                                        <p:cTn id="88" dur="1" fill="hold">
                                          <p:stCondLst>
                                            <p:cond delay="0"/>
                                          </p:stCondLst>
                                        </p:cTn>
                                        <p:tgtEl>
                                          <p:spTgt spid="68629">
                                            <p:txEl>
                                              <p:pRg st="0" end="0"/>
                                            </p:txEl>
                                          </p:spTgt>
                                        </p:tgtEl>
                                        <p:attrNameLst>
                                          <p:attrName>style.visibility</p:attrName>
                                        </p:attrNameLst>
                                      </p:cBhvr>
                                      <p:to>
                                        <p:strVal val="visible"/>
                                      </p:to>
                                    </p:set>
                                    <p:anim calcmode="discrete" valueType="clr">
                                      <p:cBhvr override="childStyle">
                                        <p:cTn id="89" dur="80"/>
                                        <p:tgtEl>
                                          <p:spTgt spid="686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68629">
                                            <p:txEl>
                                              <p:pRg st="0" end="0"/>
                                            </p:txEl>
                                          </p:spTgt>
                                        </p:tgtEl>
                                        <p:attrNameLst>
                                          <p:attrName>fillcolor</p:attrName>
                                        </p:attrNameLst>
                                      </p:cBhvr>
                                      <p:tavLst>
                                        <p:tav tm="0">
                                          <p:val>
                                            <p:clrVal>
                                              <a:schemeClr val="accent2"/>
                                            </p:clrVal>
                                          </p:val>
                                        </p:tav>
                                        <p:tav tm="50000">
                                          <p:val>
                                            <p:clrVal>
                                              <a:schemeClr val="hlink"/>
                                            </p:clrVal>
                                          </p:val>
                                        </p:tav>
                                      </p:tavLst>
                                    </p:anim>
                                    <p:set>
                                      <p:cBhvr>
                                        <p:cTn id="91" dur="80"/>
                                        <p:tgtEl>
                                          <p:spTgt spid="6862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animBg="1"/>
      <p:bldP spid="68615" grpId="1" animBg="1"/>
      <p:bldP spid="68616" grpId="0" animBg="1"/>
      <p:bldP spid="68616" grpId="1" animBg="1"/>
      <p:bldP spid="68616" grpId="2" animBg="1"/>
      <p:bldP spid="68616" grpId="3" animBg="1"/>
      <p:bldP spid="68620" grpId="0" animBg="1"/>
      <p:bldP spid="68621" grpId="0" animBg="1"/>
      <p:bldP spid="68622" grpId="0"/>
      <p:bldP spid="68624" grpId="0"/>
      <p:bldP spid="68627" grpId="0" animBg="1"/>
      <p:bldP spid="68627" grpId="1" animBg="1"/>
      <p:bldP spid="68628" grpId="0"/>
      <p:bldP spid="68628" grpId="1"/>
      <p:bldP spid="68633" grpId="0"/>
      <p:bldP spid="686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430" y="3500444"/>
            <a:ext cx="2116265" cy="18661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08" y="500048"/>
            <a:ext cx="1590412" cy="18554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6644" y="3857634"/>
            <a:ext cx="1046223" cy="1147117"/>
          </a:xfrm>
          <a:prstGeom prst="rect">
            <a:avLst/>
          </a:prstGeom>
        </p:spPr>
      </p:pic>
      <p:sp>
        <p:nvSpPr>
          <p:cNvPr id="2" name="Oval 1"/>
          <p:cNvSpPr/>
          <p:nvPr/>
        </p:nvSpPr>
        <p:spPr>
          <a:xfrm>
            <a:off x="35496" y="4371950"/>
            <a:ext cx="792088" cy="720080"/>
          </a:xfrm>
          <a:prstGeom prst="ellipse">
            <a:avLst/>
          </a:prstGeom>
          <a:solidFill>
            <a:srgbClr val="209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4"/>
          <p:cNvPicPr>
            <a:picLocks noChangeAspect="1" noChangeArrowheads="1"/>
          </p:cNvPicPr>
          <p:nvPr/>
        </p:nvPicPr>
        <p:blipFill>
          <a:blip r:embed="rId6"/>
          <a:srcRect/>
          <a:stretch>
            <a:fillRect/>
          </a:stretch>
        </p:blipFill>
        <p:spPr bwMode="auto">
          <a:xfrm>
            <a:off x="4357686" y="642924"/>
            <a:ext cx="2500330" cy="3000396"/>
          </a:xfrm>
          <a:prstGeom prst="rect">
            <a:avLst/>
          </a:prstGeom>
          <a:noFill/>
          <a:ln w="9525">
            <a:noFill/>
            <a:miter lim="800000"/>
            <a:headEnd/>
            <a:tailEnd/>
          </a:ln>
        </p:spPr>
      </p:pic>
      <p:sp>
        <p:nvSpPr>
          <p:cNvPr id="8" name="Text Box 93"/>
          <p:cNvSpPr txBox="1">
            <a:spLocks noChangeArrowheads="1"/>
          </p:cNvSpPr>
          <p:nvPr/>
        </p:nvSpPr>
        <p:spPr bwMode="auto">
          <a:xfrm>
            <a:off x="3929058" y="142858"/>
            <a:ext cx="1410964" cy="523220"/>
          </a:xfrm>
          <a:prstGeom prst="rect">
            <a:avLst/>
          </a:prstGeom>
          <a:noFill/>
          <a:ln w="9525">
            <a:noFill/>
            <a:miter lim="800000"/>
            <a:headEnd/>
            <a:tailEnd/>
          </a:ln>
        </p:spPr>
        <p:txBody>
          <a:bodyPr wrap="none">
            <a:spAutoFit/>
          </a:bodyPr>
          <a:lstStyle/>
          <a:p>
            <a:pPr algn="l"/>
            <a:r>
              <a:rPr lang="en-US" altLang="en-US" sz="2800" b="1" dirty="0">
                <a:solidFill>
                  <a:srgbClr val="FF0000"/>
                </a:solidFill>
              </a:rPr>
              <a:t>Hình trụ</a:t>
            </a:r>
          </a:p>
        </p:txBody>
      </p:sp>
      <p:sp>
        <p:nvSpPr>
          <p:cNvPr id="9" name="TextBox 8"/>
          <p:cNvSpPr txBox="1"/>
          <p:nvPr/>
        </p:nvSpPr>
        <p:spPr>
          <a:xfrm>
            <a:off x="1857356" y="857238"/>
            <a:ext cx="2071702" cy="2677656"/>
          </a:xfrm>
          <a:prstGeom prst="rect">
            <a:avLst/>
          </a:prstGeom>
          <a:solidFill>
            <a:schemeClr val="bg2">
              <a:lumMod val="90000"/>
            </a:schemeClr>
          </a:solidFill>
          <a:ln>
            <a:solidFill>
              <a:srgbClr val="FF0000"/>
            </a:solidFill>
          </a:ln>
        </p:spPr>
        <p:txBody>
          <a:bodyPr wrap="square" rtlCol="0">
            <a:spAutoFit/>
          </a:bodyPr>
          <a:lstStyle/>
          <a:p>
            <a:r>
              <a:rPr lang="en-US" sz="2800" b="1" dirty="0" smtClean="0">
                <a:solidFill>
                  <a:srgbClr val="0000FF"/>
                </a:solidFill>
              </a:rPr>
              <a:t>Hình trụ có hai mặt đáy là hình tròn bằng nhau và có 1 mặt xung quanh</a:t>
            </a:r>
            <a:endParaRPr lang="en-US" sz="2800" b="1" dirty="0">
              <a:solidFill>
                <a:srgbClr val="0000FF"/>
              </a:solidFill>
            </a:endParaRPr>
          </a:p>
        </p:txBody>
      </p:sp>
    </p:spTree>
    <p:extLst>
      <p:ext uri="{BB962C8B-B14F-4D97-AF65-F5344CB8AC3E}">
        <p14:creationId xmlns:p14="http://schemas.microsoft.com/office/powerpoint/2010/main" val="2224645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786446" y="1000114"/>
            <a:ext cx="1714512" cy="1500197"/>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928662" y="642924"/>
            <a:ext cx="1285875" cy="17859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7412850" y="928676"/>
            <a:ext cx="1731150" cy="1643074"/>
          </a:xfrm>
          <a:prstGeom prst="rect">
            <a:avLst/>
          </a:prstGeom>
          <a:noFill/>
          <a:ln w="9525">
            <a:noFill/>
            <a:miter lim="800000"/>
            <a:headEnd/>
            <a:tailEnd/>
          </a:ln>
          <a:effectLst/>
        </p:spPr>
      </p:pic>
      <p:pic>
        <p:nvPicPr>
          <p:cNvPr id="1033" name="Picture 9"/>
          <p:cNvPicPr>
            <a:picLocks noChangeAspect="1" noChangeArrowheads="1"/>
          </p:cNvPicPr>
          <p:nvPr/>
        </p:nvPicPr>
        <p:blipFill>
          <a:blip r:embed="rId5"/>
          <a:srcRect/>
          <a:stretch>
            <a:fillRect/>
          </a:stretch>
        </p:blipFill>
        <p:spPr bwMode="auto">
          <a:xfrm>
            <a:off x="2285984" y="285734"/>
            <a:ext cx="1238258" cy="3071816"/>
          </a:xfrm>
          <a:prstGeom prst="rect">
            <a:avLst/>
          </a:prstGeom>
          <a:noFill/>
          <a:ln w="9525">
            <a:noFill/>
            <a:miter lim="800000"/>
            <a:headEnd/>
            <a:tailEnd/>
          </a:ln>
          <a:effectLst/>
        </p:spPr>
      </p:pic>
      <p:sp>
        <p:nvSpPr>
          <p:cNvPr id="13" name="TextBox 12"/>
          <p:cNvSpPr txBox="1"/>
          <p:nvPr/>
        </p:nvSpPr>
        <p:spPr>
          <a:xfrm>
            <a:off x="1785918" y="3143254"/>
            <a:ext cx="428628" cy="461665"/>
          </a:xfrm>
          <a:prstGeom prst="rect">
            <a:avLst/>
          </a:prstGeom>
          <a:solidFill>
            <a:srgbClr val="FFFF00"/>
          </a:solidFill>
        </p:spPr>
        <p:txBody>
          <a:bodyPr wrap="square" rtlCol="0">
            <a:spAutoFit/>
          </a:bodyPr>
          <a:lstStyle/>
          <a:p>
            <a:r>
              <a:rPr lang="en-US" sz="2400" b="1" dirty="0" smtClean="0">
                <a:solidFill>
                  <a:srgbClr val="FF0000"/>
                </a:solidFill>
              </a:rPr>
              <a:t>3</a:t>
            </a:r>
            <a:endParaRPr lang="en-US" sz="2400" b="1" dirty="0">
              <a:solidFill>
                <a:srgbClr val="FF0000"/>
              </a:solidFill>
            </a:endParaRPr>
          </a:p>
        </p:txBody>
      </p:sp>
      <p:sp>
        <p:nvSpPr>
          <p:cNvPr id="14" name="TextBox 13"/>
          <p:cNvSpPr txBox="1"/>
          <p:nvPr/>
        </p:nvSpPr>
        <p:spPr>
          <a:xfrm>
            <a:off x="7286644" y="3000378"/>
            <a:ext cx="367408" cy="523220"/>
          </a:xfrm>
          <a:prstGeom prst="rect">
            <a:avLst/>
          </a:prstGeom>
          <a:solidFill>
            <a:srgbClr val="FFFF00"/>
          </a:solidFill>
        </p:spPr>
        <p:txBody>
          <a:bodyPr wrap="square" rtlCol="0">
            <a:spAutoFit/>
          </a:bodyPr>
          <a:lstStyle/>
          <a:p>
            <a:r>
              <a:rPr lang="en-US" sz="2800" b="1" dirty="0" smtClean="0">
                <a:solidFill>
                  <a:srgbClr val="FF0000"/>
                </a:solidFill>
              </a:rPr>
              <a:t>4</a:t>
            </a:r>
            <a:endParaRPr lang="en-US" sz="2800" b="1" dirty="0">
              <a:solidFill>
                <a:srgbClr val="FF0000"/>
              </a:solidFill>
            </a:endParaRPr>
          </a:p>
        </p:txBody>
      </p:sp>
      <p:sp>
        <p:nvSpPr>
          <p:cNvPr id="15" name="TextBox 14"/>
          <p:cNvSpPr txBox="1"/>
          <p:nvPr/>
        </p:nvSpPr>
        <p:spPr>
          <a:xfrm>
            <a:off x="285720" y="3857634"/>
            <a:ext cx="5143536"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Đồ vật có dạng hình trụ </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16" name="Rectangle 15"/>
          <p:cNvSpPr/>
          <p:nvPr/>
        </p:nvSpPr>
        <p:spPr>
          <a:xfrm>
            <a:off x="8388424" y="0"/>
            <a:ext cx="755576" cy="834586"/>
          </a:xfrm>
          <a:prstGeom prst="rect">
            <a:avLst/>
          </a:prstGeom>
          <a:solidFill>
            <a:srgbClr val="E8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028384" y="1370313"/>
            <a:ext cx="1368152" cy="1160524"/>
          </a:xfrm>
          <a:prstGeom prst="ellipse">
            <a:avLst/>
          </a:prstGeom>
          <a:solidFill>
            <a:srgbClr val="E8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Document 1"/>
          <p:cNvSpPr/>
          <p:nvPr/>
        </p:nvSpPr>
        <p:spPr>
          <a:xfrm>
            <a:off x="0" y="0"/>
            <a:ext cx="9144000" cy="1008112"/>
          </a:xfrm>
          <a:prstGeom prst="flowChartDocumen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u="sng" dirty="0" smtClean="0">
                <a:solidFill>
                  <a:srgbClr val="FFFF00"/>
                </a:solidFill>
              </a:rPr>
              <a:t>Toán :</a:t>
            </a:r>
            <a:r>
              <a:rPr lang="en-US" altLang="en-US" sz="2400" b="1" dirty="0" smtClean="0">
                <a:solidFill>
                  <a:srgbClr val="FFFF00"/>
                </a:solidFill>
              </a:rPr>
              <a:t>         GIỚI THIỆU HÌNH TRỤ. GIỚI THIỆU HÌNH CẦU</a:t>
            </a:r>
            <a:endParaRPr lang="en-US" altLang="en-US" sz="2400" b="1" dirty="0">
              <a:solidFill>
                <a:srgbClr val="FFFF00"/>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3600" t="9400" r="15001" b="13600"/>
          <a:stretch/>
        </p:blipFill>
        <p:spPr>
          <a:xfrm>
            <a:off x="214282" y="0"/>
            <a:ext cx="917912" cy="989905"/>
          </a:xfrm>
          <a:prstGeom prst="rect">
            <a:avLst/>
          </a:prstGeom>
        </p:spPr>
      </p:pic>
      <p:pic>
        <p:nvPicPr>
          <p:cNvPr id="18" name="Picture 2"/>
          <p:cNvPicPr>
            <a:picLocks noChangeAspect="1" noChangeArrowheads="1"/>
          </p:cNvPicPr>
          <p:nvPr/>
        </p:nvPicPr>
        <p:blipFill>
          <a:blip r:embed="rId4"/>
          <a:srcRect/>
          <a:stretch>
            <a:fillRect/>
          </a:stretch>
        </p:blipFill>
        <p:spPr>
          <a:xfrm rot="710130">
            <a:off x="214712" y="1642729"/>
            <a:ext cx="2554287" cy="3201436"/>
          </a:xfrm>
          <a:prstGeom prst="rect">
            <a:avLst/>
          </a:prstGeom>
          <a:ln w="28575" cap="flat" algn="ctr"/>
          <a:effectLst>
            <a:outerShdw dist="53882" dir="2700000" algn="ctr" rotWithShape="0">
              <a:srgbClr val="C0C0C0">
                <a:alpha val="80000"/>
              </a:srgbClr>
            </a:outerShdw>
          </a:effectLst>
        </p:spPr>
      </p:pic>
      <p:pic>
        <p:nvPicPr>
          <p:cNvPr id="19" name="Picture 3"/>
          <p:cNvPicPr>
            <a:picLocks noChangeAspect="1" noChangeArrowheads="1"/>
          </p:cNvPicPr>
          <p:nvPr/>
        </p:nvPicPr>
        <p:blipFill>
          <a:blip r:embed="rId5"/>
          <a:srcRect/>
          <a:stretch>
            <a:fillRect/>
          </a:stretch>
        </p:blipFill>
        <p:spPr bwMode="auto">
          <a:xfrm>
            <a:off x="1785918" y="1643056"/>
            <a:ext cx="3886200" cy="3500444"/>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pic>
        <p:nvPicPr>
          <p:cNvPr id="20" name="Picture 4"/>
          <p:cNvPicPr>
            <a:picLocks noChangeAspect="1" noChangeArrowheads="1"/>
          </p:cNvPicPr>
          <p:nvPr/>
        </p:nvPicPr>
        <p:blipFill>
          <a:blip r:embed="rId6"/>
          <a:srcRect/>
          <a:stretch>
            <a:fillRect/>
          </a:stretch>
        </p:blipFill>
        <p:spPr bwMode="auto">
          <a:xfrm>
            <a:off x="4929190" y="1714494"/>
            <a:ext cx="1905000" cy="3429006"/>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pic>
        <p:nvPicPr>
          <p:cNvPr id="21" name="Picture 5"/>
          <p:cNvPicPr>
            <a:picLocks noChangeAspect="1" noChangeArrowheads="1"/>
          </p:cNvPicPr>
          <p:nvPr/>
        </p:nvPicPr>
        <p:blipFill>
          <a:blip r:embed="rId7"/>
          <a:srcRect/>
          <a:stretch>
            <a:fillRect/>
          </a:stretch>
        </p:blipFill>
        <p:spPr bwMode="auto">
          <a:xfrm>
            <a:off x="6786578" y="1714494"/>
            <a:ext cx="2057400" cy="3214692"/>
          </a:xfrm>
          <a:prstGeom prst="rect">
            <a:avLst/>
          </a:prstGeom>
          <a:noFill/>
          <a:ln w="28575" cap="flat" cmpd="sng" algn="ctr">
            <a:noFill/>
            <a:prstDash val="solid"/>
            <a:miter lim="800000"/>
            <a:headEnd/>
            <a:tailEnd/>
          </a:ln>
          <a:effectLst>
            <a:outerShdw dist="53882" dir="2700000" algn="ctr" rotWithShape="0">
              <a:srgbClr val="C0C0C0">
                <a:alpha val="80000"/>
              </a:srgbClr>
            </a:outerShdw>
          </a:effectLst>
        </p:spPr>
      </p:pic>
      <p:sp>
        <p:nvSpPr>
          <p:cNvPr id="22" name="TextBox 21"/>
          <p:cNvSpPr txBox="1"/>
          <p:nvPr/>
        </p:nvSpPr>
        <p:spPr>
          <a:xfrm>
            <a:off x="2428860" y="1071552"/>
            <a:ext cx="5143536" cy="461665"/>
          </a:xfrm>
          <a:prstGeom prst="rect">
            <a:avLst/>
          </a:prstGeom>
          <a:noFill/>
        </p:spPr>
        <p:txBody>
          <a:bodyPr wrap="square" rtlCol="0">
            <a:spAutoFit/>
          </a:bodyPr>
          <a:lstStyle/>
          <a:p>
            <a:r>
              <a:rPr lang="en-US" sz="2400" b="1" dirty="0" smtClean="0">
                <a:solidFill>
                  <a:srgbClr val="FF0000"/>
                </a:solidFill>
              </a:rPr>
              <a:t>Các đồ vật có dạng hình trụ </a:t>
            </a:r>
            <a:endParaRPr lang="en-US" sz="2400" b="1" dirty="0">
              <a:solidFill>
                <a:srgbClr val="FF0000"/>
              </a:solidFill>
            </a:endParaRPr>
          </a:p>
        </p:txBody>
      </p:sp>
    </p:spTree>
    <p:extLst>
      <p:ext uri="{BB962C8B-B14F-4D97-AF65-F5344CB8AC3E}">
        <p14:creationId xmlns:p14="http://schemas.microsoft.com/office/powerpoint/2010/main" val="53338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537</Words>
  <Application>Microsoft Office PowerPoint</Application>
  <PresentationFormat>On-screen Show (16:9)</PresentationFormat>
  <Paragraphs>94</Paragraphs>
  <Slides>31</Slides>
  <Notes>2</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 vật có dạng hình cầu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meomeo</cp:lastModifiedBy>
  <cp:revision>136</cp:revision>
  <dcterms:created xsi:type="dcterms:W3CDTF">2021-07-09T00:14:03Z</dcterms:created>
  <dcterms:modified xsi:type="dcterms:W3CDTF">2023-02-27T10:07:18Z</dcterms:modified>
</cp:coreProperties>
</file>