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1" r:id="rId3"/>
  </p:sldMasterIdLst>
  <p:notesMasterIdLst>
    <p:notesMasterId r:id="rId25"/>
  </p:notesMasterIdLst>
  <p:sldIdLst>
    <p:sldId id="1316" r:id="rId4"/>
    <p:sldId id="1175" r:id="rId5"/>
    <p:sldId id="286" r:id="rId6"/>
    <p:sldId id="392" r:id="rId7"/>
    <p:sldId id="287" r:id="rId8"/>
    <p:sldId id="358" r:id="rId9"/>
    <p:sldId id="438" r:id="rId10"/>
    <p:sldId id="432" r:id="rId11"/>
    <p:sldId id="433" r:id="rId12"/>
    <p:sldId id="435" r:id="rId13"/>
    <p:sldId id="436" r:id="rId14"/>
    <p:sldId id="340" r:id="rId15"/>
    <p:sldId id="449" r:id="rId16"/>
    <p:sldId id="458" r:id="rId17"/>
    <p:sldId id="459" r:id="rId18"/>
    <p:sldId id="455" r:id="rId19"/>
    <p:sldId id="460" r:id="rId20"/>
    <p:sldId id="403" r:id="rId21"/>
    <p:sldId id="370" r:id="rId22"/>
    <p:sldId id="447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33CC"/>
    <a:srgbClr val="FF6699"/>
    <a:srgbClr val="339966"/>
    <a:srgbClr val="0099CC"/>
    <a:srgbClr val="FF66FF"/>
    <a:srgbClr val="99CCFF"/>
    <a:srgbClr val="66FF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563" autoAdjust="0"/>
  </p:normalViewPr>
  <p:slideViewPr>
    <p:cSldViewPr snapToGrid="0">
      <p:cViewPr varScale="1">
        <p:scale>
          <a:sx n="39" d="100"/>
          <a:sy n="39" d="100"/>
        </p:scale>
        <p:origin x="8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2C9-96D9-4D8C-94CE-F4EE28D953B3}" type="datetimeFigureOut">
              <a:rPr lang="vi-VN" smtClean="0"/>
              <a:t>16/05/2024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78A7-85A7-4A42-A9A3-7D45F9FAE7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xmlns="" id="{40F154AE-C3BC-472B-8361-DD9637FC0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xmlns="" id="{328D19B8-E6F0-4029-A008-90145F25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xmlns="" id="{D54F3AB6-8C0A-4F15-933B-57FFF4C05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E6381-2185-49F4-A626-7474ED8865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8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xmlns="" id="{657C4D44-65C5-4B08-84E1-40FFC4006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xmlns="" id="{82AD209F-CAEA-4FE4-8B6C-EDE3F64FE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xmlns="" id="{A23C95C7-9750-4421-9E8B-40BB829AD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F4628-A46B-43F7-A54B-3782C17C30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5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F92F6FA-C283-43A6-9CAB-1BA5F6D3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B7F0AF8-C9CA-4A42-B0A7-0677D8C0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8211177-AD3D-4815-9048-2CC8B379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7F29-1465-418D-9313-123531A26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8199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0B6975E-B153-40C3-8ACE-6D034F48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00FCA4A-62C7-4F67-8D58-171FB986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C147BE6-7783-4B91-9967-C938BD2F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F73-4447-484E-84E6-57FABEEC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38143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B04310-8ED6-4C2F-93C9-9741D2BE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7ED6BF4-5760-4B8F-B066-753F0373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7D5B48A-DED6-4BAC-A396-5F343ADD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8F57-B5C3-47CB-8744-6C3F9BBC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5807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FFD8A6-0388-471C-A7CA-A8667D18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D7F3DC-0FC9-4EF5-BDBE-B7CEB94D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1D6ED6-9C1B-4056-9116-59BC36C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7F49-4CDB-4631-83C4-CAB57BADF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75441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E18CD4-30A2-4380-9886-354EE186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C6933-4319-4106-803E-8ACB7CC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5435B-F5A4-4A06-9FBE-6518F526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0702-8AC3-4289-BA8C-85CB5D25E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0059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2C18B-6809-427C-AEB8-8EC6E6D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EAF571-DDBE-48EB-B1ED-AFF27219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83793-14E1-4EAA-A8B3-99809477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25C0-42E6-49A1-8B12-BBD1C8CA0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31721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270A3C-AFA3-4D2C-BB8B-39590681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62E04A-0B92-4484-B778-1D17839E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82E9B0-A398-4470-B0DA-6ADD6E7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F9E5-6774-422F-9F82-3BC26A6FE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24209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311D5B1-8745-46C8-8087-C909385C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9A95C38-B6E5-44D3-B7B3-AB561080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E742C0F-2FF1-43A4-9EA7-56C435D3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5C24-5CE1-4E58-BD12-0BEA2EF67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2558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72151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232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9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27266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07759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9513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5756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7591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53370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33863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66183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5995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17BC3A-8044-416E-AAB2-1CAB53000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7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200670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3382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498404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1035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19100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fld id="{EAF84DEC-2E58-440F-9F68-F07D5389CB9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59B70A-E4C5-46DB-90A0-3B3E14B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9FE35-E87B-4B62-A084-C2BED805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07B367-42C1-49BE-98BC-36C6F95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1553-6EC7-412E-B2A4-AD107AEC0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5993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FA71D9-D39D-48B8-8216-7502DFD6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A856D-E5D7-457C-9375-733291B0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9A0BE-1836-4970-83EA-E329F167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721C-4E6B-4348-88D7-7AA120AE7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7603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9F94B3-B9C5-48E1-91E7-22CECA1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4846-CFA9-42F7-B4D0-B33EFA32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EA7D9-3183-45F2-9429-8BF7809C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07F8-7A0F-4894-8E46-E69B1F0B5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5660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2E7F707-DA6D-4DFA-86FB-16C5C43D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763BCF-7BDC-4DCF-978D-A8B809DC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51B89A2-365B-4B2D-BF09-1DCD2A9B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96F9-5278-413C-B817-2CC829351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0157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1E1A0E8-E312-4AFF-BA73-D6BE8C4B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4010C2-E3FF-4540-AB17-F03BF6E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E2AC3C4-13EE-4897-8F52-75DB2E9C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3FB-D4D3-4CD9-BF63-7FE775310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8625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B9095EB-E388-4347-ACC3-784693E40A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8DE4F00-B7DE-4D0C-9C4D-865C9C7050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8B07F7-D9A5-4FDC-B3D3-04F237FA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A58E0-A29F-4A63-B0AE-80F941A6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8D9A7-68B8-458E-8C10-E5233FD76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E6F8D1-8EC5-4152-AFB2-3396C96B7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gif"/><Relationship Id="rId3" Type="http://schemas.openxmlformats.org/officeDocument/2006/relationships/audio" Target="file:///D:\Mucsic3\hay%20hat%20len.mp3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audio" Target="file:///D:\NH&#7840;C%20T&#431;%20LI&#7878;U\Nhung%20bong%20hoa%20nhung%20bai%20ca.mp3" TargetMode="External"/><Relationship Id="rId16" Type="http://schemas.openxmlformats.org/officeDocument/2006/relationships/image" Target="../media/image14.gif"/><Relationship Id="rId1" Type="http://schemas.openxmlformats.org/officeDocument/2006/relationships/audio" Target="file:///E:\TH&#7846;Y%20NH&#7898;\JOLI-HOAI%20(H)\NH&#7840;C\nhac%206230\Nhung%20bong%20hoa%20nhung%20bai%20ca.mp3" TargetMode="Externa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gif"/><Relationship Id="rId5" Type="http://schemas.openxmlformats.org/officeDocument/2006/relationships/audio" Target="../media/media1.WAV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microsoft.com/office/2007/relationships/media" Target="../media/media1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80.png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8" y="23813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55640" y="729164"/>
            <a:ext cx="8064896" cy="9758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Tiểu </a:t>
            </a:r>
            <a:r>
              <a:rPr kumimoji="0" lang="vi-VN" sz="3600" b="1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học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Quyết</a:t>
            </a:r>
            <a:r>
              <a:rPr kumimoji="0" lang="en-US" sz="3600" b="1" i="0" u="none" strike="noStrike" kern="10" cap="none" spc="0" normalizeH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Thắng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WordArt 11" descr="p2_002"/>
          <p:cNvSpPr>
            <a:spLocks noChangeArrowheads="1" noChangeShapeType="1" noTextEdit="1"/>
          </p:cNvSpPr>
          <p:nvPr/>
        </p:nvSpPr>
        <p:spPr bwMode="auto">
          <a:xfrm>
            <a:off x="4064832" y="4191000"/>
            <a:ext cx="4339652" cy="1183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Lớp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5A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3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1658936" y="2348880"/>
            <a:ext cx="9402243" cy="755824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9636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3918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.VnAristote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3918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3918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937887-0591-2966-0CC5-E1A47780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12192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marL="0" marR="0" lvl="0" indent="0" algn="l" defTabSz="6857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8460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>
            <a:extLst>
              <a:ext uri="{FF2B5EF4-FFF2-40B4-BE49-F238E27FC236}">
                <a16:creationId xmlns:a16="http://schemas.microsoft.com/office/drawing/2014/main" xmlns="" id="{B4D16E2C-2C2A-4809-9AF7-034D623A9AE2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0" cy="6958013"/>
            <a:chOff x="0" y="0"/>
            <a:chExt cx="5760" cy="4383"/>
          </a:xfrm>
        </p:grpSpPr>
        <p:sp>
          <p:nvSpPr>
            <p:cNvPr id="196647" name="Rectangle 3">
              <a:extLst>
                <a:ext uri="{FF2B5EF4-FFF2-40B4-BE49-F238E27FC236}">
                  <a16:creationId xmlns:a16="http://schemas.microsoft.com/office/drawing/2014/main" xmlns="" id="{0F96C9E6-FF74-45E8-8080-49EFECF8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648" name="Rectangle 4">
              <a:extLst>
                <a:ext uri="{FF2B5EF4-FFF2-40B4-BE49-F238E27FC236}">
                  <a16:creationId xmlns:a16="http://schemas.microsoft.com/office/drawing/2014/main" xmlns="" id="{05FE4E43-0613-4073-8C89-C6C0EAC4E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649" name="AutoShape 5">
              <a:extLst>
                <a:ext uri="{FF2B5EF4-FFF2-40B4-BE49-F238E27FC236}">
                  <a16:creationId xmlns:a16="http://schemas.microsoft.com/office/drawing/2014/main" xmlns="" id="{D22EEA46-410C-4292-BEAB-50A40259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xmlns="" id="{C32158BA-D39E-42D6-AA5A-BE31B247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183" y="1066800"/>
            <a:ext cx="10581217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toàn phần hình lập phương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a = 5m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>
                <a:extLst>
                  <a:ext uri="{FF2B5EF4-FFF2-40B4-BE49-F238E27FC236}">
                    <a16:creationId xmlns:a16="http://schemas.microsoft.com/office/drawing/2014/main" xmlns="" id="{A0ADBE99-FDBB-4069-A919-FBEBFD801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318" y="2425700"/>
                <a:ext cx="7998882" cy="101123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ADBE99-FDBB-4069-A919-FBEBFD801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318" y="2425700"/>
                <a:ext cx="7998882" cy="101123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 b="-1084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xmlns="" id="{BB29EA63-6A73-4678-B56E-8E369AA0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9" y="2636839"/>
            <a:ext cx="17145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CBE55964-0622-465B-94E3-6A57A1413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278130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xmlns="" id="{FA28FC79-B6EC-4782-A030-B84159FE29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85273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xmlns="" id="{909443DC-85F5-48EE-894C-3548AAA88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318" y="3706813"/>
                <a:ext cx="7956549" cy="910709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9443DC-85F5-48EE-894C-3548AAA88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318" y="3706813"/>
                <a:ext cx="7956549" cy="910709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1"/>
                <a:stretch>
                  <a:fillRect b="-1812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xmlns="" id="{67676F0D-EC12-4CB9-91F7-A5539956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706814"/>
            <a:ext cx="165311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EBF859A-E565-4906-8F0A-874F030E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xmlns="" id="{675016F0-9F55-4D43-9C7F-125D16DFF4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79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xmlns="" id="{38E0E2EC-D940-4CFA-960C-D4375DE10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318" y="4787900"/>
                <a:ext cx="7924800" cy="91186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E0E2EC-D940-4CFA-960C-D4375DE10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318" y="4787900"/>
                <a:ext cx="7924800" cy="91186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2"/>
                <a:stretch>
                  <a:fillRect b="-18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xmlns="" id="{978E9138-2041-4EC1-B983-A395CB20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2" y="4787900"/>
            <a:ext cx="165946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7F6AFAFB-7475-4E36-A019-238D3F82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1" y="4932364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xmlns="" id="{80C75E74-9EE3-471A-B5AF-84ECF8D60A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1618" y="493236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xmlns="" id="{5D084310-A523-47AE-8417-FA70419E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" y="1066800"/>
            <a:ext cx="2057400" cy="1358900"/>
          </a:xfrm>
          <a:prstGeom prst="sun">
            <a:avLst>
              <a:gd name="adj" fmla="val 1988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xmlns="" id="{10DC7075-F22A-4448-A932-DAD817A5F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917" y="1441450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4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xmlns="" id="{8B6180DE-4B0C-4191-8702-62CFC372B1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xmlns="" id="{6BA502AA-8E23-4D17-9D15-CA73669CF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xmlns="" id="{C13CC7FD-011C-452B-B618-215DC5634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590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xmlns="" id="{383F0599-EC12-413F-8EF7-BAC9BA05C5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xmlns="" id="{91A74F3D-A49E-4C87-B2BC-02227F6EF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4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xmlns="" id="{878BB3F4-6EB1-425C-AAD0-DB0526763E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02951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xmlns="" id="{923DB031-E273-4D3E-A94B-F1D6B74425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xmlns="" id="{CCA32749-BFE1-4CB6-81D4-307089353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xmlns="" id="{5BA8D7C1-A518-4B4F-825B-E682CCFAED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605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xmlns="" id="{5D6BACB6-2CE4-44AB-BFD8-36F0A0D9A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xmlns="" id="{23B46CF7-35DE-4CA4-A4D2-851DE470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42709B12-0610-444D-8DDB-3CBE6DADCE4E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3773488"/>
            <a:ext cx="1930400" cy="1179512"/>
            <a:chOff x="4320" y="2928"/>
            <a:chExt cx="1104" cy="1104"/>
          </a:xfrm>
        </p:grpSpPr>
        <p:sp>
          <p:nvSpPr>
            <p:cNvPr id="196645" name="AutoShape 50">
              <a:extLst>
                <a:ext uri="{FF2B5EF4-FFF2-40B4-BE49-F238E27FC236}">
                  <a16:creationId xmlns:a16="http://schemas.microsoft.com/office/drawing/2014/main" xmlns="" id="{842264B6-F614-4C31-BDA1-3ED43D32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646" name="WordArt 51">
              <a:extLst>
                <a:ext uri="{FF2B5EF4-FFF2-40B4-BE49-F238E27FC236}">
                  <a16:creationId xmlns:a16="http://schemas.microsoft.com/office/drawing/2014/main" xmlns="" id="{DCD6EBAA-A751-411E-8F5A-3CE66137A5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196638" name="Rectangle 4">
            <a:extLst>
              <a:ext uri="{FF2B5EF4-FFF2-40B4-BE49-F238E27FC236}">
                <a16:creationId xmlns:a16="http://schemas.microsoft.com/office/drawing/2014/main" xmlns="" id="{17D689B6-CB5E-4EE5-A55C-3DCA90B5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" y="0"/>
            <a:ext cx="12192000" cy="70199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2.59259E-6 L -4.44444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>
            <a:extLst>
              <a:ext uri="{FF2B5EF4-FFF2-40B4-BE49-F238E27FC236}">
                <a16:creationId xmlns:a16="http://schemas.microsoft.com/office/drawing/2014/main" xmlns="" id="{F12105B3-1BDE-4DB3-8855-7E77758FF87E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0" cy="6958013"/>
            <a:chOff x="0" y="0"/>
            <a:chExt cx="5760" cy="4383"/>
          </a:xfrm>
        </p:grpSpPr>
        <p:sp>
          <p:nvSpPr>
            <p:cNvPr id="198696" name="Rectangle 3">
              <a:extLst>
                <a:ext uri="{FF2B5EF4-FFF2-40B4-BE49-F238E27FC236}">
                  <a16:creationId xmlns:a16="http://schemas.microsoft.com/office/drawing/2014/main" xmlns="" id="{85231E70-8C6A-491D-8E8A-E6CACA674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7" name="Rectangle 4">
              <a:extLst>
                <a:ext uri="{FF2B5EF4-FFF2-40B4-BE49-F238E27FC236}">
                  <a16:creationId xmlns:a16="http://schemas.microsoft.com/office/drawing/2014/main" xmlns="" id="{4F7B3377-4680-4728-889C-893F6C09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8" name="AutoShape 5">
              <a:extLst>
                <a:ext uri="{FF2B5EF4-FFF2-40B4-BE49-F238E27FC236}">
                  <a16:creationId xmlns:a16="http://schemas.microsoft.com/office/drawing/2014/main" xmlns="" id="{95E94A00-A614-4E37-B2BA-EC6EFEA89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xmlns="" id="{E04E44A1-16FD-408E-8305-D2B5137F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7" y="1058863"/>
            <a:ext cx="10532533" cy="11356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thể tích hình lập phương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a =  9m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>
                <a:extLst>
                  <a:ext uri="{FF2B5EF4-FFF2-40B4-BE49-F238E27FC236}">
                    <a16:creationId xmlns:a16="http://schemas.microsoft.com/office/drawing/2014/main" xmlns="" id="{A7E99D82-50D7-4349-AA66-157866A0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167" y="4833939"/>
                <a:ext cx="8053917" cy="777875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E99D82-50D7-4349-AA66-157866A0B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167" y="4833939"/>
                <a:ext cx="8053917" cy="77787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t="-8594" b="-2890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xmlns="" id="{6C53391D-60D2-4673-938F-49F7E10B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8864"/>
            <a:ext cx="17780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EDCF796-3B19-4E69-B23B-4DA19365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17" y="50133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xmlns="" id="{2177615E-6778-4A78-A969-E3227BA17C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785" y="5111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xmlns="" id="{A9363424-65C1-4EE9-B1EF-055CEE815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668" y="2619375"/>
                <a:ext cx="8117417" cy="835025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363424-65C1-4EE9-B1EF-055CEE815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6668" y="2619375"/>
                <a:ext cx="8117417" cy="83502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0"/>
                <a:stretch>
                  <a:fillRect t="-4380" b="-2408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xmlns="" id="{A1DFC9AD-8864-49F8-80F3-DFF37194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7" y="2608264"/>
            <a:ext cx="1775883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FADE3722-888E-4626-B0B4-7563AFD2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67" y="26543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xmlns="" id="{76FE963A-5F02-4D66-A25B-66733618A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0685" y="27670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xmlns="" id="{085493D0-F3FB-431E-A837-5CA35F752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201" y="3733799"/>
                <a:ext cx="8072967" cy="883723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4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5493D0-F3FB-431E-A837-5CA35F752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5201" y="3733799"/>
                <a:ext cx="8072967" cy="883723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1"/>
                <a:stretch>
                  <a:fillRect t="-1379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xmlns="" id="{D7F8B223-63BA-491E-86C2-CE41D32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3744913"/>
            <a:ext cx="17780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98EDB18-C4C1-43C0-800C-83F015EE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17" y="3860800"/>
            <a:ext cx="143721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xmlns="" id="{61177509-AC65-4A5E-8F5C-5EE095680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901" y="394017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xmlns="" id="{1A47EEFF-01E6-4D58-9DD6-25E2E4B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1033463"/>
            <a:ext cx="2057401" cy="135890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xmlns="" id="{E5169215-6F54-4ECE-8016-A35D8ED0A8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17" y="1423988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5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xmlns="" id="{E2FFA08A-23F7-482B-9BA0-1910C0C44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xmlns="" id="{63B17630-ACEF-41B1-9D2C-13E4B77F2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xmlns="" id="{1C73F69A-8DEE-4118-A3D0-0E78D1B1F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590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xmlns="" id="{6F6F481B-42BB-4CD3-9C1E-5EAF4E787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xmlns="" id="{D83291ED-D06A-46AB-93E1-3748C8EF9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4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xmlns="" id="{78DCD8F5-9D18-481C-971B-7DFB3E9B45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02951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xmlns="" id="{AEB77621-09B5-41E4-993A-A7BC1A228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xmlns="" id="{CAEA443B-CF6B-40D5-87E1-AF8D79AB59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xmlns="" id="{8CE6A389-5D88-45B4-A178-89DAA07F3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605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xmlns="" id="{165E2ED6-9653-49D5-ABC4-C35AE2283C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xmlns="" id="{EDEA499D-13AB-4672-9C9C-DC06D6476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E4D7E904-C39B-4675-9819-E117B8FB51BD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3773488"/>
            <a:ext cx="1930400" cy="1179512"/>
            <a:chOff x="4320" y="2928"/>
            <a:chExt cx="1104" cy="1104"/>
          </a:xfrm>
        </p:grpSpPr>
        <p:sp>
          <p:nvSpPr>
            <p:cNvPr id="198694" name="AutoShape 50">
              <a:extLst>
                <a:ext uri="{FF2B5EF4-FFF2-40B4-BE49-F238E27FC236}">
                  <a16:creationId xmlns:a16="http://schemas.microsoft.com/office/drawing/2014/main" xmlns="" id="{EDABFC6C-296D-469E-8E4F-F53C0258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5" name="WordArt 51">
              <a:extLst>
                <a:ext uri="{FF2B5EF4-FFF2-40B4-BE49-F238E27FC236}">
                  <a16:creationId xmlns:a16="http://schemas.microsoft.com/office/drawing/2014/main" xmlns="" id="{3484026B-11F9-48C7-AF1B-CB4B18FE50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198686" name="Rectangle 4">
            <a:extLst>
              <a:ext uri="{FF2B5EF4-FFF2-40B4-BE49-F238E27FC236}">
                <a16:creationId xmlns:a16="http://schemas.microsoft.com/office/drawing/2014/main" xmlns="" id="{E5FFA1F2-96D2-4EEF-87FE-1D726286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" y="0"/>
            <a:ext cx="12192000" cy="70199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48148E-6 L -3.61111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6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17" y="5146676"/>
            <a:ext cx="223308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6" name="Picture 6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67" y="5113339"/>
            <a:ext cx="2233084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7" name="Picture 6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5092701"/>
            <a:ext cx="2235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9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63850" name="Content Placeholder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62214"/>
            <a:ext cx="289983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xplosion 1 10"/>
          <p:cNvSpPr/>
          <p:nvPr/>
        </p:nvSpPr>
        <p:spPr>
          <a:xfrm rot="21268311">
            <a:off x="1585025" y="2049663"/>
            <a:ext cx="8545972" cy="3204422"/>
          </a:xfrm>
          <a:prstGeom prst="irregularSeal1">
            <a:avLst/>
          </a:prstGeom>
          <a:solidFill>
            <a:srgbClr val="0000CC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defTabSz="914400" eaLnBrk="1" hangingPunct="1">
              <a:defRPr/>
            </a:pPr>
            <a:r>
              <a:rPr lang="vi-VN" sz="4400" b="1" kern="0">
                <a:solidFill>
                  <a:srgbClr val="FFFF00"/>
                </a:solidFill>
                <a:latin typeface="Aaril"/>
                <a:cs typeface="Arial" pitchFamily="34" charset="0"/>
              </a:rPr>
              <a:t>CHÚC </a:t>
            </a:r>
            <a:r>
              <a:rPr lang="vi-VN" sz="4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MỪNG CÁC </a:t>
            </a:r>
            <a:r>
              <a:rPr lang="en-US" sz="4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BẠN!</a:t>
            </a:r>
            <a:r>
              <a:rPr lang="vi-VN" sz="4400" b="1" kern="0" dirty="0">
                <a:solidFill>
                  <a:srgbClr val="FFFF00"/>
                </a:solidFill>
                <a:latin typeface="Aaril"/>
                <a:cs typeface="Arial" pitchFamily="34" charset="0"/>
              </a:rPr>
              <a:t> </a:t>
            </a:r>
            <a:endParaRPr lang="en-US" sz="4400" b="1" kern="0" dirty="0">
              <a:solidFill>
                <a:srgbClr val="FFFF00"/>
              </a:solidFill>
              <a:latin typeface="Aaril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9060518" y="5947084"/>
            <a:ext cx="1537611" cy="7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334000"/>
                <a:ext cx="11323320" cy="3294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33CC"/>
                    </a:solidFill>
                  </a:rPr>
                  <a:t>2. </a:t>
                </a:r>
                <a:r>
                  <a:rPr lang="vi-VN" sz="3200" b="1">
                    <a:solidFill>
                      <a:srgbClr val="0033CC"/>
                    </a:solidFill>
                  </a:rPr>
                  <a:t>Một bể kính nuôi cá dạng hình hộp chữ nhật có chiều dài 1,2m chiều rộng 60cm, chiều cao 80cm.</a:t>
                </a:r>
              </a:p>
              <a:p>
                <a:pPr algn="just"/>
                <a:r>
                  <a:rPr lang="vi-VN" sz="3200" b="1">
                    <a:solidFill>
                      <a:srgbClr val="0033CC"/>
                    </a:solidFill>
                  </a:rPr>
                  <a:t>a) Tính diện tích kính dùng để làm bể cá đó (bể cá không có nắp).</a:t>
                </a:r>
              </a:p>
              <a:p>
                <a:pPr algn="just"/>
                <a:r>
                  <a:rPr lang="vi-VN" sz="3200" b="1">
                    <a:solidFill>
                      <a:srgbClr val="0033CC"/>
                    </a:solidFill>
                  </a:rPr>
                  <a:t>b) Tính thể tích bể cá đó.</a:t>
                </a:r>
              </a:p>
              <a:p>
                <a:pPr algn="just"/>
                <a:r>
                  <a:rPr lang="vi-VN" sz="3200" b="1">
                    <a:solidFill>
                      <a:srgbClr val="0033CC"/>
                    </a:solidFill>
                  </a:rPr>
                  <a:t>c) Mực nước trong bể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>
                    <a:solidFill>
                      <a:srgbClr val="0033CC"/>
                    </a:solidFill>
                  </a:rPr>
                  <a:t> chiều cao của bể. Tính thể tích nước trong bể đó (độ dày kính không đáng kể).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000"/>
                <a:ext cx="11323320" cy="3294556"/>
              </a:xfrm>
              <a:prstGeom prst="rect">
                <a:avLst/>
              </a:prstGeom>
              <a:blipFill rotWithShape="1">
                <a:blip r:embed="rId2"/>
                <a:stretch>
                  <a:fillRect l="-1346" t="-2407" r="-129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s://img.loigiaihay.com/picture/2019/1114/tr64-b2-vnen5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14" y="3750476"/>
            <a:ext cx="4980305" cy="26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xmlns="" id="{2C8545A9-EB34-4F80-9721-1223532B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06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/>
              <a:t>Tóm tắt</a:t>
            </a:r>
            <a:r>
              <a:rPr lang="en-US" altLang="en-US" sz="2400"/>
              <a:t> </a:t>
            </a:r>
          </a:p>
        </p:txBody>
      </p:sp>
      <p:sp>
        <p:nvSpPr>
          <p:cNvPr id="4100" name="Text Box 9">
            <a:extLst>
              <a:ext uri="{FF2B5EF4-FFF2-40B4-BE49-F238E27FC236}">
                <a16:creationId xmlns:a16="http://schemas.microsoft.com/office/drawing/2014/main" xmlns="" id="{80E1C8A3-8926-4E04-9927-B00B4C67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5240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a = 1,2m</a:t>
            </a:r>
          </a:p>
        </p:txBody>
      </p:sp>
      <p:sp>
        <p:nvSpPr>
          <p:cNvPr id="4101" name="Text Box 10">
            <a:extLst>
              <a:ext uri="{FF2B5EF4-FFF2-40B4-BE49-F238E27FC236}">
                <a16:creationId xmlns:a16="http://schemas.microsoft.com/office/drawing/2014/main" xmlns="" id="{98B4AD79-0CF5-469B-AFEC-11538C36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9812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b = 60 cm</a:t>
            </a:r>
          </a:p>
        </p:txBody>
      </p:sp>
      <p:sp>
        <p:nvSpPr>
          <p:cNvPr id="4102" name="Text Box 11">
            <a:extLst>
              <a:ext uri="{FF2B5EF4-FFF2-40B4-BE49-F238E27FC236}">
                <a16:creationId xmlns:a16="http://schemas.microsoft.com/office/drawing/2014/main" xmlns="" id="{BB7D404B-42A8-49D2-9270-8DC009C1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43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 = 80 cm</a:t>
            </a:r>
          </a:p>
        </p:txBody>
      </p:sp>
      <p:grpSp>
        <p:nvGrpSpPr>
          <p:cNvPr id="4103" name="Group 12">
            <a:extLst>
              <a:ext uri="{FF2B5EF4-FFF2-40B4-BE49-F238E27FC236}">
                <a16:creationId xmlns:a16="http://schemas.microsoft.com/office/drawing/2014/main" xmlns="" id="{AFAFF3BC-A443-4A33-B960-36359DE48F09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2895600"/>
            <a:ext cx="5994400" cy="533400"/>
            <a:chOff x="192" y="2352"/>
            <a:chExt cx="2832" cy="350"/>
          </a:xfrm>
        </p:grpSpPr>
        <p:sp>
          <p:nvSpPr>
            <p:cNvPr id="4134" name="Text Box 13">
              <a:extLst>
                <a:ext uri="{FF2B5EF4-FFF2-40B4-BE49-F238E27FC236}">
                  <a16:creationId xmlns:a16="http://schemas.microsoft.com/office/drawing/2014/main" xmlns="" id="{167709C8-B4EA-4FC0-8522-A668766FA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352"/>
              <a:ext cx="283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a)S</a:t>
              </a:r>
              <a:r>
                <a:rPr lang="en-US" altLang="en-US" dirty="0"/>
                <a:t>     = </a:t>
              </a:r>
              <a:r>
                <a:rPr lang="en-US" altLang="en-US" sz="2000" dirty="0"/>
                <a:t>…?( </a:t>
              </a:r>
              <a:r>
                <a:rPr lang="en-US" altLang="en-US" sz="2000" dirty="0" err="1"/>
                <a:t>không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có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nắp</a:t>
              </a:r>
              <a:r>
                <a:rPr lang="en-US" altLang="en-US" sz="2000" dirty="0"/>
                <a:t>)</a:t>
              </a:r>
            </a:p>
          </p:txBody>
        </p:sp>
        <p:sp>
          <p:nvSpPr>
            <p:cNvPr id="4135" name="Rectangle 14">
              <a:extLst>
                <a:ext uri="{FF2B5EF4-FFF2-40B4-BE49-F238E27FC236}">
                  <a16:creationId xmlns:a16="http://schemas.microsoft.com/office/drawing/2014/main" xmlns="" id="{0A133BDC-BB0D-48FF-A7A7-5CAA723FF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2480"/>
              <a:ext cx="41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   (kính)</a:t>
              </a:r>
            </a:p>
          </p:txBody>
        </p:sp>
      </p:grpSp>
      <p:grpSp>
        <p:nvGrpSpPr>
          <p:cNvPr id="4104" name="Group 15">
            <a:extLst>
              <a:ext uri="{FF2B5EF4-FFF2-40B4-BE49-F238E27FC236}">
                <a16:creationId xmlns:a16="http://schemas.microsoft.com/office/drawing/2014/main" xmlns="" id="{EA9A8936-2635-4283-8138-842E0575299E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3352800"/>
            <a:ext cx="4165600" cy="490538"/>
            <a:chOff x="240" y="2880"/>
            <a:chExt cx="1104" cy="309"/>
          </a:xfrm>
        </p:grpSpPr>
        <p:sp>
          <p:nvSpPr>
            <p:cNvPr id="4132" name="Text Box 16">
              <a:extLst>
                <a:ext uri="{FF2B5EF4-FFF2-40B4-BE49-F238E27FC236}">
                  <a16:creationId xmlns:a16="http://schemas.microsoft.com/office/drawing/2014/main" xmlns="" id="{5DF7CD8A-BCA8-4D95-A9A0-D46EB483F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b)V    = …..?</a:t>
              </a:r>
            </a:p>
          </p:txBody>
        </p:sp>
        <p:sp>
          <p:nvSpPr>
            <p:cNvPr id="4133" name="Rectangle 17">
              <a:extLst>
                <a:ext uri="{FF2B5EF4-FFF2-40B4-BE49-F238E27FC236}">
                  <a16:creationId xmlns:a16="http://schemas.microsoft.com/office/drawing/2014/main" xmlns="" id="{59CD9E4A-FB41-4904-A1B3-410E7E7F8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76"/>
              <a:ext cx="14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(bể)</a:t>
              </a:r>
            </a:p>
          </p:txBody>
        </p:sp>
      </p:grpSp>
      <p:sp>
        <p:nvSpPr>
          <p:cNvPr id="4105" name="Line 18">
            <a:extLst>
              <a:ext uri="{FF2B5EF4-FFF2-40B4-BE49-F238E27FC236}">
                <a16:creationId xmlns:a16="http://schemas.microsoft.com/office/drawing/2014/main" xmlns="" id="{E08E59EE-69DD-4E3F-8673-6652129EE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00" y="609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3AC241A8-21D8-4B48-BCAA-9FD970E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388758"/>
            <a:ext cx="12192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/>
              <a:t>Bài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giải</a:t>
            </a:r>
            <a:endParaRPr lang="en-US" altLang="en-US" sz="2400" u="sng" dirty="0"/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xmlns="" id="{91129B94-0E6A-4380-9BAC-FBD41690E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845958"/>
            <a:ext cx="589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1,2m = 12dm ; 60cm = 6dm; 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xmlns="" id="{A30EB7E8-154F-42FC-87B1-C69B4B0E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607958"/>
            <a:ext cx="751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Diện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30" name="Text Box 23">
                <a:extLst>
                  <a:ext uri="{FF2B5EF4-FFF2-40B4-BE49-F238E27FC236}">
                    <a16:creationId xmlns:a16="http://schemas.microsoft.com/office/drawing/2014/main" xmlns="" id="{095CA0A7-63B6-4CE4-9E79-1049B3150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8000" y="1988959"/>
                <a:ext cx="6604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(12 + 6) x 2 x 8 = 288 </a:t>
                </a:r>
                <a:r>
                  <a:rPr lang="en-US" altLang="en-US" sz="2400"/>
                  <a:t>(d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/>
                  <a:t>  </a:t>
                </a:r>
                <a:r>
                  <a:rPr lang="en-US" altLang="en-US" sz="2400" dirty="0"/>
                  <a:t>)</a:t>
                </a:r>
              </a:p>
            </p:txBody>
          </p:sp>
        </mc:Choice>
        <mc:Fallback xmlns="">
          <p:sp>
            <p:nvSpPr>
              <p:cNvPr id="4130" name="Text Box 23">
                <a:extLst>
                  <a:ext uri="{FF2B5EF4-FFF2-40B4-BE49-F238E27FC236}">
                    <a16:creationId xmlns="" xmlns:a16="http://schemas.microsoft.com/office/drawing/2014/main" id="{095CA0A7-63B6-4CE4-9E79-1049B315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8000" y="1988959"/>
                <a:ext cx="6604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77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6" name="Text Box 26">
            <a:extLst>
              <a:ext uri="{FF2B5EF4-FFF2-40B4-BE49-F238E27FC236}">
                <a16:creationId xmlns:a16="http://schemas.microsoft.com/office/drawing/2014/main" xmlns="" id="{EAB67410-417A-4C60-B5B1-BAC2DB39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46158"/>
            <a:ext cx="650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Diện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mặt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8" name="Text Box 27">
                <a:extLst>
                  <a:ext uri="{FF2B5EF4-FFF2-40B4-BE49-F238E27FC236}">
                    <a16:creationId xmlns:a16="http://schemas.microsoft.com/office/drawing/2014/main" xmlns="" id="{E75D6377-6A1B-448E-ABDF-70C8D9E99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819217"/>
                <a:ext cx="487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12 x 6 = </a:t>
                </a:r>
                <a:r>
                  <a:rPr lang="en-US" altLang="en-US" sz="2400"/>
                  <a:t>72 (d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/>
                  <a:t>)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8" name="Text Box 27">
                <a:extLst>
                  <a:ext uri="{FF2B5EF4-FFF2-40B4-BE49-F238E27FC236}">
                    <a16:creationId xmlns="" xmlns:a16="http://schemas.microsoft.com/office/drawing/2014/main" id="{E75D6377-6A1B-448E-ABDF-70C8D9E99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2819217"/>
                <a:ext cx="4876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1875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50" name="Text Box 30">
            <a:extLst>
              <a:ext uri="{FF2B5EF4-FFF2-40B4-BE49-F238E27FC236}">
                <a16:creationId xmlns:a16="http://schemas.microsoft.com/office/drawing/2014/main" xmlns="" id="{05AE0FF7-91C7-4274-9051-449408CA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3208158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a) Diện tích kính để làm bể cá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" name="Text Box 31">
                <a:extLst>
                  <a:ext uri="{FF2B5EF4-FFF2-40B4-BE49-F238E27FC236}">
                    <a16:creationId xmlns:a16="http://schemas.microsoft.com/office/drawing/2014/main" xmlns="" id="{1923026B-6EA5-4F3F-A135-254613A16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7600" y="3589163"/>
                <a:ext cx="4775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288 + 72 = </a:t>
                </a:r>
                <a:r>
                  <a:rPr lang="en-US" altLang="en-US" sz="2400"/>
                  <a:t>360 (d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)</a:t>
                </a:r>
              </a:p>
            </p:txBody>
          </p:sp>
        </mc:Choice>
        <mc:Fallback xmlns="">
          <p:sp>
            <p:nvSpPr>
              <p:cNvPr id="4126" name="Text Box 31">
                <a:extLst>
                  <a:ext uri="{FF2B5EF4-FFF2-40B4-BE49-F238E27FC236}">
                    <a16:creationId xmlns="" xmlns:a16="http://schemas.microsoft.com/office/drawing/2014/main" id="{1923026B-6EA5-4F3F-A135-254613A1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7600" y="3589163"/>
                <a:ext cx="4775200" cy="457200"/>
              </a:xfrm>
              <a:prstGeom prst="rect">
                <a:avLst/>
              </a:prstGeom>
              <a:blipFill rotWithShape="1">
                <a:blip r:embed="rId4"/>
                <a:stretch>
                  <a:fillRect l="-2043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54" name="Text Box 34">
            <a:extLst>
              <a:ext uri="{FF2B5EF4-FFF2-40B4-BE49-F238E27FC236}">
                <a16:creationId xmlns:a16="http://schemas.microsoft.com/office/drawing/2014/main" xmlns="" id="{00E47BED-4421-44ED-8BE9-0784B972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3970158"/>
            <a:ext cx="599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b)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4" name="Text Box 35">
                <a:extLst>
                  <a:ext uri="{FF2B5EF4-FFF2-40B4-BE49-F238E27FC236}">
                    <a16:creationId xmlns:a16="http://schemas.microsoft.com/office/drawing/2014/main" xmlns="" id="{8D921B5D-7057-4EF8-A8EA-5BBC674537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4427359"/>
                <a:ext cx="5791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12 x 6 x 8 = </a:t>
                </a:r>
                <a:r>
                  <a:rPr lang="en-US" altLang="en-US" sz="2400"/>
                  <a:t>576 (d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400"/>
                  <a:t> </a:t>
                </a:r>
                <a:r>
                  <a:rPr lang="en-US" altLang="en-US" sz="2400" dirty="0"/>
                  <a:t>)</a:t>
                </a:r>
              </a:p>
            </p:txBody>
          </p:sp>
        </mc:Choice>
        <mc:Fallback xmlns="">
          <p:sp>
            <p:nvSpPr>
              <p:cNvPr id="4124" name="Text Box 35">
                <a:extLst>
                  <a:ext uri="{FF2B5EF4-FFF2-40B4-BE49-F238E27FC236}">
                    <a16:creationId xmlns="" xmlns:a16="http://schemas.microsoft.com/office/drawing/2014/main" id="{8D921B5D-7057-4EF8-A8EA-5BBC67453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4427359"/>
                <a:ext cx="5791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79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58" name="Rectangle 38">
            <a:extLst>
              <a:ext uri="{FF2B5EF4-FFF2-40B4-BE49-F238E27FC236}">
                <a16:creationId xmlns:a16="http://schemas.microsoft.com/office/drawing/2014/main" xmlns="" id="{4AF599AC-0383-49EB-BBE7-5410E72E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1" y="1226959"/>
            <a:ext cx="1887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80cm = 8dm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00" y="3810001"/>
                <a:ext cx="4876800" cy="98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c)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𝑉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latin typeface="Cambria Math"/>
                      </a:rPr>
                      <m:t>𝑛</m:t>
                    </m:r>
                    <m:r>
                      <a:rPr lang="en-US" sz="2400" i="1" dirty="0" err="1" smtClean="0">
                        <a:latin typeface="Cambria Math"/>
                      </a:rPr>
                      <m:t>ướ</m:t>
                    </m:r>
                    <m:r>
                      <a:rPr lang="en-US" sz="2400" i="1" dirty="0" err="1" smtClean="0"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 smtClean="0">
                        <a:latin typeface="Cambria Math"/>
                      </a:rPr>
                      <m:t>𝑡𝑟𝑜𝑛𝑔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err="1" smtClean="0">
                        <a:latin typeface="Cambria Math"/>
                      </a:rPr>
                      <m:t>𝑏</m:t>
                    </m:r>
                    <m:r>
                      <a:rPr lang="en-US" sz="2400" i="1" dirty="0" err="1" smtClean="0">
                        <a:latin typeface="Cambria Math"/>
                      </a:rPr>
                      <m:t>ể) </m:t>
                    </m:r>
                  </m:oMath>
                </a14:m>
                <a:r>
                  <a:rPr lang="en-US" sz="2400" dirty="0"/>
                  <a:t>= …?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0"/>
                <a:ext cx="3657600" cy="1353319"/>
              </a:xfrm>
              <a:prstGeom prst="rect">
                <a:avLst/>
              </a:prstGeom>
              <a:blipFill rotWithShape="1">
                <a:blip r:embed="rId6"/>
                <a:stretch>
                  <a:fillRect l="-2500" r="-2500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0" y="4884559"/>
                <a:ext cx="7112000" cy="98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c)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576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:r>
                  <a:rPr lang="en-US" sz="2400"/>
                  <a:t>432 (</a:t>
                </a:r>
                <a:r>
                  <a:rPr lang="en-US" altLang="en-US" sz="240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); </a:t>
                </a:r>
                <a:r>
                  <a:rPr lang="en-US" sz="2400" dirty="0">
                    <a:solidFill>
                      <a:prstClr val="black"/>
                    </a:solidFill>
                  </a:rPr>
                  <a:t>432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dm</m:t>
                        </m:r>
                      </m:e>
                      <m:sup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=432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4884559"/>
                <a:ext cx="7112000" cy="983987"/>
              </a:xfrm>
              <a:prstGeom prst="rect">
                <a:avLst/>
              </a:prstGeom>
              <a:blipFill rotWithShape="1">
                <a:blip r:embed="rId7"/>
                <a:stretch>
                  <a:fillRect l="-1285" t="-49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2004" y="5724049"/>
                <a:ext cx="4186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Đáp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a, 360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; b, 576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04" y="5724049"/>
                <a:ext cx="418626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7865" y="6068426"/>
                <a:ext cx="5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b="0" dirty="0">
                    <a:solidFill>
                      <a:prstClr val="black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432 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ướ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i="1" dirty="0">
                  <a:solidFill>
                    <a:prstClr val="black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65" y="6068426"/>
                <a:ext cx="50800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08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5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0" grpId="0"/>
      <p:bldP spid="5142" grpId="0"/>
      <p:bldP spid="4130" grpId="0"/>
      <p:bldP spid="5146" grpId="0"/>
      <p:bldP spid="4128" grpId="0"/>
      <p:bldP spid="5150" grpId="0"/>
      <p:bldP spid="4126" grpId="0"/>
      <p:bldP spid="5154" grpId="0"/>
      <p:bldP spid="4124" grpId="0"/>
      <p:bldP spid="5158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962859"/>
            <a:ext cx="11247120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</a:rPr>
              <a:t>3. </a:t>
            </a:r>
            <a:r>
              <a:rPr lang="vi-VN" sz="4000" b="1">
                <a:solidFill>
                  <a:srgbClr val="002060"/>
                </a:solidFill>
              </a:rPr>
              <a:t>Một hình lập phương có cạnh 0,5m. Tính :</a:t>
            </a:r>
          </a:p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002060"/>
                </a:solidFill>
              </a:rPr>
              <a:t>a) Diện tích xung quanh của hình lập phương ;</a:t>
            </a:r>
          </a:p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002060"/>
                </a:solidFill>
              </a:rPr>
              <a:t>b) Diện tích toàn phần của hình lập phương ;</a:t>
            </a:r>
          </a:p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002060"/>
                </a:solidFill>
              </a:rPr>
              <a:t>c) Thể tích của hình lập phương.</a:t>
            </a:r>
          </a:p>
        </p:txBody>
      </p:sp>
    </p:spTree>
    <p:extLst>
      <p:ext uri="{BB962C8B-B14F-4D97-AF65-F5344CB8AC3E}">
        <p14:creationId xmlns:p14="http://schemas.microsoft.com/office/powerpoint/2010/main" val="2590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>
            <a:extLst>
              <a:ext uri="{FF2B5EF4-FFF2-40B4-BE49-F238E27FC236}">
                <a16:creationId xmlns:a16="http://schemas.microsoft.com/office/drawing/2014/main" xmlns="" id="{8A12317E-B1CE-4238-9C8F-1CFF7863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081088"/>
            <a:ext cx="14986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Tóm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tắt</a:t>
            </a:r>
            <a:r>
              <a:rPr lang="en-US" altLang="en-US" sz="2400" dirty="0"/>
              <a:t>: </a:t>
            </a:r>
          </a:p>
        </p:txBody>
      </p:sp>
      <p:sp>
        <p:nvSpPr>
          <p:cNvPr id="6148" name="Line 10">
            <a:extLst>
              <a:ext uri="{FF2B5EF4-FFF2-40B4-BE49-F238E27FC236}">
                <a16:creationId xmlns:a16="http://schemas.microsoft.com/office/drawing/2014/main" xmlns="" id="{8780B0C8-6682-46B7-8FDD-D68558CAD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3810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11">
            <a:extLst>
              <a:ext uri="{FF2B5EF4-FFF2-40B4-BE49-F238E27FC236}">
                <a16:creationId xmlns:a16="http://schemas.microsoft.com/office/drawing/2014/main" xmlns="" id="{0E373C2D-1B5F-4E91-AB7A-9EDACDFE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240" y="381000"/>
            <a:ext cx="142748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 err="1"/>
              <a:t>Bài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giải</a:t>
            </a:r>
            <a:r>
              <a:rPr lang="en-US" altLang="en-US" sz="2400" b="1" dirty="0"/>
              <a:t>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xmlns="" id="{FDA2D0C8-9606-4B7F-9706-DC9774ECC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1052513"/>
            <a:ext cx="934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33CC"/>
                </a:solidFill>
              </a:rPr>
              <a:t>Diện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tích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xung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quanh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của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hình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lập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phương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4" name="Text Box 14">
                <a:extLst>
                  <a:ext uri="{FF2B5EF4-FFF2-40B4-BE49-F238E27FC236}">
                    <a16:creationId xmlns:a16="http://schemas.microsoft.com/office/drawing/2014/main" xmlns="" id="{F1B9A9A9-13B7-4048-B454-CD4700155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9600" y="1476378"/>
                <a:ext cx="5181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(0,5 x 0,5) x 4 = </a:t>
                </a:r>
                <a:r>
                  <a:rPr lang="en-US" altLang="en-US" sz="2400">
                    <a:solidFill>
                      <a:srgbClr val="0033CC"/>
                    </a:solidFill>
                  </a:rPr>
                  <a:t>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0033CC"/>
                    </a:solidFill>
                  </a:rPr>
                  <a:t> 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174" name="Text Box 14">
                <a:extLst>
                  <a:ext uri="{FF2B5EF4-FFF2-40B4-BE49-F238E27FC236}">
                    <a16:creationId xmlns="" xmlns:a16="http://schemas.microsoft.com/office/drawing/2014/main" id="{F1B9A9A9-13B7-4048-B454-CD470015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9600" y="1476378"/>
                <a:ext cx="5181600" cy="457200"/>
              </a:xfrm>
              <a:prstGeom prst="rect">
                <a:avLst/>
              </a:prstGeom>
              <a:blipFill rotWithShape="1">
                <a:blip r:embed="rId2"/>
                <a:stretch>
                  <a:fillRect l="-1765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2" name="Text Box 16">
            <a:extLst>
              <a:ext uri="{FF2B5EF4-FFF2-40B4-BE49-F238E27FC236}">
                <a16:creationId xmlns:a16="http://schemas.microsoft.com/office/drawing/2014/main" xmlns="" id="{134B3217-4483-4121-A75E-7B9FCC6B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857375"/>
            <a:ext cx="985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Diện tích toàn phần của hình lập phương là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2" name="Text Box 18">
                <a:extLst>
                  <a:ext uri="{FF2B5EF4-FFF2-40B4-BE49-F238E27FC236}">
                    <a16:creationId xmlns:a16="http://schemas.microsoft.com/office/drawing/2014/main" xmlns="" id="{6E923EB6-D70D-466D-B3D4-737BA27A1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9600" y="2314575"/>
                <a:ext cx="6197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(0,5 x 0,5) x 6 = 1,5 </a:t>
                </a:r>
                <a:r>
                  <a:rPr lang="en-US" altLang="en-US" sz="2400">
                    <a:solidFill>
                      <a:srgbClr val="0033CC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0033CC"/>
                    </a:solidFill>
                  </a:rPr>
                  <a:t> 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172" name="Text Box 18">
                <a:extLst>
                  <a:ext uri="{FF2B5EF4-FFF2-40B4-BE49-F238E27FC236}">
                    <a16:creationId xmlns="" xmlns:a16="http://schemas.microsoft.com/office/drawing/2014/main" id="{6E923EB6-D70D-466D-B3D4-737BA27A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9600" y="2314575"/>
                <a:ext cx="61976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1475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6" name="Text Box 20">
            <a:extLst>
              <a:ext uri="{FF2B5EF4-FFF2-40B4-BE49-F238E27FC236}">
                <a16:creationId xmlns:a16="http://schemas.microsoft.com/office/drawing/2014/main" xmlns="" id="{E5148CBE-4C68-4B9E-B26E-F2047A10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2752726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Thể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tích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hình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lập</a:t>
            </a:r>
            <a:r>
              <a:rPr lang="en-US" altLang="en-US" sz="2400" dirty="0">
                <a:solidFill>
                  <a:srgbClr val="0033CC"/>
                </a:solidFill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</a:rPr>
              <a:t>phương</a:t>
            </a:r>
            <a:r>
              <a:rPr lang="en-US" altLang="en-US" sz="2400" dirty="0">
                <a:solidFill>
                  <a:srgbClr val="0033CC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1" name="Text Box 23">
                <a:extLst>
                  <a:ext uri="{FF2B5EF4-FFF2-40B4-BE49-F238E27FC236}">
                    <a16:creationId xmlns:a16="http://schemas.microsoft.com/office/drawing/2014/main" xmlns="" id="{CCD1DDEC-4786-4F7C-BCCB-6F0F37EED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4520" y="3209926"/>
                <a:ext cx="4521200" cy="461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0,5 x 0,5 x 0,5 = </a:t>
                </a:r>
                <a:r>
                  <a:rPr lang="en-US" altLang="en-US" sz="2400">
                    <a:solidFill>
                      <a:srgbClr val="0033CC"/>
                    </a:solidFill>
                  </a:rPr>
                  <a:t>0,125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0033CC"/>
                    </a:solidFill>
                  </a:rPr>
                  <a:t> 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171" name="Text Box 23">
                <a:extLst>
                  <a:ext uri="{FF2B5EF4-FFF2-40B4-BE49-F238E27FC236}">
                    <a16:creationId xmlns="" xmlns:a16="http://schemas.microsoft.com/office/drawing/2014/main" id="{CCD1DDEC-4786-4F7C-BCCB-6F0F37EED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520" y="3209926"/>
                <a:ext cx="4521200" cy="461962"/>
              </a:xfrm>
              <a:prstGeom prst="rect">
                <a:avLst/>
              </a:prstGeom>
              <a:blipFill rotWithShape="1">
                <a:blip r:embed="rId4"/>
                <a:stretch>
                  <a:fillRect l="-2159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9" name="Text Box 26">
                <a:extLst>
                  <a:ext uri="{FF2B5EF4-FFF2-40B4-BE49-F238E27FC236}">
                    <a16:creationId xmlns:a16="http://schemas.microsoft.com/office/drawing/2014/main" xmlns="" id="{FB88F3C5-78F9-4D5D-A990-FC6638F30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9449" y="3579813"/>
                <a:ext cx="2794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Đáp 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: a</a:t>
                </a:r>
                <a:r>
                  <a:rPr lang="en-US" altLang="en-US" sz="2400">
                    <a:solidFill>
                      <a:srgbClr val="0033CC"/>
                    </a:solidFill>
                  </a:rPr>
                  <a:t>)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169" name="Text Box 26">
                <a:extLst>
                  <a:ext uri="{FF2B5EF4-FFF2-40B4-BE49-F238E27FC236}">
                    <a16:creationId xmlns="" xmlns:a16="http://schemas.microsoft.com/office/drawing/2014/main" id="{FB88F3C5-78F9-4D5D-A990-FC6638F30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9449" y="3579813"/>
                <a:ext cx="2794000" cy="457200"/>
              </a:xfrm>
              <a:prstGeom prst="rect">
                <a:avLst/>
              </a:prstGeom>
              <a:blipFill rotWithShape="1">
                <a:blip r:embed="rId5"/>
                <a:stretch>
                  <a:fillRect l="-3493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7" name="Text Box 29">
                <a:extLst>
                  <a:ext uri="{FF2B5EF4-FFF2-40B4-BE49-F238E27FC236}">
                    <a16:creationId xmlns:a16="http://schemas.microsoft.com/office/drawing/2014/main" xmlns="" id="{761372EA-94A1-4410-8F6D-03B9494D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6000" y="4035426"/>
                <a:ext cx="238729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 b</a:t>
                </a:r>
                <a:r>
                  <a:rPr lang="en-US" altLang="en-US" sz="2400">
                    <a:solidFill>
                      <a:srgbClr val="0033CC"/>
                    </a:solidFill>
                  </a:rPr>
                  <a:t>) 1,5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167" name="Text Box 29">
                <a:extLst>
                  <a:ext uri="{FF2B5EF4-FFF2-40B4-BE49-F238E27FC236}">
                    <a16:creationId xmlns="" xmlns:a16="http://schemas.microsoft.com/office/drawing/2014/main" id="{761372EA-94A1-4410-8F6D-03B9494D4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6000" y="4035426"/>
                <a:ext cx="238729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12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54" name="Group 38">
            <a:extLst>
              <a:ext uri="{FF2B5EF4-FFF2-40B4-BE49-F238E27FC236}">
                <a16:creationId xmlns:a16="http://schemas.microsoft.com/office/drawing/2014/main" xmlns="" id="{79094966-7709-4C4B-85F1-550D006C97AB}"/>
              </a:ext>
            </a:extLst>
          </p:cNvPr>
          <p:cNvGrpSpPr>
            <a:grpSpLocks/>
          </p:cNvGrpSpPr>
          <p:nvPr/>
        </p:nvGrpSpPr>
        <p:grpSpPr bwMode="auto">
          <a:xfrm>
            <a:off x="8722360" y="4022414"/>
            <a:ext cx="2743200" cy="963469"/>
            <a:chOff x="3859" y="3504"/>
            <a:chExt cx="1296" cy="905"/>
          </a:xfrm>
        </p:grpSpPr>
        <p:sp>
          <p:nvSpPr>
            <p:cNvPr id="6164" name="Text Box 31">
              <a:extLst>
                <a:ext uri="{FF2B5EF4-FFF2-40B4-BE49-F238E27FC236}">
                  <a16:creationId xmlns:a16="http://schemas.microsoft.com/office/drawing/2014/main" xmlns="" id="{7228E3CF-44FD-4CEB-A1EA-36EFCAF6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504"/>
              <a:ext cx="33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33CC"/>
                  </a:solidFill>
                </a:rPr>
                <a:t>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5" name="Text Box 32">
                  <a:extLst>
                    <a:ext uri="{FF2B5EF4-FFF2-40B4-BE49-F238E27FC236}">
                      <a16:creationId xmlns:a16="http://schemas.microsoft.com/office/drawing/2014/main" xmlns="" id="{D2BAD67D-2E24-49F4-AD3D-7FD709A0D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" y="3975"/>
                  <a:ext cx="1296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dirty="0">
                      <a:solidFill>
                        <a:srgbClr val="0033CC"/>
                      </a:solidFill>
                    </a:rPr>
                    <a:t>c</a:t>
                  </a:r>
                  <a:r>
                    <a:rPr lang="en-US" altLang="en-US" sz="2400">
                      <a:solidFill>
                        <a:srgbClr val="0033CC"/>
                      </a:solidFill>
                    </a:rPr>
                    <a:t>) 0,125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endParaRPr lang="en-US" altLang="en-US" sz="2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6165" name="Text Box 32">
                  <a:extLst>
                    <a:ext uri="{FF2B5EF4-FFF2-40B4-BE49-F238E27FC236}">
                      <a16:creationId xmlns="" xmlns:a16="http://schemas.microsoft.com/office/drawing/2014/main" id="{D2BAD67D-2E24-49F4-AD3D-7FD709A0D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9" y="3975"/>
                  <a:ext cx="1296" cy="43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556" t="-9211" b="-302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60" name="Text Box 9">
                <a:extLst>
                  <a:ext uri="{FF2B5EF4-FFF2-40B4-BE49-F238E27FC236}">
                    <a16:creationId xmlns:a16="http://schemas.microsoft.com/office/drawing/2014/main" xmlns="" id="{7651C656-0EDA-4A15-A819-41971DACA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400" y="1538289"/>
                <a:ext cx="3556000" cy="2171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C00FF"/>
                    </a:solidFill>
                  </a:rPr>
                  <a:t>a = 0,5 m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C00FF"/>
                    </a:solidFill>
                  </a:rPr>
                  <a:t>a) </a:t>
                </a:r>
                <a:r>
                  <a:rPr lang="en-US" altLang="en-US" sz="2400" dirty="0" err="1">
                    <a:solidFill>
                      <a:srgbClr val="CC00FF"/>
                    </a:solidFill>
                  </a:rPr>
                  <a:t>Sxq</a:t>
                </a:r>
                <a:r>
                  <a:rPr lang="en-US" altLang="en-US" sz="2400" dirty="0">
                    <a:solidFill>
                      <a:srgbClr val="CC00FF"/>
                    </a:solidFill>
                  </a:rPr>
                  <a:t> </a:t>
                </a:r>
                <a:r>
                  <a:rPr lang="en-US" altLang="en-US" sz="2400">
                    <a:solidFill>
                      <a:srgbClr val="CC00FF"/>
                    </a:solidFill>
                  </a:rPr>
                  <a:t>= …..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CC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CC00FF"/>
                    </a:solidFill>
                  </a:rPr>
                  <a:t>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C00FF"/>
                    </a:solidFill>
                  </a:rPr>
                  <a:t>b) </a:t>
                </a:r>
                <a:r>
                  <a:rPr lang="en-US" altLang="en-US" sz="2400" err="1">
                    <a:solidFill>
                      <a:srgbClr val="CC00FF"/>
                    </a:solidFill>
                  </a:rPr>
                  <a:t>Stp</a:t>
                </a:r>
                <a:r>
                  <a:rPr lang="en-US" altLang="en-US" sz="2400">
                    <a:solidFill>
                      <a:srgbClr val="CC00FF"/>
                    </a:solidFill>
                  </a:rPr>
                  <a:t> =……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CC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CC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CC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CC00FF"/>
                    </a:solidFill>
                  </a:rPr>
                  <a:t>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C00FF"/>
                    </a:solidFill>
                  </a:rPr>
                  <a:t>c) V    </a:t>
                </a:r>
                <a:r>
                  <a:rPr lang="en-US" altLang="en-US" sz="2400">
                    <a:solidFill>
                      <a:srgbClr val="CC00FF"/>
                    </a:solidFill>
                  </a:rPr>
                  <a:t>= 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CC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400">
                    <a:solidFill>
                      <a:srgbClr val="CC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CC00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160" name="Text Box 9">
                <a:extLst>
                  <a:ext uri="{FF2B5EF4-FFF2-40B4-BE49-F238E27FC236}">
                    <a16:creationId xmlns="" xmlns:a16="http://schemas.microsoft.com/office/drawing/2014/main" id="{7651C656-0EDA-4A15-A819-41971DAC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00" y="1538289"/>
                <a:ext cx="3556000" cy="2171107"/>
              </a:xfrm>
              <a:prstGeom prst="rect">
                <a:avLst/>
              </a:prstGeom>
              <a:blipFill rotWithShape="1">
                <a:blip r:embed="rId8"/>
                <a:stretch>
                  <a:fillRect l="-2744" t="-1966" b="-3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6174" grpId="0"/>
      <p:bldP spid="9232" grpId="0"/>
      <p:bldP spid="6172" grpId="0"/>
      <p:bldP spid="9236" grpId="0"/>
      <p:bldP spid="6171" grpId="0"/>
      <p:bldP spid="6169" grpId="0"/>
      <p:bldP spid="61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xmlns="" id="{1E38C2F5-3194-4A7F-8599-8321C638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743200"/>
            <a:ext cx="1422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5586D2D9-7C0E-4672-9CE1-892FBAB5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233680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hộp</a:t>
            </a:r>
            <a:r>
              <a:rPr lang="en-US" altLang="en-US" dirty="0"/>
              <a:t> </a:t>
            </a:r>
            <a:r>
              <a:rPr lang="en-US" altLang="en-US" dirty="0" err="1"/>
              <a:t>chữ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endParaRPr lang="en-US" altLang="en-US" dirty="0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xmlns="" id="{18006B5B-2FCC-47E9-A258-A7A28997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2438400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lập</a:t>
            </a:r>
            <a:r>
              <a:rPr lang="en-US" altLang="en-US" dirty="0"/>
              <a:t> </a:t>
            </a:r>
            <a:r>
              <a:rPr lang="en-US" altLang="en-US" dirty="0" err="1"/>
              <a:t>phương</a:t>
            </a:r>
            <a:endParaRPr lang="en-US" altLang="en-US" dirty="0"/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892EFCD9-4704-40E3-B050-7F32F8F1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57201"/>
            <a:ext cx="2641600" cy="608013"/>
          </a:xfrm>
          <a:prstGeom prst="rect">
            <a:avLst/>
          </a:prstGeom>
          <a:solidFill>
            <a:srgbClr val="9999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S </a:t>
            </a:r>
            <a:r>
              <a:rPr lang="en-US" altLang="en-US" sz="2000" dirty="0"/>
              <a:t>(1 </a:t>
            </a:r>
            <a:r>
              <a:rPr lang="en-US" altLang="en-US" sz="2000" dirty="0" err="1"/>
              <a:t>mặt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đáy</a:t>
            </a:r>
            <a:r>
              <a:rPr lang="en-US" altLang="en-US" sz="2000" dirty="0"/>
              <a:t>)</a:t>
            </a:r>
            <a:r>
              <a:rPr lang="en-US" altLang="en-US" sz="2400" dirty="0"/>
              <a:t> </a:t>
            </a:r>
            <a:endParaRPr lang="en-US" altLang="en-US" sz="3200" dirty="0"/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4AC2A950-88B0-41A3-9977-4CAEA77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43001"/>
            <a:ext cx="2641600" cy="608013"/>
          </a:xfrm>
          <a:prstGeom prst="rect">
            <a:avLst/>
          </a:prstGeom>
          <a:solidFill>
            <a:srgbClr val="66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S</a:t>
            </a:r>
            <a:r>
              <a:rPr lang="en-US" altLang="en-US" sz="2000" dirty="0"/>
              <a:t>XQ</a:t>
            </a:r>
            <a:endParaRPr lang="en-US" altLang="en-US" sz="3200" dirty="0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A1098532-1EF8-41BD-9CEE-7527F2ED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828801"/>
            <a:ext cx="2641600" cy="608013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000"/>
              <a:t>TP</a:t>
            </a:r>
            <a:endParaRPr lang="en-US" altLang="en-US" sz="3200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xmlns="" id="{E18173C4-B81A-4465-A53F-03F3819F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514601"/>
            <a:ext cx="2641600" cy="608013"/>
          </a:xfrm>
          <a:prstGeom prst="rect">
            <a:avLst/>
          </a:prstGeom>
          <a:solidFill>
            <a:srgbClr val="FF66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V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xmlns="" id="{96E4E99A-5C0B-404B-A615-DE20EA50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276601"/>
            <a:ext cx="2641600" cy="608013"/>
          </a:xfrm>
          <a:prstGeom prst="rect">
            <a:avLst/>
          </a:prstGeom>
          <a:solidFill>
            <a:srgbClr val="0099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S </a:t>
            </a:r>
            <a:r>
              <a:rPr lang="en-US" altLang="en-US" sz="2000" dirty="0"/>
              <a:t>(1 </a:t>
            </a:r>
            <a:r>
              <a:rPr lang="en-US" altLang="en-US" sz="2000" dirty="0" err="1"/>
              <a:t>mặt</a:t>
            </a:r>
            <a:r>
              <a:rPr lang="en-US" altLang="en-US" sz="2000" dirty="0"/>
              <a:t> )</a:t>
            </a:r>
            <a:r>
              <a:rPr lang="en-US" altLang="en-US" sz="2400" dirty="0"/>
              <a:t> </a:t>
            </a:r>
            <a:endParaRPr lang="en-US" altLang="en-US" sz="3200" dirty="0"/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xmlns="" id="{F4027BAE-33E1-4A91-AB1D-44FE3C1F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962401"/>
            <a:ext cx="2641600" cy="608013"/>
          </a:xfrm>
          <a:prstGeom prst="rect">
            <a:avLst/>
          </a:prstGeom>
          <a:solidFill>
            <a:srgbClr val="3399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000"/>
              <a:t>XQ</a:t>
            </a:r>
            <a:endParaRPr lang="en-US" altLang="en-US" sz="3200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xmlns="" id="{3B3BDA70-230D-40B6-AEFD-CED29DE2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648201"/>
            <a:ext cx="2641600" cy="608013"/>
          </a:xfrm>
          <a:prstGeom prst="rect">
            <a:avLst/>
          </a:prstGeom>
          <a:solidFill>
            <a:srgbClr val="FF66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000"/>
              <a:t>TP</a:t>
            </a:r>
            <a:endParaRPr lang="en-US" altLang="en-US" sz="3200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xmlns="" id="{F7FFAA70-5465-48CC-A582-1B9C6F5E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34001"/>
            <a:ext cx="2641600" cy="6080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V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xmlns="" id="{E2E0CD06-57FD-4123-B3BA-BB275A4F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57201"/>
            <a:ext cx="2235200" cy="49244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 = a x b 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xmlns="" id="{A44B79FC-9DC9-432E-90E1-B2069D67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1066801"/>
            <a:ext cx="4775200" cy="60801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400"/>
              <a:t>xq</a:t>
            </a:r>
            <a:r>
              <a:rPr lang="en-US" altLang="en-US" sz="2000"/>
              <a:t> </a:t>
            </a:r>
            <a:r>
              <a:rPr lang="en-US" altLang="en-US" sz="2800" dirty="0"/>
              <a:t>= (a + b) x 2 </a:t>
            </a:r>
            <a:r>
              <a:rPr lang="en-US" altLang="en-US" sz="2800"/>
              <a:t>x h</a:t>
            </a:r>
            <a:endParaRPr lang="en-US" altLang="en-US" sz="3200" dirty="0"/>
          </a:p>
        </p:txBody>
      </p:sp>
      <p:sp>
        <p:nvSpPr>
          <p:cNvPr id="7183" name="Text Box 20">
            <a:extLst>
              <a:ext uri="{FF2B5EF4-FFF2-40B4-BE49-F238E27FC236}">
                <a16:creationId xmlns:a16="http://schemas.microsoft.com/office/drawing/2014/main" xmlns="" id="{83FEA883-97A1-4339-AD28-DAE22B853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1752601"/>
            <a:ext cx="4775200" cy="60801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400"/>
              <a:t>TP</a:t>
            </a:r>
            <a:r>
              <a:rPr lang="en-US" altLang="en-US" sz="2000"/>
              <a:t> </a:t>
            </a:r>
            <a:r>
              <a:rPr lang="en-US" altLang="en-US" sz="2800" dirty="0"/>
              <a:t>= </a:t>
            </a:r>
            <a:r>
              <a:rPr lang="en-US" altLang="en-US" sz="3200" dirty="0" err="1"/>
              <a:t>S</a:t>
            </a:r>
            <a:r>
              <a:rPr lang="en-US" altLang="en-US" sz="2000" b="1" dirty="0" err="1"/>
              <a:t>xq</a:t>
            </a:r>
            <a:r>
              <a:rPr lang="en-US" altLang="en-US" sz="2800" dirty="0"/>
              <a:t> </a:t>
            </a:r>
            <a:r>
              <a:rPr lang="en-US" altLang="en-US" sz="2800"/>
              <a:t>+ (a x ) x 2</a:t>
            </a:r>
            <a:endParaRPr lang="en-US" altLang="en-US" sz="3200" dirty="0"/>
          </a:p>
        </p:txBody>
      </p:sp>
      <p:sp>
        <p:nvSpPr>
          <p:cNvPr id="7184" name="Text Box 21">
            <a:extLst>
              <a:ext uri="{FF2B5EF4-FFF2-40B4-BE49-F238E27FC236}">
                <a16:creationId xmlns:a16="http://schemas.microsoft.com/office/drawing/2014/main" xmlns="" id="{621B9579-1DA4-4FB5-B2E6-9BC0E23E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2439988"/>
            <a:ext cx="3251200" cy="60801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V </a:t>
            </a:r>
            <a:r>
              <a:rPr lang="en-US" altLang="en-US" sz="2800"/>
              <a:t>= </a:t>
            </a:r>
            <a:r>
              <a:rPr lang="en-US" altLang="en-US" sz="2800" dirty="0"/>
              <a:t>a x b x c</a:t>
            </a:r>
          </a:p>
        </p:txBody>
      </p:sp>
      <p:sp>
        <p:nvSpPr>
          <p:cNvPr id="7185" name="Text Box 22">
            <a:extLst>
              <a:ext uri="{FF2B5EF4-FFF2-40B4-BE49-F238E27FC236}">
                <a16:creationId xmlns:a16="http://schemas.microsoft.com/office/drawing/2014/main" xmlns="" id="{AE751608-49D1-4BE9-984E-A6FB93691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200401"/>
            <a:ext cx="2641600" cy="608013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 </a:t>
            </a:r>
            <a:r>
              <a:rPr lang="en-US" altLang="en-US" sz="2800"/>
              <a:t>= </a:t>
            </a:r>
            <a:r>
              <a:rPr lang="en-US" altLang="en-US" sz="2800" dirty="0"/>
              <a:t>a x a</a:t>
            </a:r>
          </a:p>
        </p:txBody>
      </p:sp>
      <p:sp>
        <p:nvSpPr>
          <p:cNvPr id="7186" name="Text Box 23">
            <a:extLst>
              <a:ext uri="{FF2B5EF4-FFF2-40B4-BE49-F238E27FC236}">
                <a16:creationId xmlns:a16="http://schemas.microsoft.com/office/drawing/2014/main" xmlns="" id="{2F637530-0556-4D85-A023-C4325B53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886201"/>
            <a:ext cx="3759200" cy="608013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800"/>
              <a:t>xq = </a:t>
            </a:r>
            <a:r>
              <a:rPr lang="en-US" altLang="en-US" sz="2800" dirty="0"/>
              <a:t>(a x a) x 4</a:t>
            </a:r>
          </a:p>
        </p:txBody>
      </p:sp>
      <p:sp>
        <p:nvSpPr>
          <p:cNvPr id="7187" name="Text Box 24">
            <a:extLst>
              <a:ext uri="{FF2B5EF4-FFF2-40B4-BE49-F238E27FC236}">
                <a16:creationId xmlns:a16="http://schemas.microsoft.com/office/drawing/2014/main" xmlns="" id="{D5BD6048-98D6-43D7-94EC-0E375BD6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4572001"/>
            <a:ext cx="3657600" cy="608013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</a:t>
            </a:r>
            <a:r>
              <a:rPr lang="en-US" altLang="en-US" sz="2400"/>
              <a:t>TP </a:t>
            </a:r>
            <a:r>
              <a:rPr lang="en-US" altLang="en-US" sz="2800"/>
              <a:t>= </a:t>
            </a:r>
            <a:r>
              <a:rPr lang="en-US" altLang="en-US" sz="2800" dirty="0"/>
              <a:t>(a </a:t>
            </a:r>
            <a:r>
              <a:rPr lang="en-US" altLang="en-US" sz="2800"/>
              <a:t>x a) </a:t>
            </a:r>
            <a:r>
              <a:rPr lang="en-US" altLang="en-US" sz="2800" dirty="0"/>
              <a:t>x 6</a:t>
            </a:r>
          </a:p>
        </p:txBody>
      </p:sp>
      <p:sp>
        <p:nvSpPr>
          <p:cNvPr id="7188" name="Text Box 25">
            <a:extLst>
              <a:ext uri="{FF2B5EF4-FFF2-40B4-BE49-F238E27FC236}">
                <a16:creationId xmlns:a16="http://schemas.microsoft.com/office/drawing/2014/main" xmlns="" id="{65EBD082-93DE-4409-B3FF-25B83E35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257801"/>
            <a:ext cx="3657600" cy="608013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V </a:t>
            </a:r>
            <a:r>
              <a:rPr lang="en-US" altLang="en-US" sz="2800"/>
              <a:t>= </a:t>
            </a:r>
            <a:r>
              <a:rPr lang="en-US" altLang="en-US" sz="2800" dirty="0"/>
              <a:t>a x a x a</a:t>
            </a:r>
          </a:p>
        </p:txBody>
      </p:sp>
      <p:sp>
        <p:nvSpPr>
          <p:cNvPr id="12314" name="Line 26">
            <a:extLst>
              <a:ext uri="{FF2B5EF4-FFF2-40B4-BE49-F238E27FC236}">
                <a16:creationId xmlns:a16="http://schemas.microsoft.com/office/drawing/2014/main" xmlns="" id="{60282CBA-339A-4525-A2F2-408476BA5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1600" y="838200"/>
            <a:ext cx="9144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xmlns="" id="{D97368DA-C22F-448E-9544-5C025CC47B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1600" y="1524000"/>
            <a:ext cx="914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xmlns="" id="{861E2D9F-E524-48D3-A982-C9B0D1A69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1676400"/>
            <a:ext cx="914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29">
            <a:extLst>
              <a:ext uri="{FF2B5EF4-FFF2-40B4-BE49-F238E27FC236}">
                <a16:creationId xmlns:a16="http://schemas.microsoft.com/office/drawing/2014/main" xmlns="" id="{32C93EC5-1E95-4704-8B05-9B672BE82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1676400"/>
            <a:ext cx="9144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xmlns="" id="{7EE64008-D3EB-419B-B61B-41C10546F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7620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xmlns="" id="{37464203-79A8-415D-8AE8-927577F75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1371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>
            <a:extLst>
              <a:ext uri="{FF2B5EF4-FFF2-40B4-BE49-F238E27FC236}">
                <a16:creationId xmlns:a16="http://schemas.microsoft.com/office/drawing/2014/main" xmlns="" id="{E17F48FD-63A3-4658-A06E-F0A0FFFA3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20574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>
            <a:extLst>
              <a:ext uri="{FF2B5EF4-FFF2-40B4-BE49-F238E27FC236}">
                <a16:creationId xmlns:a16="http://schemas.microsoft.com/office/drawing/2014/main" xmlns="" id="{5C449A17-F333-4B95-8EAC-E552B0DE2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27432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34">
            <a:extLst>
              <a:ext uri="{FF2B5EF4-FFF2-40B4-BE49-F238E27FC236}">
                <a16:creationId xmlns:a16="http://schemas.microsoft.com/office/drawing/2014/main" xmlns="" id="{350758E9-F1BE-4C60-81FC-1D162BDDC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3505200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98" name="Line 35">
            <a:extLst>
              <a:ext uri="{FF2B5EF4-FFF2-40B4-BE49-F238E27FC236}">
                <a16:creationId xmlns:a16="http://schemas.microsoft.com/office/drawing/2014/main" xmlns="" id="{0F8A03EE-7F2D-4D22-9A1B-1EC45A781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191000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99" name="Line 36">
            <a:extLst>
              <a:ext uri="{FF2B5EF4-FFF2-40B4-BE49-F238E27FC236}">
                <a16:creationId xmlns:a16="http://schemas.microsoft.com/office/drawing/2014/main" xmlns="" id="{993B184A-D1F2-4C1B-B95E-0A97F53E5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876800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200" name="Line 37">
            <a:extLst>
              <a:ext uri="{FF2B5EF4-FFF2-40B4-BE49-F238E27FC236}">
                <a16:creationId xmlns:a16="http://schemas.microsoft.com/office/drawing/2014/main" xmlns="" id="{0E151ABF-A941-48C7-98DB-BAFCB18A8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5638800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326" name="Line 38">
            <a:extLst>
              <a:ext uri="{FF2B5EF4-FFF2-40B4-BE49-F238E27FC236}">
                <a16:creationId xmlns:a16="http://schemas.microsoft.com/office/drawing/2014/main" xmlns="" id="{F8812475-F928-429A-AF4D-0E4D08D7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00600"/>
            <a:ext cx="812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>
            <a:extLst>
              <a:ext uri="{FF2B5EF4-FFF2-40B4-BE49-F238E27FC236}">
                <a16:creationId xmlns:a16="http://schemas.microsoft.com/office/drawing/2014/main" xmlns="" id="{357F4134-0B3A-4723-A92B-DAD45334C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06950"/>
            <a:ext cx="812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>
            <a:extLst>
              <a:ext uri="{FF2B5EF4-FFF2-40B4-BE49-F238E27FC236}">
                <a16:creationId xmlns:a16="http://schemas.microsoft.com/office/drawing/2014/main" xmlns="" id="{FAFD6558-8C94-42BC-995F-B5D093EDCF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356100"/>
            <a:ext cx="812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>
            <a:extLst>
              <a:ext uri="{FF2B5EF4-FFF2-40B4-BE49-F238E27FC236}">
                <a16:creationId xmlns:a16="http://schemas.microsoft.com/office/drawing/2014/main" xmlns="" id="{718FCA4D-6A21-4B51-B778-290A7A8B4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752850"/>
            <a:ext cx="812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  <p:bldP spid="12298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295717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05739" y="1944688"/>
            <a:ext cx="6308035" cy="32766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ỨNG DỤNG</a:t>
            </a:r>
          </a:p>
        </p:txBody>
      </p:sp>
      <p:sp>
        <p:nvSpPr>
          <p:cNvPr id="183300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280151" y="4800601"/>
            <a:ext cx="3240616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3" name="Rectangle 4"/>
          <p:cNvSpPr>
            <a:spLocks noChangeArrowheads="1"/>
          </p:cNvSpPr>
          <p:nvPr/>
        </p:nvSpPr>
        <p:spPr bwMode="auto">
          <a:xfrm>
            <a:off x="71968" y="41275"/>
            <a:ext cx="12120033" cy="68167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92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8878"/>
            <a:ext cx="11308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B050"/>
                </a:solidFill>
              </a:rPr>
              <a:t>1. </a:t>
            </a:r>
            <a:r>
              <a:rPr lang="vi-VN" sz="3200" b="1">
                <a:solidFill>
                  <a:srgbClr val="00B050"/>
                </a:solidFill>
              </a:rPr>
              <a:t>Quan sát hình vẽ và trả lời câu hỏi</a:t>
            </a:r>
          </a:p>
          <a:p>
            <a:pPr algn="just"/>
            <a:r>
              <a:rPr lang="vi-VN" sz="3200" b="1">
                <a:solidFill>
                  <a:srgbClr val="00B050"/>
                </a:solidFill>
              </a:rPr>
              <a:t>Người ta xếp các khối lập phương 1cm3 thành các hình hộp chữ nhật như hình vẽ.</a:t>
            </a:r>
          </a:p>
        </p:txBody>
      </p:sp>
      <p:pic>
        <p:nvPicPr>
          <p:cNvPr id="9218" name="Picture 2" descr="https://img.loigiaihay.com/picture/2019/1114/tr64-phan-b-vnen5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4" y="1524533"/>
            <a:ext cx="4605483" cy="2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" y="3947159"/>
            <a:ext cx="111313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0033CC"/>
                </a:solidFill>
              </a:rPr>
              <a:t>Em hãy viết tiếp vào chỗ chấm cho thích hợp :</a:t>
            </a:r>
          </a:p>
          <a:p>
            <a:pPr algn="just"/>
            <a:r>
              <a:rPr lang="vi-VN" sz="3200">
                <a:solidFill>
                  <a:srgbClr val="0033CC"/>
                </a:solidFill>
              </a:rPr>
              <a:t>Hình A gồm ...... hình lập phương 1cm</a:t>
            </a:r>
            <a:r>
              <a:rPr lang="vi-VN" sz="3200" baseline="30000">
                <a:solidFill>
                  <a:srgbClr val="0033CC"/>
                </a:solidFill>
              </a:rPr>
              <a:t>3</a:t>
            </a:r>
            <a:r>
              <a:rPr lang="vi-VN" sz="3200">
                <a:solidFill>
                  <a:srgbClr val="0033CC"/>
                </a:solidFill>
              </a:rPr>
              <a:t>. Thể tích hình A là ........ cm</a:t>
            </a:r>
            <a:r>
              <a:rPr lang="vi-VN" sz="3200" baseline="30000">
                <a:solidFill>
                  <a:srgbClr val="0033CC"/>
                </a:solidFill>
              </a:rPr>
              <a:t>3</a:t>
            </a:r>
            <a:r>
              <a:rPr lang="vi-VN" sz="3200">
                <a:solidFill>
                  <a:srgbClr val="0033CC"/>
                </a:solidFill>
              </a:rPr>
              <a:t>.</a:t>
            </a:r>
          </a:p>
          <a:p>
            <a:pPr algn="just"/>
            <a:r>
              <a:rPr lang="vi-VN" sz="3200">
                <a:solidFill>
                  <a:srgbClr val="0033CC"/>
                </a:solidFill>
              </a:rPr>
              <a:t>Hình B gồm ...... hình lập phương 1cm</a:t>
            </a:r>
            <a:r>
              <a:rPr lang="vi-VN" sz="3200" baseline="30000">
                <a:solidFill>
                  <a:srgbClr val="0033CC"/>
                </a:solidFill>
              </a:rPr>
              <a:t>3</a:t>
            </a:r>
            <a:r>
              <a:rPr lang="vi-VN" sz="3200">
                <a:solidFill>
                  <a:srgbClr val="0033CC"/>
                </a:solidFill>
              </a:rPr>
              <a:t>. Thể tích hình B là ........ cm</a:t>
            </a:r>
            <a:r>
              <a:rPr lang="vi-VN" sz="3200" baseline="30000">
                <a:solidFill>
                  <a:srgbClr val="0033CC"/>
                </a:solidFill>
              </a:rPr>
              <a:t>3</a:t>
            </a:r>
            <a:r>
              <a:rPr lang="vi-VN" sz="320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1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2B5A38-82D7-5A18-8BD3-A847232E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KHUNG20">
            <a:extLst>
              <a:ext uri="{FF2B5EF4-FFF2-40B4-BE49-F238E27FC236}">
                <a16:creationId xmlns:a16="http://schemas.microsoft.com/office/drawing/2014/main" xmlns="" id="{9E249287-5F4E-7D58-6773-69E3F959FB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550"/>
            <a:ext cx="12192000" cy="6957550"/>
          </a:xfrm>
          <a:noFill/>
        </p:spPr>
      </p:pic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xmlns="" id="{468052C2-884D-17D5-2E64-582118632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D850B6B-0D4C-4143-97BA-698FAEF8BC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811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xmlns="" id="{57C27B6D-5887-0638-1B3B-3F004F8CB7C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xmlns="" id="{6310D1FD-94A5-AC26-2E53-7866BC01C150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ay hat len.mp3">
            <a:hlinkClick r:id="" action="ppaction://media"/>
            <a:extLst>
              <a:ext uri="{FF2B5EF4-FFF2-40B4-BE49-F238E27FC236}">
                <a16:creationId xmlns:a16="http://schemas.microsoft.com/office/drawing/2014/main" xmlns="" id="{ABAC4FF3-7B94-DE79-7DD3-DCCDC347DFAF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flower6">
            <a:extLst>
              <a:ext uri="{FF2B5EF4-FFF2-40B4-BE49-F238E27FC236}">
                <a16:creationId xmlns:a16="http://schemas.microsoft.com/office/drawing/2014/main" xmlns="" id="{37D15998-9BAF-1D97-05F5-905895AC3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44279">
            <a:off x="4319588" y="4352925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5" descr="flower4">
            <a:extLst>
              <a:ext uri="{FF2B5EF4-FFF2-40B4-BE49-F238E27FC236}">
                <a16:creationId xmlns:a16="http://schemas.microsoft.com/office/drawing/2014/main" xmlns="" id="{A8C6018D-F99A-7EB8-B927-71E6797258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742">
            <a:off x="5797907" y="2375693"/>
            <a:ext cx="20256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6" descr="flower6">
            <a:extLst>
              <a:ext uri="{FF2B5EF4-FFF2-40B4-BE49-F238E27FC236}">
                <a16:creationId xmlns:a16="http://schemas.microsoft.com/office/drawing/2014/main" xmlns="" id="{F97373D7-AA18-4EDD-E19B-6926AF236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0">
            <a:off x="6615113" y="30099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7" descr="flower4">
            <a:extLst>
              <a:ext uri="{FF2B5EF4-FFF2-40B4-BE49-F238E27FC236}">
                <a16:creationId xmlns:a16="http://schemas.microsoft.com/office/drawing/2014/main" xmlns="" id="{998D747C-3560-CD3D-5C28-2BFAFCF2F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4742">
            <a:off x="4672014" y="2827339"/>
            <a:ext cx="12906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8" descr="flower6">
            <a:extLst>
              <a:ext uri="{FF2B5EF4-FFF2-40B4-BE49-F238E27FC236}">
                <a16:creationId xmlns:a16="http://schemas.microsoft.com/office/drawing/2014/main" xmlns="" id="{F24671E6-4E62-469C-0F3D-C404FEBAA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542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0" descr="flower5">
            <a:extLst>
              <a:ext uri="{FF2B5EF4-FFF2-40B4-BE49-F238E27FC236}">
                <a16:creationId xmlns:a16="http://schemas.microsoft.com/office/drawing/2014/main" xmlns="" id="{76BADD56-76DA-F095-9841-5328268361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8">
            <a:off x="4191000" y="3073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3" descr="flower5">
            <a:extLst>
              <a:ext uri="{FF2B5EF4-FFF2-40B4-BE49-F238E27FC236}">
                <a16:creationId xmlns:a16="http://schemas.microsoft.com/office/drawing/2014/main" xmlns="" id="{8856CBA5-6F15-1774-1DC3-56BE1EB56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532">
            <a:off x="4953000" y="4038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flower5">
            <a:extLst>
              <a:ext uri="{FF2B5EF4-FFF2-40B4-BE49-F238E27FC236}">
                <a16:creationId xmlns:a16="http://schemas.microsoft.com/office/drawing/2014/main" xmlns="" id="{53C0864F-101B-0CDB-B1A9-A69FCCDEB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4191">
            <a:off x="3505200" y="3581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6" descr="Notes-02-june">
            <a:extLst>
              <a:ext uri="{FF2B5EF4-FFF2-40B4-BE49-F238E27FC236}">
                <a16:creationId xmlns:a16="http://schemas.microsoft.com/office/drawing/2014/main" xmlns="" id="{CFCA475E-B5C2-996B-610C-5ECE76C45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96" y="2105208"/>
            <a:ext cx="143710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Notes-02-june">
            <a:extLst>
              <a:ext uri="{FF2B5EF4-FFF2-40B4-BE49-F238E27FC236}">
                <a16:creationId xmlns:a16="http://schemas.microsoft.com/office/drawing/2014/main" xmlns="" id="{F7CF8812-AE65-2BCE-7AC7-646291A978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879" y="1648785"/>
            <a:ext cx="135306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:a16="http://schemas.microsoft.com/office/drawing/2014/main" xmlns="" id="{3FDBA6BE-EF6B-8670-F44C-10E28519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63506" name="Picture 21" descr="Hinh_dong_Phao_hoa">
            <a:extLst>
              <a:ext uri="{FF2B5EF4-FFF2-40B4-BE49-F238E27FC236}">
                <a16:creationId xmlns:a16="http://schemas.microsoft.com/office/drawing/2014/main" xmlns="" id="{19ADDC86-E182-E47B-3E40-6EC41E606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096963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22" descr="Hinh_dong_Phao_hoa">
            <a:extLst>
              <a:ext uri="{FF2B5EF4-FFF2-40B4-BE49-F238E27FC236}">
                <a16:creationId xmlns:a16="http://schemas.microsoft.com/office/drawing/2014/main" xmlns="" id="{8CF30A25-B4E9-40A7-F742-BA5AA8734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3" descr="Hinh_dong_Phao_hoa">
            <a:extLst>
              <a:ext uri="{FF2B5EF4-FFF2-40B4-BE49-F238E27FC236}">
                <a16:creationId xmlns:a16="http://schemas.microsoft.com/office/drawing/2014/main" xmlns="" id="{638DD0DC-CB6C-5718-29B8-17BD85BCD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5" descr="Hinh_dong_Phao_hoa">
            <a:extLst>
              <a:ext uri="{FF2B5EF4-FFF2-40B4-BE49-F238E27FC236}">
                <a16:creationId xmlns:a16="http://schemas.microsoft.com/office/drawing/2014/main" xmlns="" id="{9F021A64-3078-CE8E-9056-3B8250B27E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1" name="TextBox 22">
            <a:extLst>
              <a:ext uri="{FF2B5EF4-FFF2-40B4-BE49-F238E27FC236}">
                <a16:creationId xmlns:a16="http://schemas.microsoft.com/office/drawing/2014/main" xmlns="" id="{7C8A9C8D-F49E-7BB2-14B2-2C923B83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23" y="642107"/>
            <a:ext cx="1076815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ĐẾN VỚI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5A!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j0214098.wav">
            <a:hlinkClick r:id="" action="ppaction://media"/>
            <a:extLst>
              <a:ext uri="{FF2B5EF4-FFF2-40B4-BE49-F238E27FC236}">
                <a16:creationId xmlns:a16="http://schemas.microsoft.com/office/drawing/2014/main" xmlns="" id="{6EF89A1B-CAE8-558D-008B-4D636E5107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  <a:extLst>
              <a:ext uri="{FF2B5EF4-FFF2-40B4-BE49-F238E27FC236}">
                <a16:creationId xmlns:a16="http://schemas.microsoft.com/office/drawing/2014/main" xmlns="" id="{FF4970EC-282C-F819-B5DC-0348F9A33B3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4" name="Rectangle 4">
            <a:extLst>
              <a:ext uri="{FF2B5EF4-FFF2-40B4-BE49-F238E27FC236}">
                <a16:creationId xmlns:a16="http://schemas.microsoft.com/office/drawing/2014/main" xmlns="" id="{29EE9436-DD69-7FA0-F87A-714644F30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52"/>
            <a:ext cx="12192000" cy="681644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7" descr="rose19">
            <a:extLst>
              <a:ext uri="{FF2B5EF4-FFF2-40B4-BE49-F238E27FC236}">
                <a16:creationId xmlns:a16="http://schemas.microsoft.com/office/drawing/2014/main" xmlns="" id="{F3702AF7-BA71-9B0F-0361-5776DA0A1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256">
            <a:off x="6534136" y="3766607"/>
            <a:ext cx="1365764" cy="24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xmlns="" id="{F82D5C19-EF0A-7B68-4BED-3D18265687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629055"/>
            <a:ext cx="2175163" cy="1525793"/>
          </a:xfrm>
          <a:prstGeom prst="rect">
            <a:avLst/>
          </a:prstGeom>
        </p:spPr>
      </p:pic>
      <p:pic>
        <p:nvPicPr>
          <p:cNvPr id="3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BF5351C5-6629-1397-6F62-AB1EC459E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48" y="4610100"/>
            <a:ext cx="1631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xmlns="" id="{D4CCF1F0-1FBE-53FF-0CE9-71A4C9FDF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4638" y="4394641"/>
            <a:ext cx="1631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8A61AE59-EA16-DF17-BAC0-AD60B77AF8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5947216"/>
            <a:ext cx="7330206" cy="9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87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1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2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0284"/>
            <a:ext cx="11308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FF"/>
                </a:solidFill>
              </a:rPr>
              <a:t>Quan sát hình vẽ ta thấy :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+) Hình A có chiều dài gồm 4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, chiều rộng gồm 3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Vậy mỗi lớp có 4 × 3 = 12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Mà hình A có 3 lớp. Do đó hình A gồm 12 × 3 = 36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+) Hình B có chiều dài gồm 4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, chiều rộng gồm 4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Vậy mỗi lớp có 4 × 4 = 16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Mà hình B có 4 lớp. Do đó hình B gồm 16 × 4 = 64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Vậy ta có kết quả như sau :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Hình A gồm 36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 Thể tích hình A là 36cm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vi-VN" sz="2800">
                <a:solidFill>
                  <a:srgbClr val="0000FF"/>
                </a:solidFill>
              </a:rPr>
              <a:t>Hình B gồm 64 hình lập phương 1cm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r>
              <a:rPr lang="vi-VN" sz="2800">
                <a:solidFill>
                  <a:srgbClr val="0000FF"/>
                </a:solidFill>
              </a:rPr>
              <a:t>. Thể tích hình B là 64cm</a:t>
            </a:r>
            <a:r>
              <a:rPr lang="vi-VN" sz="2800" baseline="30000">
                <a:solidFill>
                  <a:srgbClr val="0000FF"/>
                </a:solidFill>
              </a:rPr>
              <a:t>3</a:t>
            </a:r>
            <a:endParaRPr lang="vi-VN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73928" y="1384940"/>
            <a:ext cx="6844145" cy="1784755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TRÂN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TRỌNG </a:t>
            </a:r>
            <a:br>
              <a:rPr lang="en-US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CẢM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ƠN</a:t>
            </a:r>
          </a:p>
        </p:txBody>
      </p:sp>
      <p:pic>
        <p:nvPicPr>
          <p:cNvPr id="8" name="Picture 6" descr="11_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79" y="3169694"/>
            <a:ext cx="4702412" cy="2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3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0998" y="5791201"/>
            <a:ext cx="70403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14350" indent="-514350" algn="ctr" eaLnBrk="1" hangingPunct="1">
              <a:buAutoNum type="alphaUcPeriod"/>
              <a:defRPr/>
            </a:pP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B38">
            <a:extLst>
              <a:ext uri="{FF2B5EF4-FFF2-40B4-BE49-F238E27FC236}">
                <a16:creationId xmlns:a16="http://schemas.microsoft.com/office/drawing/2014/main" xmlns="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6"/>
            <a:ext cx="12192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4167" y="2513632"/>
            <a:ext cx="8478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ôn tập về diện tích thể tích của hình hộp chữ nhật và hình lập phương.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xmlns="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6400" y="845885"/>
            <a:ext cx="6616237" cy="1160403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2554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295717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05739" y="1944688"/>
            <a:ext cx="6308035" cy="32766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THỰC HÀNH</a:t>
            </a:r>
          </a:p>
        </p:txBody>
      </p:sp>
      <p:sp>
        <p:nvSpPr>
          <p:cNvPr id="183300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eaLnBrk="1" hangingPunct="1"/>
            <a:endParaRPr lang="vi-VN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280151" y="4800601"/>
            <a:ext cx="3240616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7" y="192088"/>
            <a:ext cx="277071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3" name="Rectangle 4"/>
          <p:cNvSpPr>
            <a:spLocks noChangeArrowheads="1"/>
          </p:cNvSpPr>
          <p:nvPr/>
        </p:nvSpPr>
        <p:spPr bwMode="auto">
          <a:xfrm>
            <a:off x="71968" y="41275"/>
            <a:ext cx="12120033" cy="68167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61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59" y="50806"/>
            <a:ext cx="12295717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277032" y="2133600"/>
            <a:ext cx="6898968" cy="29718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28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"/>
            <a:ext cx="12192000" cy="68754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7" y="4337050"/>
            <a:ext cx="3659717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974850" y="2832102"/>
            <a:ext cx="8489949" cy="2198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Ai nhanh, ai đúng</a:t>
            </a:r>
          </a:p>
        </p:txBody>
      </p:sp>
      <p:sp>
        <p:nvSpPr>
          <p:cNvPr id="190475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90477" name="Picture 448" descr="tro 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866775"/>
            <a:ext cx="737235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>
            <a:extLst>
              <a:ext uri="{FF2B5EF4-FFF2-40B4-BE49-F238E27FC236}">
                <a16:creationId xmlns:a16="http://schemas.microsoft.com/office/drawing/2014/main" xmlns="" id="{F12105B3-1BDE-4DB3-8855-7E77758FF87E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0" cy="6958013"/>
            <a:chOff x="0" y="0"/>
            <a:chExt cx="5760" cy="4383"/>
          </a:xfrm>
        </p:grpSpPr>
        <p:sp>
          <p:nvSpPr>
            <p:cNvPr id="198696" name="Rectangle 3">
              <a:extLst>
                <a:ext uri="{FF2B5EF4-FFF2-40B4-BE49-F238E27FC236}">
                  <a16:creationId xmlns:a16="http://schemas.microsoft.com/office/drawing/2014/main" xmlns="" id="{85231E70-8C6A-491D-8E8A-E6CACA674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7" name="Rectangle 4">
              <a:extLst>
                <a:ext uri="{FF2B5EF4-FFF2-40B4-BE49-F238E27FC236}">
                  <a16:creationId xmlns:a16="http://schemas.microsoft.com/office/drawing/2014/main" xmlns="" id="{4F7B3377-4680-4728-889C-893F6C09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8" name="AutoShape 5">
              <a:extLst>
                <a:ext uri="{FF2B5EF4-FFF2-40B4-BE49-F238E27FC236}">
                  <a16:creationId xmlns:a16="http://schemas.microsoft.com/office/drawing/2014/main" xmlns="" id="{95E94A00-A614-4E37-B2BA-EC6EFEA89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xmlns="" id="{E04E44A1-16FD-408E-8305-D2B5137F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199" y="1058863"/>
            <a:ext cx="9988551" cy="116617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hình xung quanh hình hộp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nhật có a = 6m, b = 4m, h = 3m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>
                <a:extLst>
                  <a:ext uri="{FF2B5EF4-FFF2-40B4-BE49-F238E27FC236}">
                    <a16:creationId xmlns:a16="http://schemas.microsoft.com/office/drawing/2014/main" xmlns="" id="{A7E99D82-50D7-4349-AA66-157866A0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167" y="4833939"/>
                <a:ext cx="8053917" cy="957261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E99D82-50D7-4349-AA66-157866A0B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167" y="4833939"/>
                <a:ext cx="8053917" cy="95726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b="-828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xmlns="" id="{6C53391D-60D2-4673-938F-49F7E10B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8864"/>
            <a:ext cx="17780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EDCF796-3B19-4E69-B23B-4DA19365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17" y="50133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xmlns="" id="{2177615E-6778-4A78-A969-E3227BA17C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1785" y="5111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xmlns="" id="{A9363424-65C1-4EE9-B1EF-055CEE815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442" y="2392363"/>
                <a:ext cx="8117417" cy="955675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363424-65C1-4EE9-B1EF-055CEE815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4442" y="2392363"/>
                <a:ext cx="8117417" cy="95567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0"/>
                <a:stretch>
                  <a:fillRect b="-828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xmlns="" id="{A1DFC9AD-8864-49F8-80F3-DFF37194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7" y="2608264"/>
            <a:ext cx="1661583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FADE3722-888E-4626-B0B4-7563AFD2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67" y="26543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xmlns="" id="{76FE963A-5F02-4D66-A25B-66733618A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0685" y="27670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xmlns="" id="{085493D0-F3FB-431E-A837-5CA35F752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892" y="3509962"/>
                <a:ext cx="8072967" cy="1036638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5493D0-F3FB-431E-A837-5CA35F752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8892" y="3509962"/>
                <a:ext cx="8072967" cy="103663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1"/>
                <a:stretch>
                  <a:fillRect b="-352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xmlns="" id="{D7F8B223-63BA-491E-86C2-CE41D32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3744913"/>
            <a:ext cx="17780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98EDB18-C4C1-43C0-800C-83F015EE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17" y="3860800"/>
            <a:ext cx="143721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xmlns="" id="{61177509-AC65-4A5E-8F5C-5EE095680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901" y="394017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xmlns="" id="{1A47EEFF-01E6-4D58-9DD6-25E2E4B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1033463"/>
            <a:ext cx="2057401" cy="135890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xmlns="" id="{E5169215-6F54-4ECE-8016-A35D8ED0A8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17" y="1423988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1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xmlns="" id="{E2FFA08A-23F7-482B-9BA0-1910C0C44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xmlns="" id="{63B17630-ACEF-41B1-9D2C-13E4B77F2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xmlns="" id="{1C73F69A-8DEE-4118-A3D0-0E78D1B1F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590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xmlns="" id="{6F6F481B-42BB-4CD3-9C1E-5EAF4E787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xmlns="" id="{D83291ED-D06A-46AB-93E1-3748C8EF9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4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xmlns="" id="{78DCD8F5-9D18-481C-971B-7DFB3E9B45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02951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xmlns="" id="{AEB77621-09B5-41E4-993A-A7BC1A228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xmlns="" id="{CAEA443B-CF6B-40D5-87E1-AF8D79AB59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xmlns="" id="{8CE6A389-5D88-45B4-A178-89DAA07F3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605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xmlns="" id="{165E2ED6-9653-49D5-ABC4-C35AE2283C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xmlns="" id="{EDEA499D-13AB-4672-9C9C-DC06D6476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E4D7E904-C39B-4675-9819-E117B8FB51BD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3773488"/>
            <a:ext cx="1930400" cy="1179512"/>
            <a:chOff x="4320" y="2928"/>
            <a:chExt cx="1104" cy="1104"/>
          </a:xfrm>
        </p:grpSpPr>
        <p:sp>
          <p:nvSpPr>
            <p:cNvPr id="198694" name="AutoShape 50">
              <a:extLst>
                <a:ext uri="{FF2B5EF4-FFF2-40B4-BE49-F238E27FC236}">
                  <a16:creationId xmlns:a16="http://schemas.microsoft.com/office/drawing/2014/main" xmlns="" id="{EDABFC6C-296D-469E-8E4F-F53C0258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695" name="WordArt 51">
              <a:extLst>
                <a:ext uri="{FF2B5EF4-FFF2-40B4-BE49-F238E27FC236}">
                  <a16:creationId xmlns:a16="http://schemas.microsoft.com/office/drawing/2014/main" xmlns="" id="{3484026B-11F9-48C7-AF1B-CB4B18FE50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198686" name="Rectangle 4">
            <a:extLst>
              <a:ext uri="{FF2B5EF4-FFF2-40B4-BE49-F238E27FC236}">
                <a16:creationId xmlns:a16="http://schemas.microsoft.com/office/drawing/2014/main" xmlns="" id="{E5FFA1F2-96D2-4EEF-87FE-1D726286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" y="0"/>
            <a:ext cx="12192000" cy="70199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48148E-6 L -3.61111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>
            <a:extLst>
              <a:ext uri="{FF2B5EF4-FFF2-40B4-BE49-F238E27FC236}">
                <a16:creationId xmlns:a16="http://schemas.microsoft.com/office/drawing/2014/main" xmlns="" id="{9712D982-DAD4-4193-8DF5-ADB832D2CD06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0" cy="6958013"/>
            <a:chOff x="0" y="0"/>
            <a:chExt cx="5760" cy="4383"/>
          </a:xfrm>
        </p:grpSpPr>
        <p:sp>
          <p:nvSpPr>
            <p:cNvPr id="191528" name="Rectangle 3">
              <a:extLst>
                <a:ext uri="{FF2B5EF4-FFF2-40B4-BE49-F238E27FC236}">
                  <a16:creationId xmlns:a16="http://schemas.microsoft.com/office/drawing/2014/main" xmlns="" id="{8A968C06-7EC6-47C7-AF01-693DE964F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529" name="Rectangle 4">
              <a:extLst>
                <a:ext uri="{FF2B5EF4-FFF2-40B4-BE49-F238E27FC236}">
                  <a16:creationId xmlns:a16="http://schemas.microsoft.com/office/drawing/2014/main" xmlns="" id="{BB697C8A-097A-4561-B223-8116CE5E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530" name="AutoShape 5">
              <a:extLst>
                <a:ext uri="{FF2B5EF4-FFF2-40B4-BE49-F238E27FC236}">
                  <a16:creationId xmlns:a16="http://schemas.microsoft.com/office/drawing/2014/main" xmlns="" id="{BB83ED5C-4E14-4323-9F02-86EE8B73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xmlns="" id="{F38631F9-302B-428B-A8F7-1FBAA081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432" y="1004888"/>
            <a:ext cx="9596967" cy="15684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thể tích hình hộp chữ nhật có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8m, b = 6m, c = 4m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>
                <a:extLst>
                  <a:ext uri="{FF2B5EF4-FFF2-40B4-BE49-F238E27FC236}">
                    <a16:creationId xmlns:a16="http://schemas.microsoft.com/office/drawing/2014/main" xmlns="" id="{BB129C2A-52B8-4962-B2D0-A593FE5B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316" y="2687638"/>
                <a:ext cx="8105563" cy="82232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129C2A-52B8-4962-B2D0-A593FE5B6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316" y="2687638"/>
                <a:ext cx="8105563" cy="822324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 b="-1777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xmlns="" id="{C3119BB8-42B7-494A-BAAE-D8DD3AEA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8" y="2636839"/>
            <a:ext cx="200024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C5AA22B0-FE8A-48F4-8E1C-23F5999B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2781301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xmlns="" id="{9262179B-4DEC-41C2-98D9-30698E0CFA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85273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xmlns="" id="{481D822D-2FC3-4E74-8F62-07675A18B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7818" y="3732213"/>
                <a:ext cx="7935382" cy="88531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1D822D-2FC3-4E74-8F62-07675A18B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818" y="3732213"/>
                <a:ext cx="7935382" cy="88531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1"/>
                <a:stretch>
                  <a:fillRect b="-1310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xmlns="" id="{AABEC316-D0D3-4A04-9720-5DE501C1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4584A0AF-A739-45E6-AD54-4725F799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xmlns="" id="{916383B1-DE69-44C9-9195-D2D159A6DA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79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xmlns="" id="{1F4DB39C-A2A9-4DAB-99D9-809F4259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016" y="4787900"/>
                <a:ext cx="7986183" cy="801688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4DB39C-A2A9-4DAB-99D9-809F42591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016" y="4787900"/>
                <a:ext cx="7986183" cy="80168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2"/>
                <a:stretch>
                  <a:fillRect b="-1969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xmlns="" id="{DBCA2EC4-1BC9-49DC-A5F7-D7834F7B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2" y="4787900"/>
            <a:ext cx="2000249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F281E7C6-174E-48DF-8661-E14A1ED5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1" y="4932364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xmlns="" id="{0996D63A-DDDD-4F96-9D78-C05E185544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1618" y="493236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xmlns="" id="{1735826F-FD2F-466C-8FC7-22E492D5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220788"/>
            <a:ext cx="2057400" cy="135890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xmlns="" id="{F470FE8F-7B15-4827-8840-455AF45389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6600" y="1595438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Câu 2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xmlns="" id="{B6EA1F2C-52B7-4C17-91A6-1AF2D2CBAD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xmlns="" id="{EC3F289C-1902-4DAB-9F58-0296EC819B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xmlns="" id="{A189746C-2DD4-456F-85E8-C1759B935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590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xmlns="" id="{37948960-C84E-4FA1-A26E-E3EDDF25F7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xmlns="" id="{F2720166-1499-4A7C-A27C-A3E4160670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4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xmlns="" id="{D2FA5BCD-6AAF-4448-A916-3FAAFEDBF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02951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xmlns="" id="{AAD1205C-6242-42EE-8BDD-7DE54AC348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xmlns="" id="{B5F11FB9-D73F-4B72-94C6-87BB09849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xmlns="" id="{C1C9FA3B-8027-439E-B5BC-92CC8CCDD5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605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xmlns="" id="{7B46B515-C3D6-4DC3-AEB8-F5B9582DD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xmlns="" id="{CECE4D15-9E3D-451B-877B-9636D106A1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619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29682B8F-FC2F-46CF-ACC1-E132501711B1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3773488"/>
            <a:ext cx="1930400" cy="1179512"/>
            <a:chOff x="4320" y="2928"/>
            <a:chExt cx="1104" cy="1104"/>
          </a:xfrm>
        </p:grpSpPr>
        <p:sp>
          <p:nvSpPr>
            <p:cNvPr id="191526" name="AutoShape 50">
              <a:extLst>
                <a:ext uri="{FF2B5EF4-FFF2-40B4-BE49-F238E27FC236}">
                  <a16:creationId xmlns:a16="http://schemas.microsoft.com/office/drawing/2014/main" xmlns="" id="{4A37DE3F-60B6-4D09-B111-1BE9E538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527" name="WordArt 51">
              <a:extLst>
                <a:ext uri="{FF2B5EF4-FFF2-40B4-BE49-F238E27FC236}">
                  <a16:creationId xmlns:a16="http://schemas.microsoft.com/office/drawing/2014/main" xmlns="" id="{5DA381FF-3A09-4FA2-95F2-5C2EDE5B87B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191518" name="Rectangle 4">
            <a:extLst>
              <a:ext uri="{FF2B5EF4-FFF2-40B4-BE49-F238E27FC236}">
                <a16:creationId xmlns:a16="http://schemas.microsoft.com/office/drawing/2014/main" xmlns="" id="{125CB268-5E6A-460D-A292-50EEA6CA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" y="0"/>
            <a:ext cx="12192000" cy="70199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2.59259E-6 L 4.72222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>
            <a:extLst>
              <a:ext uri="{FF2B5EF4-FFF2-40B4-BE49-F238E27FC236}">
                <a16:creationId xmlns:a16="http://schemas.microsoft.com/office/drawing/2014/main" xmlns="" id="{2C3B98F1-41EF-4370-83EF-347A0E305C3C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12192001" cy="6958013"/>
            <a:chOff x="0" y="0"/>
            <a:chExt cx="5760" cy="4383"/>
          </a:xfrm>
        </p:grpSpPr>
        <p:sp>
          <p:nvSpPr>
            <p:cNvPr id="193576" name="Rectangle 3">
              <a:extLst>
                <a:ext uri="{FF2B5EF4-FFF2-40B4-BE49-F238E27FC236}">
                  <a16:creationId xmlns:a16="http://schemas.microsoft.com/office/drawing/2014/main" xmlns="" id="{3289738D-9407-4B0C-B6FA-52C8F4450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577" name="Rectangle 4">
              <a:extLst>
                <a:ext uri="{FF2B5EF4-FFF2-40B4-BE49-F238E27FC236}">
                  <a16:creationId xmlns:a16="http://schemas.microsoft.com/office/drawing/2014/main" xmlns="" id="{3A655973-70FA-48C9-B21B-DA9BD5EF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578" name="AutoShape 5">
              <a:extLst>
                <a:ext uri="{FF2B5EF4-FFF2-40B4-BE49-F238E27FC236}">
                  <a16:creationId xmlns:a16="http://schemas.microsoft.com/office/drawing/2014/main" xmlns="" id="{61EE78B2-73D4-4CE9-B1C7-B642DAED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xmlns="" id="{1F482300-92D1-408C-AB08-6C92FA22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117" y="1011238"/>
            <a:ext cx="9787043" cy="133572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xung quanh hình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lập phương có a = 8m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>
                <a:extLst>
                  <a:ext uri="{FF2B5EF4-FFF2-40B4-BE49-F238E27FC236}">
                    <a16:creationId xmlns:a16="http://schemas.microsoft.com/office/drawing/2014/main" xmlns="" id="{1866891C-D98E-4F5F-B456-8201C609D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8075" y="2838927"/>
                <a:ext cx="7985125" cy="1005522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66891C-D98E-4F5F-B456-8201C609D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8075" y="2838927"/>
                <a:ext cx="7985125" cy="1005522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b="-5455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xmlns="" id="{CDED51EE-C66A-441B-A295-EF4A33D1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9" y="2987675"/>
            <a:ext cx="1803822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212F98DB-4A5C-4347-A1C2-2013E460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13213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xmlns="" id="{A214FFE6-2E52-4BD3-91E7-F4539E2F52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320357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>
                <a:extLst>
                  <a:ext uri="{FF2B5EF4-FFF2-40B4-BE49-F238E27FC236}">
                    <a16:creationId xmlns:a16="http://schemas.microsoft.com/office/drawing/2014/main" xmlns="" id="{AE70A44D-8739-4A90-8232-D3190FB5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859" y="5083297"/>
                <a:ext cx="7909558" cy="892689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E70A44D-8739-4A90-8232-D3190FB5D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859" y="5083297"/>
                <a:ext cx="7909558" cy="892689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0"/>
                <a:stretch>
                  <a:fillRect b="-1301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xmlns="" id="{AC40CB90-E6EB-41C5-9EB3-D9C1DF7B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156075"/>
            <a:ext cx="1717041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7E3FF181-0963-4455-BC3A-FD2945C74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4229101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xmlns="" id="{D64443FB-8483-45F8-BFAD-95781CD47C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368" y="43418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>
                <a:extLst>
                  <a:ext uri="{FF2B5EF4-FFF2-40B4-BE49-F238E27FC236}">
                    <a16:creationId xmlns:a16="http://schemas.microsoft.com/office/drawing/2014/main" xmlns="" id="{06D4438B-18E7-4AC8-B598-E5E678FB4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859" y="3977640"/>
                <a:ext cx="7898340" cy="900748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>
                <a:noFill/>
              </a:ln>
            </p:spPr>
            <p:txBody>
              <a:bodyPr wrap="none" anchor="ctr"/>
              <a:lstStyle/>
              <a:p>
                <a:pPr algn="ctr"/>
                <a:r>
                  <a:rPr lang="en-US" alt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AutoShap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D4438B-18E7-4AC8-B598-E5E678FB4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859" y="3977640"/>
                <a:ext cx="7898340" cy="90074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1"/>
                <a:stretch>
                  <a:fillRect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xmlns="" id="{F2346B55-8ABD-4FC7-BBB4-2E856A00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5148264"/>
            <a:ext cx="1685289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4952FB35-10A1-4E12-A295-69D6147B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1" y="52927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xmlns="" id="{A2D1E98A-DC9A-4040-B21F-8537DA3CC8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5118" y="529272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xmlns="" id="{927DCBD4-5376-4C5F-88BF-4BF2F0D8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85" y="1109663"/>
            <a:ext cx="1864783" cy="135890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xmlns="" id="{CBABCC45-39F9-4851-A9CE-0504FFA030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0767" y="1527176"/>
            <a:ext cx="768351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xmlns="" id="{7243ED57-5CF1-45D5-B22A-B298C88DE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xmlns="" id="{D09CA0FD-ABBB-4C44-8C64-3945B990A3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xmlns="" id="{7CC2D4F1-30C2-48AA-BE8F-058F6355B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94163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xmlns="" id="{FE5E351B-B73F-4141-8CE0-E401AACCE4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xmlns="" id="{B8FEE2D6-7BF5-48AD-AF3B-4700978677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474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xmlns="" id="{979B794B-7DFC-470E-9D9C-66B6E1285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02951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xmlns="" id="{FD8C3E74-E213-402F-9A33-2E57DBB62B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xmlns="" id="{7B407BF1-1AD3-4CAC-8B94-EF30E4AB3D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xmlns="" id="{66D514C5-F295-4094-920C-2F82FC2F24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90251" y="295592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xmlns="" id="{67A999B4-B1E2-4D30-9D11-288DAA4D05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xmlns="" id="{BB433A66-1410-428A-B8AA-B12FA31E9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83900" y="297021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xmlns="" id="{1A099C39-ED39-45E8-A866-17B273A19798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4124326"/>
            <a:ext cx="1930400" cy="1179513"/>
            <a:chOff x="4320" y="2928"/>
            <a:chExt cx="1104" cy="1104"/>
          </a:xfrm>
        </p:grpSpPr>
        <p:sp>
          <p:nvSpPr>
            <p:cNvPr id="193574" name="AutoShape 50">
              <a:extLst>
                <a:ext uri="{FF2B5EF4-FFF2-40B4-BE49-F238E27FC236}">
                  <a16:creationId xmlns:a16="http://schemas.microsoft.com/office/drawing/2014/main" xmlns="" id="{96B15915-6D60-43AF-B1A5-8E8511998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575" name="WordArt 51">
              <a:extLst>
                <a:ext uri="{FF2B5EF4-FFF2-40B4-BE49-F238E27FC236}">
                  <a16:creationId xmlns:a16="http://schemas.microsoft.com/office/drawing/2014/main" xmlns="" id="{70397C72-70CB-4AD7-9EAA-07432B79E6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193566" name="Rectangle 4">
            <a:extLst>
              <a:ext uri="{FF2B5EF4-FFF2-40B4-BE49-F238E27FC236}">
                <a16:creationId xmlns:a16="http://schemas.microsoft.com/office/drawing/2014/main" xmlns="" id="{0C785DFC-2726-4213-B886-B8BAB8B6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7" y="0"/>
            <a:ext cx="12192000" cy="70199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4.07407E-6 L -1.11111E-6 -0.07223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bang trang o 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 trang o ly" id="{4AC57870-4818-4482-B451-7E4A51208F7E}" vid="{0320714F-BF6F-4276-84EF-45EAAF77DB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 trang o ly</Template>
  <TotalTime>1052</TotalTime>
  <Words>887</Words>
  <Application>Microsoft Office PowerPoint</Application>
  <PresentationFormat>Widescreen</PresentationFormat>
  <Paragraphs>211</Paragraphs>
  <Slides>21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.VnAristote</vt:lpstr>
      <vt:lpstr>.VnHelvetInsH</vt:lpstr>
      <vt:lpstr>.VnTime</vt:lpstr>
      <vt:lpstr>.VnTimeH</vt:lpstr>
      <vt:lpstr>Aaril</vt:lpstr>
      <vt:lpstr>Arial</vt:lpstr>
      <vt:lpstr>Calibri</vt:lpstr>
      <vt:lpstr>Cambria</vt:lpstr>
      <vt:lpstr>Cambria Math</vt:lpstr>
      <vt:lpstr>Franklin Gothic Book</vt:lpstr>
      <vt:lpstr>Impact</vt:lpstr>
      <vt:lpstr>Tahoma</vt:lpstr>
      <vt:lpstr>Times</vt:lpstr>
      <vt:lpstr>Times New Roman</vt:lpstr>
      <vt:lpstr>Wingdings 2</vt:lpstr>
      <vt:lpstr>bang trang o ly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 CẢM 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Lê</dc:creator>
  <cp:lastModifiedBy>Admin Admin</cp:lastModifiedBy>
  <cp:revision>199</cp:revision>
  <dcterms:created xsi:type="dcterms:W3CDTF">2020-04-05T03:06:33Z</dcterms:created>
  <dcterms:modified xsi:type="dcterms:W3CDTF">2024-05-16T01:40:22Z</dcterms:modified>
</cp:coreProperties>
</file>