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61" r:id="rId3"/>
    <p:sldId id="269" r:id="rId4"/>
    <p:sldId id="291" r:id="rId5"/>
    <p:sldId id="294" r:id="rId6"/>
    <p:sldId id="293" r:id="rId7"/>
    <p:sldId id="296" r:id="rId8"/>
    <p:sldId id="287" r:id="rId9"/>
    <p:sldId id="28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2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6DE3-427F-4608-8007-4EBAE38814E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0886-1075-4929-A409-4CAD9058D6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8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6DE3-427F-4608-8007-4EBAE38814E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0886-1075-4929-A409-4CAD9058D6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4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6DE3-427F-4608-8007-4EBAE38814E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0886-1075-4929-A409-4CAD9058D6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2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6DE3-427F-4608-8007-4EBAE38814E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0886-1075-4929-A409-4CAD9058D6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6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6DE3-427F-4608-8007-4EBAE38814E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0886-1075-4929-A409-4CAD9058D6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1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6DE3-427F-4608-8007-4EBAE38814E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0886-1075-4929-A409-4CAD9058D6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5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6DE3-427F-4608-8007-4EBAE38814E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0886-1075-4929-A409-4CAD9058D6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91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6DE3-427F-4608-8007-4EBAE38814E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0886-1075-4929-A409-4CAD9058D6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7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6DE3-427F-4608-8007-4EBAE38814E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0886-1075-4929-A409-4CAD9058D6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1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6DE3-427F-4608-8007-4EBAE38814E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0886-1075-4929-A409-4CAD9058D6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0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6DE3-427F-4608-8007-4EBAE38814E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0886-1075-4929-A409-4CAD9058D6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0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F6DE3-427F-4608-8007-4EBAE38814E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60886-1075-4929-A409-4CAD9058D6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89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7" descr="flower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5100" y="1028700"/>
            <a:ext cx="2857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8" descr="flower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15150" y="1085850"/>
            <a:ext cx="2286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WordArt 121"/>
          <p:cNvSpPr>
            <a:spLocks noChangeArrowheads="1" noChangeShapeType="1" noTextEdit="1"/>
          </p:cNvSpPr>
          <p:nvPr/>
        </p:nvSpPr>
        <p:spPr bwMode="auto">
          <a:xfrm>
            <a:off x="2667000" y="2230438"/>
            <a:ext cx="5334000" cy="588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  </a:t>
            </a:r>
          </a:p>
        </p:txBody>
      </p:sp>
      <p:sp>
        <p:nvSpPr>
          <p:cNvPr id="2056" name="WordArt 122"/>
          <p:cNvSpPr>
            <a:spLocks noChangeArrowheads="1" noChangeShapeType="1" noTextEdit="1"/>
          </p:cNvSpPr>
          <p:nvPr/>
        </p:nvSpPr>
        <p:spPr bwMode="auto">
          <a:xfrm>
            <a:off x="441325" y="3803650"/>
            <a:ext cx="8180388" cy="1203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2700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058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2088" y="5603875"/>
            <a:ext cx="96837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8" descr="Hinh dong khong ne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563" y="142875"/>
            <a:ext cx="62865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7" descr="Hinh dong khong ne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59775" y="142875"/>
            <a:ext cx="62865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Rectangle 11"/>
          <p:cNvSpPr>
            <a:spLocks noChangeArrowheads="1"/>
          </p:cNvSpPr>
          <p:nvPr/>
        </p:nvSpPr>
        <p:spPr bwMode="auto">
          <a:xfrm>
            <a:off x="53975" y="0"/>
            <a:ext cx="9075738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vi-VN" altLang="en-US" sz="1300"/>
          </a:p>
        </p:txBody>
      </p:sp>
      <p:sp>
        <p:nvSpPr>
          <p:cNvPr id="17" name="WordArt 5"/>
          <p:cNvSpPr>
            <a:spLocks noChangeArrowheads="1" noChangeShapeType="1" noTextEdit="1"/>
          </p:cNvSpPr>
          <p:nvPr/>
        </p:nvSpPr>
        <p:spPr bwMode="auto">
          <a:xfrm>
            <a:off x="785786" y="3429000"/>
            <a:ext cx="8001000" cy="1028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kern="1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063" name="WordArt 7"/>
          <p:cNvSpPr>
            <a:spLocks noChangeArrowheads="1" noChangeShapeType="1" noTextEdit="1"/>
          </p:cNvSpPr>
          <p:nvPr/>
        </p:nvSpPr>
        <p:spPr bwMode="auto">
          <a:xfrm>
            <a:off x="2714612" y="3714752"/>
            <a:ext cx="4929222" cy="73660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32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tập</a:t>
            </a:r>
            <a:endParaRPr lang="en-US" sz="3200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64" name="Picture 1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5562600"/>
            <a:ext cx="96837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17" y="1667010"/>
            <a:ext cx="2213556" cy="2514600"/>
          </a:xfrm>
        </p:spPr>
      </p:pic>
      <p:sp>
        <p:nvSpPr>
          <p:cNvPr id="4" name="Rectangle 3"/>
          <p:cNvSpPr/>
          <p:nvPr/>
        </p:nvSpPr>
        <p:spPr>
          <a:xfrm>
            <a:off x="2743200" y="1905000"/>
            <a:ext cx="5684791" cy="21380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Rung </a:t>
            </a:r>
            <a:r>
              <a:rPr lang="en-US" sz="5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chuông</a:t>
            </a:r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77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642918"/>
            <a:ext cx="8501122" cy="561499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900" b="1" dirty="0" smtClean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3900" b="1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9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9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1.Một ô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50 km/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150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km.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ô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14350" indent="-514350">
              <a:buAutoNum type="alpha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>
              <a:buAutoNum type="alpha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514350" indent="-514350">
              <a:buAutoNum type="alpha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giây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35 km/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70 km.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14350" indent="-514350">
              <a:buAutoNum type="alpha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AutoNum type="alpha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AutoNum type="alpha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14282" y="5786454"/>
            <a:ext cx="533400" cy="568036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5" name="Oval 4"/>
          <p:cNvSpPr/>
          <p:nvPr/>
        </p:nvSpPr>
        <p:spPr>
          <a:xfrm>
            <a:off x="214282" y="2285992"/>
            <a:ext cx="533400" cy="54773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1288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214291"/>
            <a:ext cx="89297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034" y="3429000"/>
            <a:ext cx="8643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5721" y="1643050"/>
          <a:ext cx="8501122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993"/>
                <a:gridCol w="1538997"/>
                <a:gridCol w="1685568"/>
                <a:gridCol w="1538997"/>
                <a:gridCol w="1172567"/>
              </a:tblGrid>
              <a:tr h="64008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S ( km )</a:t>
                      </a:r>
                      <a:endParaRPr lang="vi-VN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261</a:t>
                      </a:r>
                      <a:endParaRPr lang="vi-VN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vi-VN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165</a:t>
                      </a:r>
                      <a:endParaRPr lang="vi-VN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lang="vi-VN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V (km/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vi-VN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vi-VN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vi-VN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27,5</a:t>
                      </a:r>
                      <a:endParaRPr lang="vi-VN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vi-VN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 </a:t>
                      </a:r>
                      <a:r>
                        <a:rPr lang="en-US" sz="3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r>
                        <a:rPr lang="en-US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vi-VN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85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214291"/>
            <a:ext cx="89297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034" y="3429000"/>
            <a:ext cx="8643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5721" y="1643050"/>
          <a:ext cx="8501122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993"/>
                <a:gridCol w="1538997"/>
                <a:gridCol w="1685568"/>
                <a:gridCol w="1538997"/>
                <a:gridCol w="1172567"/>
              </a:tblGrid>
              <a:tr h="64008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S ( km )</a:t>
                      </a:r>
                      <a:endParaRPr lang="vi-VN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261</a:t>
                      </a:r>
                      <a:endParaRPr lang="vi-VN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vi-VN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165</a:t>
                      </a:r>
                      <a:endParaRPr lang="vi-VN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lang="vi-VN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V (km/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vi-VN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vi-VN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vi-VN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27,5</a:t>
                      </a:r>
                      <a:endParaRPr lang="vi-VN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vi-VN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 </a:t>
                      </a:r>
                      <a:r>
                        <a:rPr lang="en-US" sz="3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r>
                        <a:rPr lang="en-US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vi-VN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4,35</a:t>
                      </a:r>
                      <a:endParaRPr lang="vi-VN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vi-VN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vi-VN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vi-VN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85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85728"/>
            <a:ext cx="8786842" cy="245747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2.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Một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con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ốc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sên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bò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với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vận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tốc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12 cm /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phút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Hỏi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con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ốc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sên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đó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bò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được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quãng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1,08 m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thời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gian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bao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lâu</a:t>
            </a:r>
            <a:endParaRPr lang="en-US" sz="2400" dirty="0" smtClean="0"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marL="0" indent="0">
              <a:buNone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428728" y="135729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10800000">
            <a:off x="3643306" y="857232"/>
            <a:ext cx="3643338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>
            <a:off x="3143240" y="1214422"/>
            <a:ext cx="2500330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>
            <a:off x="6715140" y="1285860"/>
            <a:ext cx="1928826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14282" y="2000240"/>
            <a:ext cx="3571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 : 1,08 m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 : 12 cm 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 : …?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14612" y="3286124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Đổi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/>
              </a:rPr>
              <a:t>:  1.08 m = 108 cm </a:t>
            </a:r>
            <a:endParaRPr lang="en-US" sz="3200" dirty="0">
              <a:latin typeface="Times New Roman" pitchFamily="18" charset="0"/>
              <a:cs typeface="Times New Roman" pitchFamily="18" charset="0"/>
              <a:sym typeface="Wingding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6248" y="2500306"/>
            <a:ext cx="1473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3786190"/>
            <a:ext cx="8786842" cy="742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ốc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1,08 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57422" y="4357694"/>
            <a:ext cx="6000793" cy="742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108 : 12 = 9 (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20" y="4500570"/>
            <a:ext cx="88582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 9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88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5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28604"/>
            <a:ext cx="8858280" cy="1357322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1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Bài</a:t>
            </a:r>
            <a:r>
              <a:rPr lang="en-US" sz="111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3. </a:t>
            </a:r>
            <a:r>
              <a:rPr lang="en-US" sz="111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vận</a:t>
            </a:r>
            <a:r>
              <a:rPr lang="en-US" sz="111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111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tốc</a:t>
            </a:r>
            <a:r>
              <a:rPr lang="en-US" sz="111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bay </a:t>
            </a:r>
            <a:r>
              <a:rPr lang="en-US" sz="111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của</a:t>
            </a:r>
            <a:r>
              <a:rPr lang="en-US" sz="111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111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một</a:t>
            </a:r>
            <a:r>
              <a:rPr lang="en-US" sz="111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con </a:t>
            </a:r>
            <a:r>
              <a:rPr lang="en-US" sz="111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đại</a:t>
            </a:r>
            <a:r>
              <a:rPr lang="en-US" sz="111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111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bàng</a:t>
            </a:r>
            <a:r>
              <a:rPr lang="en-US" sz="111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111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là</a:t>
            </a:r>
            <a:r>
              <a:rPr lang="en-US" sz="111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96 km/</a:t>
            </a:r>
            <a:r>
              <a:rPr lang="en-US" sz="111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giờ</a:t>
            </a:r>
            <a:r>
              <a:rPr lang="en-US" sz="111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. </a:t>
            </a:r>
          </a:p>
          <a:p>
            <a:pPr marL="514350" indent="-514350">
              <a:buNone/>
            </a:pPr>
            <a:r>
              <a:rPr lang="en-US" sz="111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111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Tính</a:t>
            </a:r>
            <a:r>
              <a:rPr lang="en-US" sz="111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111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thời</a:t>
            </a:r>
            <a:r>
              <a:rPr lang="en-US" sz="111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111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gian</a:t>
            </a:r>
            <a:r>
              <a:rPr lang="en-US" sz="111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111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để</a:t>
            </a:r>
            <a:r>
              <a:rPr lang="en-US" sz="111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con </a:t>
            </a:r>
            <a:r>
              <a:rPr lang="en-US" sz="111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đại</a:t>
            </a:r>
            <a:r>
              <a:rPr lang="en-US" sz="111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111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bàng</a:t>
            </a:r>
            <a:r>
              <a:rPr lang="en-US" sz="111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bay </a:t>
            </a:r>
            <a:r>
              <a:rPr lang="en-US" sz="111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hết</a:t>
            </a:r>
            <a:r>
              <a:rPr lang="en-US" sz="111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 </a:t>
            </a:r>
            <a:r>
              <a:rPr lang="en-US" sz="111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quãng</a:t>
            </a:r>
            <a:r>
              <a:rPr lang="en-US" sz="111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11100" b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đường</a:t>
            </a:r>
            <a:r>
              <a:rPr lang="en-US" sz="111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72</a:t>
            </a:r>
          </a:p>
          <a:p>
            <a:pPr marL="514350" indent="-514350">
              <a:buNone/>
            </a:pPr>
            <a:r>
              <a:rPr lang="en-US" sz="111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km.</a:t>
            </a:r>
            <a:endParaRPr lang="en-US" sz="11100" dirty="0" smtClean="0"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marL="0" indent="0">
              <a:buNone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403648" y="1457011"/>
            <a:ext cx="242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10800000">
            <a:off x="6572264" y="785794"/>
            <a:ext cx="1857388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>
            <a:off x="6643702" y="1285860"/>
            <a:ext cx="2071702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>
            <a:off x="571472" y="1214422"/>
            <a:ext cx="2214578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95536" y="2041786"/>
            <a:ext cx="6572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 : 72 km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v : 96 km /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 : …?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iờ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74621" y="2643181"/>
            <a:ext cx="8786842" cy="2457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itchFamily="34" charset="0"/>
              <a:buNone/>
            </a:pPr>
            <a:r>
              <a:rPr lang="en-US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endParaRPr lang="en-US" sz="2400" smtClean="0"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marL="0" indent="0">
              <a:buFont typeface="Arial" pitchFamily="34" charset="0"/>
              <a:buNone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80451" y="4219210"/>
            <a:ext cx="1473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697124"/>
            <a:ext cx="9461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con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72km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32009" y="5357825"/>
            <a:ext cx="6000793" cy="742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72 : 96 = 0,75 (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3183" y="6072205"/>
            <a:ext cx="8858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 0,75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88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5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3"/>
          <p:cNvSpPr>
            <a:spLocks noChangeArrowheads="1"/>
          </p:cNvSpPr>
          <p:nvPr/>
        </p:nvSpPr>
        <p:spPr bwMode="auto">
          <a:xfrm>
            <a:off x="4329102" y="3951517"/>
            <a:ext cx="3143272" cy="2857496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 b="1" dirty="0">
              <a:solidFill>
                <a:srgbClr val="000066"/>
              </a:solidFill>
              <a:latin typeface="Times New Roman" pitchFamily="18" charset="0"/>
            </a:endParaRPr>
          </a:p>
          <a:p>
            <a:r>
              <a:rPr lang="en-US" sz="3600" b="1" dirty="0" err="1">
                <a:solidFill>
                  <a:srgbClr val="000066"/>
                </a:solidFill>
                <a:latin typeface="Times New Roman" pitchFamily="18" charset="0"/>
              </a:rPr>
              <a:t>Nêu</a:t>
            </a:r>
            <a:r>
              <a:rPr lang="en-US" sz="36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66"/>
                </a:solidFill>
                <a:latin typeface="Times New Roman" pitchFamily="18" charset="0"/>
              </a:rPr>
              <a:t>một</a:t>
            </a:r>
            <a:r>
              <a:rPr lang="en-US" sz="36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66"/>
                </a:solidFill>
                <a:latin typeface="Times New Roman" pitchFamily="18" charset="0"/>
              </a:rPr>
              <a:t>sô</a:t>
            </a:r>
            <a:r>
              <a:rPr lang="en-US" sz="3600" b="1" dirty="0">
                <a:solidFill>
                  <a:srgbClr val="000066"/>
                </a:solidFill>
                <a:latin typeface="Times New Roman" pitchFamily="18" charset="0"/>
              </a:rPr>
              <a:t>́</a:t>
            </a:r>
          </a:p>
          <a:p>
            <a:r>
              <a:rPr lang="en-US" sz="3600" b="1" dirty="0" err="1">
                <a:solidFill>
                  <a:srgbClr val="000066"/>
                </a:solidFill>
                <a:latin typeface="Times New Roman" pitchFamily="18" charset="0"/>
              </a:rPr>
              <a:t>đơn</a:t>
            </a:r>
            <a:r>
              <a:rPr lang="en-US" sz="3600" b="1" dirty="0">
                <a:solidFill>
                  <a:srgbClr val="000066"/>
                </a:solidFill>
                <a:latin typeface="Times New Roman" pitchFamily="18" charset="0"/>
              </a:rPr>
              <a:t> vị </a:t>
            </a:r>
            <a:r>
              <a:rPr lang="en-US" sz="3600" b="1" dirty="0" err="1">
                <a:solidFill>
                  <a:srgbClr val="000066"/>
                </a:solidFill>
                <a:latin typeface="Times New Roman" pitchFamily="18" charset="0"/>
              </a:rPr>
              <a:t>đo</a:t>
            </a:r>
            <a:r>
              <a:rPr lang="en-US" sz="36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endParaRPr lang="en-US" sz="3600" b="1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r>
              <a:rPr lang="en-US" sz="3200" b="1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66"/>
                </a:solidFill>
                <a:latin typeface="Times New Roman" pitchFamily="18" charset="0"/>
              </a:rPr>
              <a:t>thời</a:t>
            </a:r>
            <a:r>
              <a:rPr lang="en-US" sz="3200" b="1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66"/>
                </a:solidFill>
                <a:latin typeface="Times New Roman" pitchFamily="18" charset="0"/>
              </a:rPr>
              <a:t>gian</a:t>
            </a:r>
            <a:endParaRPr lang="en-US" sz="3200" b="1" dirty="0">
              <a:solidFill>
                <a:srgbClr val="000066"/>
              </a:solidFill>
              <a:latin typeface="Times New Roman" pitchFamily="18" charset="0"/>
            </a:endParaRPr>
          </a:p>
          <a:p>
            <a:endParaRPr lang="en-US" sz="2400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2291" name="WordArt 4"/>
          <p:cNvSpPr>
            <a:spLocks noChangeArrowheads="1" noChangeShapeType="1" noTextEdit="1"/>
          </p:cNvSpPr>
          <p:nvPr/>
        </p:nvSpPr>
        <p:spPr bwMode="auto">
          <a:xfrm>
            <a:off x="3048000" y="0"/>
            <a:ext cx="2676525" cy="7874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r>
              <a:rPr lang="vi-VN" sz="4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FF00FF"/>
                    </a:gs>
                  </a:gsLst>
                  <a:lin ang="5400000" scaled="1"/>
                </a:gradFill>
                <a:latin typeface="Arial"/>
                <a:cs typeface="Arial"/>
              </a:rPr>
              <a:t> "Đố bạn ? "</a:t>
            </a:r>
            <a:endParaRPr lang="en-US" sz="4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FF"/>
                  </a:gs>
                  <a:gs pos="100000">
                    <a:srgbClr val="FF00FF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7786710" y="1643050"/>
            <a:ext cx="762000" cy="762000"/>
          </a:xfrm>
          <a:prstGeom prst="ellipse">
            <a:avLst/>
          </a:prstGeom>
          <a:solidFill>
            <a:srgbClr val="CCFF33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7858148" y="2786058"/>
            <a:ext cx="784225" cy="739775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2294" name="WordArt 8"/>
          <p:cNvSpPr>
            <a:spLocks noChangeArrowheads="1" noChangeShapeType="1" noTextEdit="1"/>
          </p:cNvSpPr>
          <p:nvPr/>
        </p:nvSpPr>
        <p:spPr bwMode="auto">
          <a:xfrm rot="-1663024">
            <a:off x="-84342" y="249942"/>
            <a:ext cx="1809750" cy="106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vi-V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Trò chơi: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296" name="AutoShape 12"/>
          <p:cNvSpPr>
            <a:spLocks noChangeArrowheads="1"/>
          </p:cNvSpPr>
          <p:nvPr/>
        </p:nvSpPr>
        <p:spPr bwMode="auto">
          <a:xfrm>
            <a:off x="718458" y="1121226"/>
            <a:ext cx="3048000" cy="274320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tắc</a:t>
            </a:r>
            <a:endParaRPr lang="en-US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tính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endParaRPr lang="en-US" sz="3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5" name="AutoShape 13"/>
          <p:cNvSpPr>
            <a:spLocks noChangeArrowheads="1"/>
          </p:cNvSpPr>
          <p:nvPr/>
        </p:nvSpPr>
        <p:spPr bwMode="auto">
          <a:xfrm>
            <a:off x="642910" y="1071546"/>
            <a:ext cx="3124200" cy="2819400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8800" dirty="0" smtClean="0">
                <a:latin typeface="Times New Roman" pitchFamily="18" charset="0"/>
              </a:rPr>
              <a:t>   1</a:t>
            </a:r>
            <a:endParaRPr lang="en-US" sz="8800" dirty="0">
              <a:latin typeface="Times New Roman" pitchFamily="18" charset="0"/>
            </a:endParaRPr>
          </a:p>
        </p:txBody>
      </p:sp>
      <p:sp>
        <p:nvSpPr>
          <p:cNvPr id="12298" name="AutoShape 14"/>
          <p:cNvSpPr>
            <a:spLocks noChangeArrowheads="1"/>
          </p:cNvSpPr>
          <p:nvPr/>
        </p:nvSpPr>
        <p:spPr bwMode="auto">
          <a:xfrm>
            <a:off x="4071934" y="1000108"/>
            <a:ext cx="3200400" cy="289560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3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: </a:t>
            </a:r>
            <a:r>
              <a:rPr lang="en-US" sz="3200" b="1" dirty="0" smtClean="0">
                <a:solidFill>
                  <a:srgbClr val="000066"/>
                </a:solidFill>
                <a:latin typeface="Times New Roman" pitchFamily="18" charset="0"/>
              </a:rPr>
              <a:t>50 km/</a:t>
            </a:r>
            <a:r>
              <a:rPr lang="en-US" sz="3200" b="1" dirty="0" err="1" smtClean="0">
                <a:solidFill>
                  <a:srgbClr val="000066"/>
                </a:solidFill>
                <a:latin typeface="Times New Roman" pitchFamily="18" charset="0"/>
              </a:rPr>
              <a:t>giờ</a:t>
            </a:r>
            <a:endParaRPr lang="en-US" sz="3200" b="1" dirty="0">
              <a:solidFill>
                <a:srgbClr val="000066"/>
              </a:solidFill>
              <a:latin typeface="Times New Roman" pitchFamily="18" charset="0"/>
            </a:endParaRPr>
          </a:p>
          <a:p>
            <a:pPr algn="l"/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</a:rPr>
              <a:t>S</a:t>
            </a:r>
            <a:r>
              <a:rPr lang="en-US" sz="4000" b="1" dirty="0" smtClean="0">
                <a:solidFill>
                  <a:srgbClr val="000066"/>
                </a:solidFill>
                <a:latin typeface="Times New Roman" pitchFamily="18" charset="0"/>
              </a:rPr>
              <a:t>:   </a:t>
            </a:r>
            <a:r>
              <a:rPr lang="en-US" sz="3600" b="1" dirty="0" smtClean="0">
                <a:solidFill>
                  <a:srgbClr val="000066"/>
                </a:solidFill>
                <a:latin typeface="Times New Roman" pitchFamily="18" charset="0"/>
              </a:rPr>
              <a:t>100 km</a:t>
            </a:r>
            <a:endParaRPr lang="en-US" sz="3600" b="1" dirty="0">
              <a:solidFill>
                <a:srgbClr val="000066"/>
              </a:solidFill>
              <a:latin typeface="Times New Roman" pitchFamily="18" charset="0"/>
            </a:endParaRPr>
          </a:p>
          <a:p>
            <a:pPr algn="l"/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000" b="1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</a:rPr>
              <a:t>: </a:t>
            </a:r>
            <a:r>
              <a:rPr lang="en-US" sz="4000" b="1" dirty="0" smtClean="0">
                <a:solidFill>
                  <a:srgbClr val="000066"/>
                </a:solidFill>
                <a:latin typeface="Times New Roman" pitchFamily="18" charset="0"/>
              </a:rPr>
              <a:t>? </a:t>
            </a:r>
            <a:r>
              <a:rPr lang="en-US" sz="4000" b="1" dirty="0" err="1" smtClean="0">
                <a:solidFill>
                  <a:srgbClr val="000066"/>
                </a:solidFill>
                <a:latin typeface="Times New Roman" pitchFamily="18" charset="0"/>
              </a:rPr>
              <a:t>giờ</a:t>
            </a:r>
            <a:endParaRPr lang="en-US" sz="4000" b="1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3807" name="AutoShape 15"/>
          <p:cNvSpPr>
            <a:spLocks noChangeArrowheads="1"/>
          </p:cNvSpPr>
          <p:nvPr/>
        </p:nvSpPr>
        <p:spPr bwMode="auto">
          <a:xfrm>
            <a:off x="4071934" y="1000108"/>
            <a:ext cx="3200400" cy="2895600"/>
          </a:xfrm>
          <a:prstGeom prst="smileyFace">
            <a:avLst>
              <a:gd name="adj" fmla="val 4653"/>
            </a:avLst>
          </a:prstGeom>
          <a:solidFill>
            <a:srgbClr val="66FF33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9600" dirty="0" smtClean="0">
                <a:latin typeface="Times New Roman" pitchFamily="18" charset="0"/>
              </a:rPr>
              <a:t>   2</a:t>
            </a:r>
            <a:endParaRPr lang="en-US" sz="9600" dirty="0">
              <a:latin typeface="Times New Roman" pitchFamily="18" charset="0"/>
            </a:endParaRPr>
          </a:p>
        </p:txBody>
      </p:sp>
      <p:sp>
        <p:nvSpPr>
          <p:cNvPr id="12300" name="AutoShape 16"/>
          <p:cNvSpPr>
            <a:spLocks noChangeArrowheads="1"/>
          </p:cNvSpPr>
          <p:nvPr/>
        </p:nvSpPr>
        <p:spPr bwMode="auto">
          <a:xfrm>
            <a:off x="838200" y="4038600"/>
            <a:ext cx="3124200" cy="281940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3200" b="1" dirty="0" smtClean="0">
                <a:solidFill>
                  <a:srgbClr val="000066"/>
                </a:solidFill>
                <a:latin typeface="Times New Roman" pitchFamily="18" charset="0"/>
              </a:rPr>
              <a:t>v: 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000066"/>
                </a:solidFill>
                <a:latin typeface="Times New Roman" pitchFamily="18" charset="0"/>
              </a:rPr>
              <a:t>00 m/</a:t>
            </a:r>
            <a:r>
              <a:rPr lang="en-US" sz="3200" b="1" dirty="0" err="1" smtClean="0">
                <a:solidFill>
                  <a:srgbClr val="000066"/>
                </a:solidFill>
                <a:latin typeface="Times New Roman" pitchFamily="18" charset="0"/>
              </a:rPr>
              <a:t>phút</a:t>
            </a:r>
            <a:endParaRPr lang="en-US" sz="3200" b="1" dirty="0">
              <a:solidFill>
                <a:srgbClr val="000066"/>
              </a:solidFill>
              <a:latin typeface="Times New Roman" pitchFamily="18" charset="0"/>
            </a:endParaRPr>
          </a:p>
          <a:p>
            <a:pPr algn="l"/>
            <a:r>
              <a:rPr lang="en-US" sz="3600" b="1" dirty="0" smtClean="0">
                <a:solidFill>
                  <a:srgbClr val="000066"/>
                </a:solidFill>
                <a:latin typeface="Times New Roman" pitchFamily="18" charset="0"/>
              </a:rPr>
              <a:t>s:  800 m </a:t>
            </a:r>
            <a:endParaRPr lang="en-US" sz="3600" b="1" dirty="0">
              <a:solidFill>
                <a:srgbClr val="000066"/>
              </a:solidFill>
              <a:latin typeface="Times New Roman" pitchFamily="18" charset="0"/>
            </a:endParaRPr>
          </a:p>
          <a:p>
            <a:pPr algn="l"/>
            <a:r>
              <a:rPr lang="en-US" sz="3600" b="1" dirty="0" smtClean="0">
                <a:solidFill>
                  <a:srgbClr val="000066"/>
                </a:solidFill>
                <a:latin typeface="Times New Roman" pitchFamily="18" charset="0"/>
              </a:rPr>
              <a:t>t: </a:t>
            </a:r>
            <a:r>
              <a:rPr lang="en-US" sz="3600" b="1" dirty="0">
                <a:solidFill>
                  <a:srgbClr val="000066"/>
                </a:solidFill>
                <a:latin typeface="Times New Roman" pitchFamily="18" charset="0"/>
              </a:rPr>
              <a:t>? </a:t>
            </a:r>
            <a:r>
              <a:rPr lang="en-US" sz="3600" b="1" dirty="0" err="1" smtClean="0">
                <a:solidFill>
                  <a:srgbClr val="000066"/>
                </a:solidFill>
                <a:latin typeface="Times New Roman" pitchFamily="18" charset="0"/>
              </a:rPr>
              <a:t>phút</a:t>
            </a:r>
            <a:endParaRPr lang="en-US" sz="3600" b="1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3809" name="AutoShape 17"/>
          <p:cNvSpPr>
            <a:spLocks noChangeArrowheads="1"/>
          </p:cNvSpPr>
          <p:nvPr/>
        </p:nvSpPr>
        <p:spPr bwMode="auto">
          <a:xfrm>
            <a:off x="857224" y="3962400"/>
            <a:ext cx="3124200" cy="2895600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9600" dirty="0" smtClean="0">
                <a:latin typeface="Times New Roman" pitchFamily="18" charset="0"/>
              </a:rPr>
              <a:t>   3</a:t>
            </a:r>
            <a:endParaRPr lang="en-US" sz="9600" dirty="0">
              <a:latin typeface="Times New Roman" pitchFamily="18" charset="0"/>
            </a:endParaRPr>
          </a:p>
        </p:txBody>
      </p:sp>
      <p:sp>
        <p:nvSpPr>
          <p:cNvPr id="33810" name="Oval 18"/>
          <p:cNvSpPr>
            <a:spLocks noChangeArrowheads="1"/>
          </p:cNvSpPr>
          <p:nvPr/>
        </p:nvSpPr>
        <p:spPr bwMode="auto">
          <a:xfrm>
            <a:off x="7858148" y="3929066"/>
            <a:ext cx="774700" cy="717550"/>
          </a:xfrm>
          <a:prstGeom prst="ellipse">
            <a:avLst/>
          </a:prstGeom>
          <a:gradFill rotWithShape="1">
            <a:gsLst>
              <a:gs pos="0">
                <a:srgbClr val="FFCC00"/>
              </a:gs>
              <a:gs pos="100000">
                <a:srgbClr val="66FF33"/>
              </a:gs>
            </a:gsLst>
            <a:lin ang="5400000" scaled="1"/>
          </a:gra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</a:rPr>
              <a:t>3</a:t>
            </a:r>
          </a:p>
        </p:txBody>
      </p:sp>
      <p:pic>
        <p:nvPicPr>
          <p:cNvPr id="12303" name="Picture 19" descr="F9849DCFA90C473196ECD16214E7700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7912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4" name="Picture 20" descr="F9849DCFA90C473196ECD16214E7700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7912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18" name="Oval 26"/>
          <p:cNvSpPr>
            <a:spLocks noChangeArrowheads="1"/>
          </p:cNvSpPr>
          <p:nvPr/>
        </p:nvSpPr>
        <p:spPr bwMode="auto">
          <a:xfrm>
            <a:off x="7929586" y="5000636"/>
            <a:ext cx="762000" cy="6858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33820" name="AutoShape 28"/>
          <p:cNvSpPr>
            <a:spLocks noChangeArrowheads="1"/>
          </p:cNvSpPr>
          <p:nvPr/>
        </p:nvSpPr>
        <p:spPr bwMode="auto">
          <a:xfrm>
            <a:off x="4318906" y="3951517"/>
            <a:ext cx="3143272" cy="2857496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9600" dirty="0" smtClean="0">
                <a:latin typeface="Times New Roman" pitchFamily="18" charset="0"/>
              </a:rPr>
              <a:t>  4</a:t>
            </a:r>
            <a:endParaRPr lang="en-US" sz="9600" dirty="0"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" y="41148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7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229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9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37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2" dur="20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9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38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4" dur="20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1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38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5" dur="20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18"/>
                  </p:tgtEl>
                </p:cond>
              </p:nextCondLst>
            </p:seq>
          </p:childTnLst>
        </p:cTn>
      </p:par>
    </p:tnLst>
    <p:bldLst>
      <p:bldP spid="12290" grpId="0" animBg="1"/>
      <p:bldP spid="12296" grpId="0"/>
      <p:bldP spid="33805" grpId="0" animBg="1"/>
      <p:bldP spid="12298" grpId="0" animBg="1"/>
      <p:bldP spid="33807" grpId="0" animBg="1"/>
      <p:bldP spid="12300" grpId="0" animBg="1"/>
      <p:bldP spid="338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7" descr="9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678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16"/>
          <p:cNvSpPr>
            <a:spLocks noChangeArrowheads="1" noChangeShapeType="1" noTextEdit="1"/>
          </p:cNvSpPr>
          <p:nvPr/>
        </p:nvSpPr>
        <p:spPr bwMode="auto">
          <a:xfrm>
            <a:off x="685800" y="1295400"/>
            <a:ext cx="7696200" cy="396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 dirty="0">
                <a:ln w="12700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Xin chào các em</a:t>
            </a:r>
          </a:p>
          <a:p>
            <a:pPr algn="ctr"/>
            <a:r>
              <a:rPr lang="vi-VN" sz="3600" b="1" i="1" kern="10" dirty="0">
                <a:ln w="12700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các em chăm ngoan học </a:t>
            </a:r>
            <a:r>
              <a:rPr lang="vi-VN" sz="3600" b="1" i="1" kern="10" dirty="0" smtClean="0">
                <a:ln w="12700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giỏi! </a:t>
            </a:r>
            <a:endParaRPr lang="en-US" sz="3600" b="1" i="1" kern="10" dirty="0">
              <a:ln w="12700">
                <a:solidFill>
                  <a:srgbClr val="0099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8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" presetID="23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5" presetID="2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21" presetID="30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27" presetID="24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33" presetID="22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39" presetID="21" presetClass="emp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8000"/>
                            </p:stCondLst>
                            <p:childTnLst>
                              <p:par>
                                <p:cTn id="45" presetID="22" presetClass="emph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3000"/>
                            </p:stCondLst>
                            <p:childTnLst>
                              <p:par>
                                <p:cTn id="51" presetID="21" presetClass="emph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57" presetID="22" presetClass="emph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3000"/>
                            </p:stCondLst>
                            <p:childTnLst>
                              <p:par>
                                <p:cTn id="63" presetID="23" presetClass="emph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69" presetID="24" presetClass="emph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63000"/>
                            </p:stCondLst>
                            <p:childTnLst>
                              <p:par>
                                <p:cTn id="75" presetID="25" presetClass="emph" presetSubtype="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81" presetID="25" presetClass="emph" presetSubtype="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87" presetID="30" presetClass="emph" presetSubtype="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78000"/>
                            </p:stCondLst>
                            <p:childTnLst>
                              <p:par>
                                <p:cTn id="93" presetID="22" presetClass="emph" presetSubtype="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99" presetID="19" presetClass="emph" presetSubtype="0" fill="hold" grpId="16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88000"/>
                            </p:stCondLst>
                            <p:childTnLst>
                              <p:par>
                                <p:cTn id="105" presetID="21" presetClass="emph" presetSubtype="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111" presetID="23" presetClass="emph" presetSubtype="0" fill="hold" grpId="18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98000"/>
                            </p:stCondLst>
                            <p:childTnLst>
                              <p:par>
                                <p:cTn id="117" presetID="22" presetClass="emph" presetSubtype="0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03000"/>
                            </p:stCondLst>
                            <p:childTnLst>
                              <p:par>
                                <p:cTn id="123" presetID="19" presetClass="emph" presetSubtype="0" fill="hold" grpId="2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2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2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129" presetID="22" presetClass="emph" presetSubtype="0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13000"/>
                            </p:stCondLst>
                            <p:childTnLst>
                              <p:par>
                                <p:cTn id="135" presetID="22" presetClass="emph" presetSubtype="0" fill="hold" grpId="2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141" presetID="23" presetClass="emph" presetSubtype="0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23000"/>
                            </p:stCondLst>
                            <p:childTnLst>
                              <p:par>
                                <p:cTn id="147" presetID="22" presetClass="emph" presetSubtype="0" fill="hold" grpId="2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123500"/>
                            </p:stCondLst>
                            <p:childTnLst>
                              <p:par>
                                <p:cTn id="153" presetID="25" presetClass="emph" presetSubtype="0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125500"/>
                            </p:stCondLst>
                            <p:childTnLst>
                              <p:par>
                                <p:cTn id="159" presetID="22" presetClass="emph" presetSubtype="0" fill="hold" grpId="26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128500"/>
                            </p:stCondLst>
                            <p:childTnLst>
                              <p:par>
                                <p:cTn id="165" presetID="33" presetClass="emph" presetSubtype="0" fill="remove" grpId="27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67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6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70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  <p:bldP spid="5" grpId="4" animBg="1"/>
      <p:bldP spid="5" grpId="5" animBg="1"/>
      <p:bldP spid="5" grpId="6" animBg="1"/>
      <p:bldP spid="5" grpId="7" animBg="1"/>
      <p:bldP spid="5" grpId="8" animBg="1"/>
      <p:bldP spid="5" grpId="9" animBg="1"/>
      <p:bldP spid="5" grpId="10" animBg="1"/>
      <p:bldP spid="5" grpId="11" animBg="1"/>
      <p:bldP spid="5" grpId="12" animBg="1"/>
      <p:bldP spid="5" grpId="13" animBg="1"/>
      <p:bldP spid="5" grpId="14" animBg="1"/>
      <p:bldP spid="5" grpId="15" animBg="1"/>
      <p:bldP spid="5" grpId="16" animBg="1"/>
      <p:bldP spid="5" grpId="17" animBg="1"/>
      <p:bldP spid="5" grpId="18" animBg="1"/>
      <p:bldP spid="5" grpId="19" animBg="1"/>
      <p:bldP spid="5" grpId="20" animBg="1"/>
      <p:bldP spid="5" grpId="21" animBg="1"/>
      <p:bldP spid="5" grpId="22" animBg="1"/>
      <p:bldP spid="5" grpId="23" animBg="1"/>
      <p:bldP spid="5" grpId="24" animBg="1"/>
      <p:bldP spid="5" grpId="25" animBg="1"/>
      <p:bldP spid="5" grpId="26" animBg="1"/>
      <p:bldP spid="5" grpId="27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2754</TotalTime>
  <Words>410</Words>
  <Application>Microsoft Office PowerPoint</Application>
  <PresentationFormat>On-screen Show (4:3)</PresentationFormat>
  <Paragraphs>98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GD &amp;ĐT TP. CAO LÃNH – T. ĐỒNG THÁP TRƯỜNG TIỂU HỌC LÊ QUÝ ĐÔN</dc:title>
  <dc:creator>Asus</dc:creator>
  <cp:lastModifiedBy>MY PC</cp:lastModifiedBy>
  <cp:revision>176</cp:revision>
  <dcterms:created xsi:type="dcterms:W3CDTF">2018-03-12T08:49:37Z</dcterms:created>
  <dcterms:modified xsi:type="dcterms:W3CDTF">2023-03-21T22:34:08Z</dcterms:modified>
</cp:coreProperties>
</file>