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7" r:id="rId3"/>
    <p:sldMasterId id="2147483721" r:id="rId4"/>
  </p:sldMasterIdLst>
  <p:notesMasterIdLst>
    <p:notesMasterId r:id="rId25"/>
  </p:notesMasterIdLst>
  <p:sldIdLst>
    <p:sldId id="416" r:id="rId5"/>
    <p:sldId id="257" r:id="rId6"/>
    <p:sldId id="408" r:id="rId7"/>
    <p:sldId id="261" r:id="rId8"/>
    <p:sldId id="327" r:id="rId9"/>
    <p:sldId id="293" r:id="rId10"/>
    <p:sldId id="268" r:id="rId11"/>
    <p:sldId id="301" r:id="rId12"/>
    <p:sldId id="276" r:id="rId13"/>
    <p:sldId id="299" r:id="rId14"/>
    <p:sldId id="278" r:id="rId15"/>
    <p:sldId id="275" r:id="rId16"/>
    <p:sldId id="280" r:id="rId17"/>
    <p:sldId id="297" r:id="rId18"/>
    <p:sldId id="291" r:id="rId19"/>
    <p:sldId id="411" r:id="rId20"/>
    <p:sldId id="410" r:id="rId21"/>
    <p:sldId id="415" r:id="rId22"/>
    <p:sldId id="414" r:id="rId23"/>
    <p:sldId id="39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60"/>
  </p:normalViewPr>
  <p:slideViewPr>
    <p:cSldViewPr>
      <p:cViewPr>
        <p:scale>
          <a:sx n="76" d="100"/>
          <a:sy n="7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E9CFF-90C9-4234-8E84-E859B257C946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9CCB9-B9BC-41F0-A1BA-5F819E13BA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9CCB9-B9BC-41F0-A1BA-5F819E13BA9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55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1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22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D847E935-FCD1-408C-BD14-637840FD4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5F45C599-11C9-42B6-BC65-904AE7888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BCA9F706-DB82-424B-9B79-3EEDC675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C9FF-4989-499B-BEC4-44A966F7B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345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2DCECBAB-42E7-410A-B42A-75CBDAFEF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5CBA56F6-163B-43DA-A256-C6AA5F73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D073BA67-8AA0-49D9-AE0F-0B86627D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770C9-230E-4F25-BF69-79EE41C4E7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294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4C52601A-A940-471A-8273-69B481E91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1A7C6E9A-3301-4021-9D92-FB992D36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3FA09582-C92C-4EC6-B50B-440804784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DF339-644A-4338-8762-A0B23051B1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626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="" xmlns:a16="http://schemas.microsoft.com/office/drawing/2014/main" id="{651FD74E-93BB-4D52-81D0-02867119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="" xmlns:a16="http://schemas.microsoft.com/office/drawing/2014/main" id="{92E73C53-8E7F-4B5D-AB79-1CE45B793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="" xmlns:a16="http://schemas.microsoft.com/office/drawing/2014/main" id="{1F5DF3FF-A688-4D31-B2BA-D73223BF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82913-DD28-45F6-91BE-0616F1E112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011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="" xmlns:a16="http://schemas.microsoft.com/office/drawing/2014/main" id="{B9B8F13B-71D1-4F8A-BDFD-358AAB24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="" xmlns:a16="http://schemas.microsoft.com/office/drawing/2014/main" id="{50F09C13-2001-486D-84AD-5CFD36E3D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="" xmlns:a16="http://schemas.microsoft.com/office/drawing/2014/main" id="{0038EE2A-7EAC-434F-BAFB-BB3F640F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FC58B-8A39-40CC-B1FA-3D4F39B2C9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30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="" xmlns:a16="http://schemas.microsoft.com/office/drawing/2014/main" id="{D172ACD3-BA94-4E24-A076-C30F65103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="" xmlns:a16="http://schemas.microsoft.com/office/drawing/2014/main" id="{9B9B7DC3-3498-4A44-B71F-014B55C11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="" xmlns:a16="http://schemas.microsoft.com/office/drawing/2014/main" id="{E706565E-5319-439E-AD46-209339458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538AC-C822-45E4-8035-DE8C3E45CA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084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="" xmlns:a16="http://schemas.microsoft.com/office/drawing/2014/main" id="{3DEA7456-6880-4BFD-9590-AD113A4C7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="" xmlns:a16="http://schemas.microsoft.com/office/drawing/2014/main" id="{7B3C036E-3A2B-4E31-9A69-609388AA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="" xmlns:a16="http://schemas.microsoft.com/office/drawing/2014/main" id="{7C0DFACD-B00A-4982-9C77-CBE6ABE3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D797C-E567-4467-A136-3205B1C2E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87798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="" xmlns:a16="http://schemas.microsoft.com/office/drawing/2014/main" id="{7D13240E-2C6D-40C1-9B8D-442CFED92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="" xmlns:a16="http://schemas.microsoft.com/office/drawing/2014/main" id="{81FA6F0C-21B4-4814-8AE7-4A14FB497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="" xmlns:a16="http://schemas.microsoft.com/office/drawing/2014/main" id="{3AEAD4D0-339B-492A-89A7-5275A66C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DA646-4068-4786-BADE-A2C52BDC46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10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512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="" xmlns:a16="http://schemas.microsoft.com/office/drawing/2014/main" id="{EAEB5533-3527-4E79-9363-E14AABFCE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="" xmlns:a16="http://schemas.microsoft.com/office/drawing/2014/main" id="{9B7FF1A0-8521-4AEC-A548-169B272F3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="" xmlns:a16="http://schemas.microsoft.com/office/drawing/2014/main" id="{56414FD5-2ACD-4FC1-8CE2-3FD1E368B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8C1AE-6C73-4CD0-8B8D-9A363E5971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573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A9A42145-0140-442C-BA6F-443F24B9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FC90D5D4-66B0-49B2-8203-5DD888308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FC846AD6-6D24-4B71-A101-62333AD65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AFA1B-9313-405A-8644-2961EFEFC6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684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72FE4994-9ED0-410E-8CE4-242AC999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51F4B4A5-2F62-4ABB-A9E1-753A1BD98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277B3310-1662-493D-A770-E4858095E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97174-851B-47EF-AC68-9D0F694ABF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50178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54EAC37-E861-4519-B0BC-C041282EC5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4BA9B3E-9F77-469B-8F20-0A0DC17EF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DC50DD-8411-48C8-8576-2817CE35F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940DF-370A-404B-BC0F-CE4D4A3E0B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2342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8E03634-8F60-4E6B-B322-35B3600D03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6138A80-53F9-40D5-84BF-701676D48D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848D76A-1728-4696-B4A0-FC13C5B6A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4C95A9-B269-47A4-A924-7941F2DD16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23102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43D6BCC-0CD2-471B-9092-B35C984488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40598F1-EBF4-4CAE-B5AE-80A2F08D26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E1600DA-A76C-47B7-8E89-2BBB5B9675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5EE97B-5130-4713-A906-36BCB0FC06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078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F5275EC-9DDD-4C3E-BF5F-AAB827F92D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FB95C8F-EB80-4326-83A4-3F183E1C9E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FA1AE5A-BB42-4A67-A0B3-6ED6464AB0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613AA0-94B8-4142-A69F-4F73323A7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5968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6E3B420-7100-420C-8B0C-9D0C9C2684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A7C6DFF-FBA9-48F7-AC19-B34E94BAC0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B7F289B-6BEE-40DB-AC22-8F1E426991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F81B1-C0A7-4509-8ED9-9FFE2A8CDF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7994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67F819A-D583-4C62-A418-A40CA5D7B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B102AD9C-5190-46F1-AFDF-0BC8F9D547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384F1AA5-1542-4DCC-A25F-0D1F741C58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1F62F-9FF5-4755-AC34-08D27E1B81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3259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2897271E-F6CF-4450-B079-EE137D323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50B71A6-E998-4C37-B0C3-66ACEE762D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92445F-4200-475E-A358-407C3FF760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9C7A48-286C-417D-BCB8-8C26F8BB93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11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582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94339AB1-513D-4599-A05A-22B0203F3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FC1A3125-64B5-45FC-A6CF-7C2AE9692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501F3CB8-F35D-4DDB-937B-E80F6F2378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35B20-6D9D-4E19-A3F2-AFBFBDF60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1945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9B30A79-32CA-4319-9A9E-5CD5273B2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8D5E471-90E4-4F38-8B7D-17CA086DC9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FA23765-7E5D-48E5-B545-9B99A0AB2C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E1541-0CD9-4A48-89DA-4489F50FA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6602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182DE96-6FEB-4838-BDDB-9E1EA966DF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A17328C-61D9-497D-B845-E50FB3D95D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45A979A-EEC0-4507-9000-865F268EB1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C2BF67-DD2C-4EE7-89D2-038127D72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2984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2D28F29-C085-4FBE-A222-51601AC3C3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9E4ED8C-A454-4844-8191-C58570D12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526852B-6654-48FA-B730-97A4A2F99C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76029-906F-440D-AE0F-2FD3580E7E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892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D84DEBA0-FD52-494B-8D02-F4FC076738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15CE885-30AC-48F1-B17D-AF2659A3CF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B538906-B2EE-46A1-ABD1-D71A364309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A29C83-9558-4538-9959-54C183BC9E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91126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252041AD-E6C8-443D-95CB-1B643321C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651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E4F7C1C0-F29C-4F27-91F3-1E98E0226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738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592FBEFB-E045-4E48-8835-1561D8FC9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CFA7F64-C860-4F9E-9CC6-D95DDCED0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71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B1F7B299-3E23-480D-8C89-5AD383887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9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166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71B5EEF-7697-4985-B190-4C5C02EC0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719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5B98A7ED-4129-4BFA-9850-0FF416923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144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322036DC-EB1C-40A6-93CF-8F31AA685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870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A6A9AF8-2A45-48D1-B671-922E83210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449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4EE9CE6-FFD1-4E09-9104-59C00F878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428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3715933E-5305-4964-887D-7DA5838FB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98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0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5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5">
                <a:lumMod val="40000"/>
                <a:lumOff val="60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AB5D9-698F-4FD0-9A9E-2FA66A742DC5}" type="datetimeFigureOut">
              <a:rPr lang="en-US" smtClean="0"/>
              <a:pPr/>
              <a:t>26/02/2023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15856-0286-447C-8B3E-4FF355CAB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5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="" xmlns:a16="http://schemas.microsoft.com/office/drawing/2014/main" id="{B54FED23-50DE-4B58-AD0E-BB3D6CECD7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="" xmlns:a16="http://schemas.microsoft.com/office/drawing/2014/main" id="{7DA98139-8C89-4FAA-83CF-E40CEE5F18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87B0CFBE-E8D1-480A-B8BA-C9AD58124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19AC8A1A-0459-4901-A98A-BA360305F8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496103E8-1C71-4B6D-B3AA-042EC27FE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940BB16-657F-41E4-AA4E-147A296847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69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A5670689-B5E7-4155-9FF8-361DA2151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17EC1906-90A3-4CE0-B446-103499273A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="" xmlns:a16="http://schemas.microsoft.com/office/drawing/2014/main" id="{E0A21F5B-2371-461C-82AB-4F56AAD43C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>
            <a:extLst>
              <a:ext uri="{FF2B5EF4-FFF2-40B4-BE49-F238E27FC236}">
                <a16:creationId xmlns="" xmlns:a16="http://schemas.microsoft.com/office/drawing/2014/main" id="{9EE14942-94C3-479F-A88C-FE49C2A962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0" name="Rectangle 6">
            <a:extLst>
              <a:ext uri="{FF2B5EF4-FFF2-40B4-BE49-F238E27FC236}">
                <a16:creationId xmlns="" xmlns:a16="http://schemas.microsoft.com/office/drawing/2014/main" id="{57A5C3E1-2569-4C98-A276-2321010E286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66C682A-99CE-473A-A28E-613C8C84B6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13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E17811-78B0-4F91-985D-4A64FF48323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2.gif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227551" y="63503"/>
            <a:ext cx="6477000" cy="774700"/>
          </a:xfrm>
          <a:prstGeom prst="rect">
            <a:avLst/>
          </a:prstGeom>
        </p:spPr>
        <p:txBody>
          <a:bodyPr wrap="none" lIns="121914" tIns="60957" rIns="121914" bIns="60957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 hai ngày </a:t>
            </a:r>
            <a:r>
              <a:rPr lang="en-US" sz="48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en-US" sz="48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2 năm 2023</a:t>
            </a:r>
          </a:p>
          <a:p>
            <a:pPr algn="ctr"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624013" y="995363"/>
            <a:ext cx="5556250" cy="541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b="1" kern="10" smtClean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4820" name="Picture 3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3500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pic>
        <p:nvPicPr>
          <p:cNvPr id="34823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975" y="63500"/>
            <a:ext cx="682625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F4D71"/>
                  </a:outerShdw>
                </a:effectLst>
              </a14:hiddenEffects>
            </a:ext>
          </a:extLst>
        </p:spPr>
      </p:pic>
      <p:sp>
        <p:nvSpPr>
          <p:cNvPr id="34824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21914" tIns="60957" rIns="121914" bIns="60957" anchor="ctr"/>
          <a:lstStyle>
            <a:lvl1pPr defTabSz="12176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2176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2176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2176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2176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vi-VN" altLang="en-US" sz="240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6355" y="822052"/>
            <a:ext cx="8411306" cy="615553"/>
          </a:xfrm>
          <a:prstGeom prst="rect">
            <a:avLst/>
          </a:prstGeom>
        </p:spPr>
        <p:txBody>
          <a:bodyPr lIns="121914" tIns="60957" rIns="121914" bIns="60957">
            <a:spAutoFit/>
          </a:bodyPr>
          <a:lstStyle/>
          <a:p>
            <a:pPr algn="ctr" defTabSz="1219140">
              <a:defRPr/>
            </a:pPr>
            <a:r>
              <a:rPr lang="en-US" sz="3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LUẬT TỤC XƯA CỦA NGƯỜI Ê-ĐÊ</a:t>
            </a:r>
            <a:endParaRPr lang="en-US" sz="32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8025" y="1536700"/>
            <a:ext cx="789642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2400" b="1" dirty="0">
                <a:latin typeface="Times New Roman"/>
                <a:ea typeface="Times New Roman"/>
                <a:cs typeface="Times New Roman"/>
              </a:rPr>
              <a:t>YÊU CẦU CẦN ĐẠT</a:t>
            </a:r>
            <a:endParaRPr lang="en-US" sz="2400" dirty="0">
              <a:latin typeface=".VnTime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Hiểu nội dung : Luật tục nghiêm minh và công bằng của người Ê- đê xưa; kể  được 1 đến 2 luật của nước ta (Trả lời được các câu hỏi trong SGK).</a:t>
            </a:r>
            <a:endParaRPr lang="en-US" sz="2400" dirty="0">
              <a:latin typeface=".VnTime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  <a:tabLst>
                <a:tab pos="340360" algn="l"/>
              </a:tabLst>
            </a:pPr>
            <a:r>
              <a:rPr lang="en-US" sz="2400" b="1" dirty="0">
                <a:latin typeface="Times New Roman"/>
                <a:ea typeface="Times New Roman"/>
                <a:cs typeface="Times New Roman"/>
              </a:rPr>
              <a:t>-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Đọc với giọng trang trọng, thể hiện tính nghiêm túc của văn bản.</a:t>
            </a:r>
            <a:endParaRPr lang="en-US" sz="2400" dirty="0">
              <a:latin typeface=".VnTime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/>
                <a:ea typeface="Times New Roman"/>
                <a:cs typeface="Times New Roman"/>
              </a:rPr>
              <a:t>- Năng lực: </a:t>
            </a:r>
            <a:endParaRPr lang="en-US" sz="2400" dirty="0">
              <a:latin typeface=".VnTime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+ Năng lực tự chủ và tự học, năng lực giao tiếp và hợp tác, năng lực giải quyết vấn đề và sáng tạo.</a:t>
            </a:r>
            <a:endParaRPr lang="en-US" sz="2400" dirty="0">
              <a:latin typeface=".VnTime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+ Năng lực văn học, năng lực ngôn ngữ, năng lực thẩm mĩ.</a:t>
            </a:r>
            <a:endParaRPr lang="en-US" sz="2400" dirty="0">
              <a:latin typeface=".VnTime"/>
              <a:ea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latin typeface="Times New Roman"/>
                <a:ea typeface="Times New Roman"/>
                <a:cs typeface="Times New Roman"/>
              </a:rPr>
              <a:t>- Phẩm chất: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Giáo dục HS ý thức chấp hành pháp luật.</a:t>
            </a:r>
            <a:endParaRPr lang="en-US" sz="2400" dirty="0">
              <a:effectLst/>
              <a:latin typeface=".VnTime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3741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orizontal Scroll 10">
            <a:hlinkClick r:id="rId2" action="ppaction://hlinksldjump"/>
          </p:cNvPr>
          <p:cNvSpPr/>
          <p:nvPr/>
        </p:nvSpPr>
        <p:spPr>
          <a:xfrm>
            <a:off x="1562100" y="1600200"/>
            <a:ext cx="6134100" cy="19050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2. Kể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060" y="3631096"/>
            <a:ext cx="7467601" cy="286232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cắp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vi-VN" sz="36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4643" y="1369367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7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524000"/>
            <a:ext cx="9144000" cy="21959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: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1 song ) 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1 co ),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917674"/>
            <a:ext cx="9144000" cy="2590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Tang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,…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tai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tang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.</a:t>
            </a:r>
          </a:p>
        </p:txBody>
      </p:sp>
      <p:sp>
        <p:nvSpPr>
          <p:cNvPr id="10" name="Horizontal Scroll 9">
            <a:hlinkClick r:id="rId2" action="ppaction://hlinksldjump"/>
          </p:cNvPr>
          <p:cNvSpPr/>
          <p:nvPr/>
        </p:nvSpPr>
        <p:spPr>
          <a:xfrm>
            <a:off x="1600200" y="2057400"/>
            <a:ext cx="6324600" cy="2438400"/>
          </a:xfrm>
          <a:prstGeom prst="horizont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2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28700" y="429817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37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>
            <a:hlinkClick r:id="" action="ppaction://noaction"/>
          </p:cNvPr>
          <p:cNvSpPr/>
          <p:nvPr/>
        </p:nvSpPr>
        <p:spPr>
          <a:xfrm>
            <a:off x="1447800" y="1803648"/>
            <a:ext cx="6172200" cy="205740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8" name="Folded Corner 7"/>
          <p:cNvSpPr/>
          <p:nvPr/>
        </p:nvSpPr>
        <p:spPr>
          <a:xfrm>
            <a:off x="467544" y="4038600"/>
            <a:ext cx="8335213" cy="25146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Luật Giáo dục, Luật Đất đai, Luật Hôn nhân và gia đình, Luật Thương mại , Luật Giao thông , Luật Bảo vệ, chăm sóc và giáo dục trẻ em, 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84069" y="1369367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268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evel 3"/>
          <p:cNvSpPr/>
          <p:nvPr/>
        </p:nvSpPr>
        <p:spPr>
          <a:xfrm>
            <a:off x="683568" y="1981200"/>
            <a:ext cx="7920880" cy="3657600"/>
          </a:xfrm>
          <a:prstGeom prst="beve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Ê-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9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0839" y="2590800"/>
            <a:ext cx="662232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Đọc diễn cảm</a:t>
            </a:r>
            <a:endParaRPr lang="en-US" sz="66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96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828800"/>
            <a:ext cx="8610600" cy="41549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 .</a:t>
            </a:r>
          </a:p>
          <a:p>
            <a:pPr algn="just"/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sung,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cha.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nọ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/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thò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bồi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cắp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/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5" name="Line 65"/>
          <p:cNvSpPr>
            <a:spLocks noChangeShapeType="1"/>
          </p:cNvSpPr>
          <p:nvPr/>
        </p:nvSpPr>
        <p:spPr bwMode="auto">
          <a:xfrm flipH="1">
            <a:off x="838200" y="25908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Line 65"/>
          <p:cNvSpPr>
            <a:spLocks noChangeShapeType="1"/>
          </p:cNvSpPr>
          <p:nvPr/>
        </p:nvSpPr>
        <p:spPr bwMode="auto">
          <a:xfrm flipH="1">
            <a:off x="4159526" y="2570922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" name="Line 65"/>
          <p:cNvSpPr>
            <a:spLocks noChangeShapeType="1"/>
          </p:cNvSpPr>
          <p:nvPr/>
        </p:nvSpPr>
        <p:spPr bwMode="auto">
          <a:xfrm flipH="1">
            <a:off x="6400800" y="25908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" name="Line 65"/>
          <p:cNvSpPr>
            <a:spLocks noChangeShapeType="1"/>
          </p:cNvSpPr>
          <p:nvPr/>
        </p:nvSpPr>
        <p:spPr bwMode="auto">
          <a:xfrm flipH="1">
            <a:off x="4876800" y="2971800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" name="Line 65"/>
          <p:cNvSpPr>
            <a:spLocks noChangeShapeType="1"/>
          </p:cNvSpPr>
          <p:nvPr/>
        </p:nvSpPr>
        <p:spPr bwMode="auto">
          <a:xfrm flipH="1">
            <a:off x="7924800" y="2590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2" name="Line 65"/>
          <p:cNvSpPr>
            <a:spLocks noChangeShapeType="1"/>
          </p:cNvSpPr>
          <p:nvPr/>
        </p:nvSpPr>
        <p:spPr bwMode="auto">
          <a:xfrm flipH="1">
            <a:off x="838200" y="3352800"/>
            <a:ext cx="2133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3" name="Line 65"/>
          <p:cNvSpPr>
            <a:spLocks noChangeShapeType="1"/>
          </p:cNvSpPr>
          <p:nvPr/>
        </p:nvSpPr>
        <p:spPr bwMode="auto">
          <a:xfrm flipH="1" flipV="1">
            <a:off x="7924800" y="3346174"/>
            <a:ext cx="762000" cy="662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" name="Line 65"/>
          <p:cNvSpPr>
            <a:spLocks noChangeShapeType="1"/>
          </p:cNvSpPr>
          <p:nvPr/>
        </p:nvSpPr>
        <p:spPr bwMode="auto">
          <a:xfrm flipH="1">
            <a:off x="304800" y="36576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65"/>
          <p:cNvSpPr>
            <a:spLocks noChangeShapeType="1"/>
          </p:cNvSpPr>
          <p:nvPr/>
        </p:nvSpPr>
        <p:spPr bwMode="auto">
          <a:xfrm flipH="1">
            <a:off x="3429000" y="36576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6" name="Line 65"/>
          <p:cNvSpPr>
            <a:spLocks noChangeShapeType="1"/>
          </p:cNvSpPr>
          <p:nvPr/>
        </p:nvSpPr>
        <p:spPr bwMode="auto">
          <a:xfrm flipH="1">
            <a:off x="2362200" y="4419600"/>
            <a:ext cx="91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Line 65"/>
          <p:cNvSpPr>
            <a:spLocks noChangeShapeType="1"/>
          </p:cNvSpPr>
          <p:nvPr/>
        </p:nvSpPr>
        <p:spPr bwMode="auto">
          <a:xfrm flipH="1">
            <a:off x="1295400" y="2910509"/>
            <a:ext cx="914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" name="Line 65"/>
          <p:cNvSpPr>
            <a:spLocks noChangeShapeType="1"/>
          </p:cNvSpPr>
          <p:nvPr/>
        </p:nvSpPr>
        <p:spPr bwMode="auto">
          <a:xfrm flipH="1">
            <a:off x="3505200" y="4770783"/>
            <a:ext cx="2133600" cy="1987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9" name="Line 65"/>
          <p:cNvSpPr>
            <a:spLocks noChangeShapeType="1"/>
          </p:cNvSpPr>
          <p:nvPr/>
        </p:nvSpPr>
        <p:spPr bwMode="auto">
          <a:xfrm flipH="1">
            <a:off x="685800" y="4770783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49"/>
          <p:cNvSpPr>
            <a:spLocks noChangeShapeType="1"/>
          </p:cNvSpPr>
          <p:nvPr/>
        </p:nvSpPr>
        <p:spPr bwMode="auto">
          <a:xfrm flipH="1">
            <a:off x="1562100" y="2224709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Line 49"/>
          <p:cNvSpPr>
            <a:spLocks noChangeShapeType="1"/>
          </p:cNvSpPr>
          <p:nvPr/>
        </p:nvSpPr>
        <p:spPr bwMode="auto">
          <a:xfrm flipH="1">
            <a:off x="5105400" y="2239618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Line 49"/>
          <p:cNvSpPr>
            <a:spLocks noChangeShapeType="1"/>
          </p:cNvSpPr>
          <p:nvPr/>
        </p:nvSpPr>
        <p:spPr bwMode="auto">
          <a:xfrm flipH="1">
            <a:off x="8763000" y="2209800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49"/>
          <p:cNvSpPr>
            <a:spLocks noChangeShapeType="1"/>
          </p:cNvSpPr>
          <p:nvPr/>
        </p:nvSpPr>
        <p:spPr bwMode="auto">
          <a:xfrm flipH="1">
            <a:off x="4351683" y="2529509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49"/>
          <p:cNvSpPr>
            <a:spLocks noChangeShapeType="1"/>
          </p:cNvSpPr>
          <p:nvPr/>
        </p:nvSpPr>
        <p:spPr bwMode="auto">
          <a:xfrm flipH="1">
            <a:off x="8709991" y="2622275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Line 49"/>
          <p:cNvSpPr>
            <a:spLocks noChangeShapeType="1"/>
          </p:cNvSpPr>
          <p:nvPr/>
        </p:nvSpPr>
        <p:spPr bwMode="auto">
          <a:xfrm flipH="1">
            <a:off x="6019800" y="2971800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Line 49"/>
          <p:cNvSpPr>
            <a:spLocks noChangeShapeType="1"/>
          </p:cNvSpPr>
          <p:nvPr/>
        </p:nvSpPr>
        <p:spPr bwMode="auto">
          <a:xfrm flipH="1">
            <a:off x="2693504" y="4421257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Line 49"/>
          <p:cNvSpPr>
            <a:spLocks noChangeShapeType="1"/>
          </p:cNvSpPr>
          <p:nvPr/>
        </p:nvSpPr>
        <p:spPr bwMode="auto">
          <a:xfrm flipH="1">
            <a:off x="1905000" y="4040257"/>
            <a:ext cx="76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240053" y="1239143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1028700" y="429817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50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2264673"/>
            <a:ext cx="91440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solidFill>
                  <a:srgbClr val="2E6EBC"/>
                </a:solidFill>
              </a:rPr>
              <a:t>Câu 1</a:t>
            </a:r>
            <a:r>
              <a:rPr lang="vi-VN" sz="2800" dirty="0">
                <a:solidFill>
                  <a:srgbClr val="2E6EBC"/>
                </a:solidFill>
              </a:rPr>
              <a:t>. Người xưa đặt ra luật tục để làm gì?</a:t>
            </a:r>
          </a:p>
          <a:p>
            <a:r>
              <a:rPr lang="vi-VN" sz="2800" dirty="0">
                <a:solidFill>
                  <a:srgbClr val="2E6EBC"/>
                </a:solidFill>
              </a:rPr>
              <a:t>A. Để giúp cho cuộc sống của mọi người rập khuôn theo luật.</a:t>
            </a:r>
          </a:p>
          <a:p>
            <a:r>
              <a:rPr lang="vi-VN" sz="2800" dirty="0">
                <a:solidFill>
                  <a:srgbClr val="2E6EBC"/>
                </a:solidFill>
              </a:rPr>
              <a:t>B. Để mọi người yên tâm sống trong cộng đồng.</a:t>
            </a:r>
          </a:p>
          <a:p>
            <a:r>
              <a:rPr lang="vi-VN" sz="2800" dirty="0">
                <a:solidFill>
                  <a:srgbClr val="2E6EBC"/>
                </a:solidFill>
              </a:rPr>
              <a:t>C. Để trừng phạt người phạm luật.</a:t>
            </a:r>
          </a:p>
          <a:p>
            <a:r>
              <a:rPr lang="vi-VN" sz="2800" dirty="0">
                <a:solidFill>
                  <a:srgbClr val="2E6EBC"/>
                </a:solidFill>
              </a:rPr>
              <a:t>D. Để mọi người cùng tuân theo, góp phần giữ gìn và bảo vệ cuộc sống bình yên cho buôn làng, cộng đồng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0" y="4405274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dirty="0">
                <a:solidFill>
                  <a:srgbClr val="FF0000"/>
                </a:solidFill>
              </a:rPr>
              <a:t>D. Để mọi người cùng tuân theo, góp phần giữ gìn và bảo vệ cuộc sống bình yên cho buôn làng, cộng đồng</a:t>
            </a:r>
          </a:p>
        </p:txBody>
      </p:sp>
    </p:spTree>
    <p:extLst>
      <p:ext uri="{BB962C8B-B14F-4D97-AF65-F5344CB8AC3E}">
        <p14:creationId xmlns:p14="http://schemas.microsoft.com/office/powerpoint/2010/main" val="32062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2264673"/>
            <a:ext cx="914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solidFill>
                  <a:srgbClr val="2E6EBC"/>
                </a:solidFill>
              </a:rPr>
              <a:t>Câu 2.</a:t>
            </a:r>
            <a:r>
              <a:rPr lang="vi-VN" sz="2800" dirty="0">
                <a:solidFill>
                  <a:srgbClr val="2E6EBC"/>
                </a:solidFill>
              </a:rPr>
              <a:t> Trong đoạn văn bản trên, luật nào không được nhắc đến</a:t>
            </a:r>
          </a:p>
          <a:p>
            <a:r>
              <a:rPr lang="vi-VN" sz="2800" dirty="0">
                <a:solidFill>
                  <a:srgbClr val="2E6EBC"/>
                </a:solidFill>
              </a:rPr>
              <a:t>A. Về các tội</a:t>
            </a:r>
          </a:p>
          <a:p>
            <a:r>
              <a:rPr lang="vi-VN" sz="2800" dirty="0">
                <a:solidFill>
                  <a:srgbClr val="2E6EBC"/>
                </a:solidFill>
              </a:rPr>
              <a:t>B. Về tang chứng và nhân chứng</a:t>
            </a:r>
          </a:p>
          <a:p>
            <a:r>
              <a:rPr lang="vi-VN" sz="2800" dirty="0">
                <a:solidFill>
                  <a:srgbClr val="2E6EBC"/>
                </a:solidFill>
              </a:rPr>
              <a:t>C. Về tội tham nhũng</a:t>
            </a:r>
          </a:p>
          <a:p>
            <a:r>
              <a:rPr lang="vi-VN" sz="2800" dirty="0">
                <a:solidFill>
                  <a:srgbClr val="2E6EBC"/>
                </a:solidFill>
              </a:rPr>
              <a:t>D. Về cách xử phạt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0" y="397735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dirty="0">
                <a:solidFill>
                  <a:srgbClr val="FF0000"/>
                </a:solidFill>
              </a:rPr>
              <a:t>C. Về tội tham nhũng</a:t>
            </a:r>
          </a:p>
        </p:txBody>
      </p:sp>
    </p:spTree>
    <p:extLst>
      <p:ext uri="{BB962C8B-B14F-4D97-AF65-F5344CB8AC3E}">
        <p14:creationId xmlns:p14="http://schemas.microsoft.com/office/powerpoint/2010/main" val="224793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2264673"/>
            <a:ext cx="9144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solidFill>
                  <a:srgbClr val="2E6EBC"/>
                </a:solidFill>
              </a:rPr>
              <a:t>Câu </a:t>
            </a:r>
            <a:r>
              <a:rPr lang="vi-VN" sz="2800" b="1" dirty="0" smtClean="0">
                <a:solidFill>
                  <a:srgbClr val="2E6EBC"/>
                </a:solidFill>
              </a:rPr>
              <a:t>3.</a:t>
            </a:r>
            <a:r>
              <a:rPr lang="vi-VN" sz="2800" dirty="0">
                <a:solidFill>
                  <a:srgbClr val="2E6EBC"/>
                </a:solidFill>
              </a:rPr>
              <a:t> Khi phạm tội ăn cắp, người phạm tội sẽ bị xử phạt như thế nào?</a:t>
            </a:r>
          </a:p>
          <a:p>
            <a:r>
              <a:rPr lang="vi-VN" sz="2800" dirty="0">
                <a:solidFill>
                  <a:srgbClr val="2E6EBC"/>
                </a:solidFill>
              </a:rPr>
              <a:t>A. phải trả lại đủ giá; ngoài ra phải bồi thường gấp đôi số của cải đã lấy cắp</a:t>
            </a:r>
          </a:p>
          <a:p>
            <a:r>
              <a:rPr lang="vi-VN" sz="2800" dirty="0">
                <a:solidFill>
                  <a:srgbClr val="2E6EBC"/>
                </a:solidFill>
              </a:rPr>
              <a:t>B. phải đưa ra xét xử</a:t>
            </a:r>
          </a:p>
          <a:p>
            <a:r>
              <a:rPr lang="vi-VN" sz="2800" dirty="0">
                <a:solidFill>
                  <a:srgbClr val="2E6EBC"/>
                </a:solidFill>
              </a:rPr>
              <a:t>C. phải phạt một co</a:t>
            </a:r>
          </a:p>
          <a:p>
            <a:r>
              <a:rPr lang="vi-VN" sz="2800" dirty="0">
                <a:solidFill>
                  <a:srgbClr val="2E6EBC"/>
                </a:solidFill>
              </a:rPr>
              <a:t>D. phải xử kẻ đó bằng dao sắc, gươm lớn và bỏ xác hắn cho diều tha quạ mổ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0" y="312711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dirty="0">
                <a:solidFill>
                  <a:srgbClr val="FF0000"/>
                </a:solidFill>
              </a:rPr>
              <a:t>A. phải trả lại đủ giá; ngoài ra phải bồi thường gấp đôi số của cải đã lấy cắp</a:t>
            </a:r>
          </a:p>
        </p:txBody>
      </p:sp>
    </p:spTree>
    <p:extLst>
      <p:ext uri="{BB962C8B-B14F-4D97-AF65-F5344CB8AC3E}">
        <p14:creationId xmlns:p14="http://schemas.microsoft.com/office/powerpoint/2010/main" val="288222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2264673"/>
            <a:ext cx="91440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solidFill>
                  <a:srgbClr val="2E6EBC"/>
                </a:solidFill>
              </a:rPr>
              <a:t>Câu </a:t>
            </a:r>
            <a:r>
              <a:rPr lang="vi-VN" sz="2800" b="1" dirty="0" smtClean="0">
                <a:solidFill>
                  <a:srgbClr val="2E6EBC"/>
                </a:solidFill>
              </a:rPr>
              <a:t>4.</a:t>
            </a:r>
            <a:r>
              <a:rPr lang="vi-VN" sz="2800" dirty="0">
                <a:solidFill>
                  <a:srgbClr val="2E6EBC"/>
                </a:solidFill>
              </a:rPr>
              <a:t> Trong luật tục của người Ê-đê, hành động như thế nào thì bị khép vào tội giúp kẻ có tội?</a:t>
            </a:r>
          </a:p>
          <a:p>
            <a:r>
              <a:rPr lang="vi-VN" sz="2800" dirty="0">
                <a:solidFill>
                  <a:srgbClr val="2E6EBC"/>
                </a:solidFill>
              </a:rPr>
              <a:t>A. bao biện cho kẻ có tội</a:t>
            </a:r>
          </a:p>
          <a:p>
            <a:r>
              <a:rPr lang="vi-VN" sz="2800" dirty="0">
                <a:solidFill>
                  <a:srgbClr val="2E6EBC"/>
                </a:solidFill>
              </a:rPr>
              <a:t>B. ăn cắp của người khác</a:t>
            </a:r>
          </a:p>
          <a:p>
            <a:r>
              <a:rPr lang="vi-VN" sz="2800" dirty="0">
                <a:solidFill>
                  <a:srgbClr val="2E6EBC"/>
                </a:solidFill>
              </a:rPr>
              <a:t>C. giúp địch làm hại dân làng</a:t>
            </a:r>
          </a:p>
          <a:p>
            <a:r>
              <a:rPr lang="vi-VN" sz="2800" dirty="0">
                <a:solidFill>
                  <a:srgbClr val="2E6EBC"/>
                </a:solidFill>
              </a:rPr>
              <a:t>D. đi cùng đi, nói cùng nói, bước cùng bước với kẻ có tội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0" y="4392814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dirty="0">
                <a:solidFill>
                  <a:srgbClr val="FF0000"/>
                </a:solidFill>
              </a:rPr>
              <a:t>D. đi cùng đi, nói cùng nói, bước cùng bước với kẻ có tội</a:t>
            </a:r>
          </a:p>
        </p:txBody>
      </p:sp>
    </p:spTree>
    <p:extLst>
      <p:ext uri="{BB962C8B-B14F-4D97-AF65-F5344CB8AC3E}">
        <p14:creationId xmlns:p14="http://schemas.microsoft.com/office/powerpoint/2010/main" val="312222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3818" y="1260049"/>
            <a:ext cx="26933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2189163"/>
            <a:ext cx="9144000" cy="21542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prstShdw prst="shdw16">
              <a:schemeClr val="bg2">
                <a:alpha val="50000"/>
              </a:schemeClr>
            </a:prstShdw>
          </a:effectLst>
        </p:spPr>
        <p:txBody>
          <a:bodyPr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2800" b="1" dirty="0">
                <a:solidFill>
                  <a:srgbClr val="0000CC"/>
                </a:solidFill>
                <a:latin typeface="inherit"/>
                <a:cs typeface="Arial" panose="020B0604020202020204" pitchFamily="34" charset="0"/>
              </a:rPr>
              <a:t>Câu </a:t>
            </a:r>
            <a:r>
              <a:rPr lang="en-US" altLang="vi-VN" sz="2800" b="1" dirty="0" smtClean="0">
                <a:solidFill>
                  <a:srgbClr val="0000CC"/>
                </a:solidFill>
                <a:latin typeface="inherit"/>
                <a:cs typeface="Arial" panose="020B0604020202020204" pitchFamily="34" charset="0"/>
              </a:rPr>
              <a:t>1</a:t>
            </a:r>
            <a:r>
              <a:rPr lang="en-US" altLang="vi-VN" sz="2800" dirty="0" smtClean="0">
                <a:solidFill>
                  <a:srgbClr val="0000CC"/>
                </a:solidFill>
                <a:cs typeface="Arial" panose="020B0604020202020204" pitchFamily="34" charset="0"/>
              </a:rPr>
              <a:t>. </a:t>
            </a:r>
            <a:r>
              <a:rPr lang="en-US" altLang="vi-VN" sz="2800" dirty="0">
                <a:solidFill>
                  <a:srgbClr val="0000CC"/>
                </a:solidFill>
                <a:cs typeface="Arial" panose="020B0604020202020204" pitchFamily="34" charset="0"/>
              </a:rPr>
              <a:t>Bài thơ được viết để gửi tặng ai?</a:t>
            </a:r>
            <a:endParaRPr lang="en-US" altLang="vi-VN" sz="2800" dirty="0">
              <a:solidFill>
                <a:srgbClr val="0000CC"/>
              </a:solidFill>
            </a:endParaRPr>
          </a:p>
          <a:p>
            <a:r>
              <a:rPr lang="en-US" altLang="vi-VN" sz="2800" dirty="0">
                <a:solidFill>
                  <a:srgbClr val="0000CC"/>
                </a:solidFill>
                <a:cs typeface="Arial" panose="020B0604020202020204" pitchFamily="34" charset="0"/>
              </a:rPr>
              <a:t>A. các chiến sĩ an ninh</a:t>
            </a:r>
            <a:endParaRPr lang="en-US" altLang="vi-VN" sz="2800" dirty="0">
              <a:solidFill>
                <a:srgbClr val="0000CC"/>
              </a:solidFill>
            </a:endParaRPr>
          </a:p>
          <a:p>
            <a:r>
              <a:rPr lang="en-US" altLang="vi-VN" sz="2800" dirty="0">
                <a:solidFill>
                  <a:srgbClr val="0000CC"/>
                </a:solidFill>
                <a:cs typeface="Arial" panose="020B0604020202020204" pitchFamily="34" charset="0"/>
              </a:rPr>
              <a:t>B. các cháu học sinh Hải Phòng</a:t>
            </a:r>
            <a:endParaRPr lang="en-US" altLang="vi-VN" sz="2800" dirty="0">
              <a:solidFill>
                <a:srgbClr val="0000CC"/>
              </a:solidFill>
            </a:endParaRPr>
          </a:p>
          <a:p>
            <a:r>
              <a:rPr lang="en-US" altLang="vi-VN" sz="2800" dirty="0">
                <a:solidFill>
                  <a:srgbClr val="0000CC"/>
                </a:solidFill>
                <a:cs typeface="Arial" panose="020B0604020202020204" pitchFamily="34" charset="0"/>
              </a:rPr>
              <a:t>C. chú đi tuần</a:t>
            </a:r>
            <a:endParaRPr lang="en-US" altLang="vi-VN" sz="2800" dirty="0">
              <a:solidFill>
                <a:srgbClr val="0000CC"/>
              </a:solidFill>
            </a:endParaRPr>
          </a:p>
          <a:p>
            <a:r>
              <a:rPr lang="en-US" altLang="vi-VN" sz="2800" dirty="0">
                <a:solidFill>
                  <a:srgbClr val="0000CC"/>
                </a:solidFill>
                <a:cs typeface="Arial" panose="020B0604020202020204" pitchFamily="34" charset="0"/>
              </a:rPr>
              <a:t>D. các cháu học sinh miền Nam</a:t>
            </a:r>
            <a:endParaRPr lang="en-US" altLang="vi-VN" sz="2800" dirty="0">
              <a:solidFill>
                <a:srgbClr val="0000CC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-92075" y="3862388"/>
            <a:ext cx="7162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2800">
                <a:solidFill>
                  <a:srgbClr val="FF0000"/>
                </a:solidFill>
                <a:cs typeface="Arial" panose="020B0604020202020204" pitchFamily="34" charset="0"/>
              </a:rPr>
              <a:t>D. các cháu học sinh miền Nam</a:t>
            </a:r>
            <a:endParaRPr lang="en-US" altLang="vi-VN" sz="2800">
              <a:solidFill>
                <a:srgbClr val="FF0000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295400" y="-115888"/>
            <a:ext cx="6934200" cy="58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Thứ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ngày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27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tháng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năm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2023 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028700" y="341313"/>
            <a:ext cx="72009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</a:t>
            </a:r>
            <a:r>
              <a:rPr lang="en-US" alt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endParaRPr lang="en-US" altLang="en-US" sz="2000" b="1" dirty="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30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14">
            <a:extLst>
              <a:ext uri="{FF2B5EF4-FFF2-40B4-BE49-F238E27FC236}">
                <a16:creationId xmlns="" xmlns:a16="http://schemas.microsoft.com/office/drawing/2014/main" id="{10C7B351-C823-4793-B956-F501C200A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07" name="Picture 3" descr="firew1">
            <a:extLst>
              <a:ext uri="{FF2B5EF4-FFF2-40B4-BE49-F238E27FC236}">
                <a16:creationId xmlns="" xmlns:a16="http://schemas.microsoft.com/office/drawing/2014/main" id="{02F43BA8-BAF0-4DE6-A1BD-8F5106F435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8420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08" name="Picture 4" descr="firew1">
            <a:extLst>
              <a:ext uri="{FF2B5EF4-FFF2-40B4-BE49-F238E27FC236}">
                <a16:creationId xmlns="" xmlns:a16="http://schemas.microsoft.com/office/drawing/2014/main" id="{FBFB88A6-034F-48ED-B298-A128461581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400050" y="436245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09" name="Picture 5" descr="firew1">
            <a:extLst>
              <a:ext uri="{FF2B5EF4-FFF2-40B4-BE49-F238E27FC236}">
                <a16:creationId xmlns="" xmlns:a16="http://schemas.microsoft.com/office/drawing/2014/main" id="{46F00C0C-2A23-4B14-B14E-386E4810D8F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5276850" y="451485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10" name="Picture 6" descr="firew1">
            <a:extLst>
              <a:ext uri="{FF2B5EF4-FFF2-40B4-BE49-F238E27FC236}">
                <a16:creationId xmlns="" xmlns:a16="http://schemas.microsoft.com/office/drawing/2014/main" id="{E6A01A59-B02C-42D8-BFB5-F41136DB85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6877050" y="112395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11" name="Picture 7" descr="firew1">
            <a:extLst>
              <a:ext uri="{FF2B5EF4-FFF2-40B4-BE49-F238E27FC236}">
                <a16:creationId xmlns="" xmlns:a16="http://schemas.microsoft.com/office/drawing/2014/main" id="{CD4C3D74-28CE-48B9-974D-F803F39A67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6953250" y="-9525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12" name="Picture 8" descr="firew1">
            <a:extLst>
              <a:ext uri="{FF2B5EF4-FFF2-40B4-BE49-F238E27FC236}">
                <a16:creationId xmlns="" xmlns:a16="http://schemas.microsoft.com/office/drawing/2014/main" id="{BD8BBDBB-BA59-49D9-9F2C-7E591CB892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8515350" y="154305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13" name="Picture 10" descr="firew1">
            <a:extLst>
              <a:ext uri="{FF2B5EF4-FFF2-40B4-BE49-F238E27FC236}">
                <a16:creationId xmlns="" xmlns:a16="http://schemas.microsoft.com/office/drawing/2014/main" id="{E7DEB135-2CE2-487E-80CC-06D2437F8B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7258050" y="3867150"/>
            <a:ext cx="1257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11" descr="Firewrk5">
            <a:extLst>
              <a:ext uri="{FF2B5EF4-FFF2-40B4-BE49-F238E27FC236}">
                <a16:creationId xmlns="" xmlns:a16="http://schemas.microsoft.com/office/drawing/2014/main" id="{5C749073-9AB0-4288-A09E-CAEC02E9F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990600"/>
            <a:ext cx="9048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2" name="Picture 12" descr="Firewrk5">
            <a:extLst>
              <a:ext uri="{FF2B5EF4-FFF2-40B4-BE49-F238E27FC236}">
                <a16:creationId xmlns="" xmlns:a16="http://schemas.microsoft.com/office/drawing/2014/main" id="{B0B176EB-CF0F-4254-8137-63A77C4EA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90600"/>
            <a:ext cx="9048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3" name="Picture 13" descr="0307_1j_s">
            <a:extLst>
              <a:ext uri="{FF2B5EF4-FFF2-40B4-BE49-F238E27FC236}">
                <a16:creationId xmlns="" xmlns:a16="http://schemas.microsoft.com/office/drawing/2014/main" id="{A63CF7CF-DC08-4C14-8C5D-537396D232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1450"/>
            <a:ext cx="533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4" name="Picture 14" descr="0307_1j_s">
            <a:extLst>
              <a:ext uri="{FF2B5EF4-FFF2-40B4-BE49-F238E27FC236}">
                <a16:creationId xmlns="" xmlns:a16="http://schemas.microsoft.com/office/drawing/2014/main" id="{67CA16A6-BDBA-42FE-9D28-FC28192F5C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315261"/>
            <a:ext cx="533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5" name="Rectangle 15">
            <a:extLst>
              <a:ext uri="{FF2B5EF4-FFF2-40B4-BE49-F238E27FC236}">
                <a16:creationId xmlns="" xmlns:a16="http://schemas.microsoft.com/office/drawing/2014/main" id="{A4C7969F-0887-47D7-8097-E9A8B1069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152650"/>
            <a:ext cx="4648200" cy="2308324"/>
          </a:xfrm>
          <a:prstGeom prst="rect">
            <a:avLst/>
          </a:prstGeom>
          <a:noFill/>
          <a:ln w="57150" cmpd="thickThin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-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Về nhà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ôn tập lại kiến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thức</a:t>
            </a: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Chuẩn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bị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trước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bài:Hộp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thư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P001 4 hàng" pitchFamily="34" charset="0"/>
                <a:ea typeface="+mn-ea"/>
                <a:cs typeface="+mn-cs"/>
              </a:rPr>
              <a:t>mật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P001 4 hàng" pitchFamily="34" charset="0"/>
              <a:ea typeface="+mn-ea"/>
              <a:cs typeface="+mn-cs"/>
            </a:endParaRPr>
          </a:p>
        </p:txBody>
      </p:sp>
      <p:sp>
        <p:nvSpPr>
          <p:cNvPr id="30737" name="WordArt 17">
            <a:extLst>
              <a:ext uri="{FF2B5EF4-FFF2-40B4-BE49-F238E27FC236}">
                <a16:creationId xmlns="" xmlns:a16="http://schemas.microsoft.com/office/drawing/2014/main" id="{18C54E49-3E51-4B19-8FAC-6A81CAE37C9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304800"/>
            <a:ext cx="3505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019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0" cap="none" spc="0" normalizeH="0" baseline="0" noProof="0" dirty="0">
                <a:ln w="12700">
                  <a:solidFill>
                    <a:prstClr val="white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52363" dir="842175" algn="ctr" rotWithShape="0">
                    <a:prstClr val="white">
                      <a:alpha val="50000"/>
                    </a:prstClr>
                  </a:outerShdw>
                </a:effectLst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Dặn dò:</a:t>
            </a:r>
          </a:p>
        </p:txBody>
      </p:sp>
    </p:spTree>
  </p:cSld>
  <p:clrMapOvr>
    <a:masterClrMapping/>
  </p:clrMapOvr>
  <p:transition spd="slow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90500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2800" b="1" dirty="0">
                <a:solidFill>
                  <a:srgbClr val="0000CC"/>
                </a:solidFill>
              </a:rPr>
              <a:t>Câu </a:t>
            </a:r>
            <a:r>
              <a:rPr lang="vi-VN" altLang="vi-VN" sz="2800" b="1" dirty="0" smtClean="0">
                <a:solidFill>
                  <a:srgbClr val="0000CC"/>
                </a:solidFill>
              </a:rPr>
              <a:t>2.</a:t>
            </a:r>
            <a:r>
              <a:rPr lang="vi-VN" altLang="vi-VN" sz="2800" b="1" dirty="0">
                <a:solidFill>
                  <a:srgbClr val="0000CC"/>
                </a:solidFill>
              </a:rPr>
              <a:t> </a:t>
            </a:r>
            <a:r>
              <a:rPr lang="vi-VN" altLang="vi-VN" sz="2800" dirty="0">
                <a:solidFill>
                  <a:srgbClr val="0000CC"/>
                </a:solidFill>
              </a:rPr>
              <a:t>Mong ước của người chiến sĩ được thể hiện qua đoạn thơ nào?</a:t>
            </a:r>
          </a:p>
          <a:p>
            <a:r>
              <a:rPr lang="vi-VN" altLang="vi-VN" sz="2800" dirty="0">
                <a:solidFill>
                  <a:srgbClr val="0000CC"/>
                </a:solidFill>
              </a:rPr>
              <a:t>A. Chú đi qua cổng trường/ Các cháu miền Nam yêu mến./ Nhìn ánh điện qua khe phòng lưu luyến/ Các cháu ơi! Giấc ngủ có ngon không?</a:t>
            </a:r>
          </a:p>
          <a:p>
            <a:r>
              <a:rPr lang="vi-VN" altLang="vi-VN" sz="2800" dirty="0">
                <a:solidFill>
                  <a:srgbClr val="0000CC"/>
                </a:solidFill>
              </a:rPr>
              <a:t>B. Mai các cháu học hành tiến bộ/ Đời đẹp tươi khăn đỏ tung bay/ Cháu ơi! Ngủ nhé, cho say...</a:t>
            </a:r>
          </a:p>
          <a:p>
            <a:r>
              <a:rPr lang="vi-VN" altLang="vi-VN" sz="2800" dirty="0">
                <a:solidFill>
                  <a:srgbClr val="0000CC"/>
                </a:solidFill>
              </a:rPr>
              <a:t>C. Gió đông lạnh buốt đôi tay chú rồi!/ Rét thì mặc rét cháu ơi!/ Chú đi giữ mãi ấm nơi cháu nằm.</a:t>
            </a:r>
          </a:p>
          <a:p>
            <a:r>
              <a:rPr lang="vi-VN" altLang="vi-VN" sz="2800" dirty="0">
                <a:solidFill>
                  <a:srgbClr val="0000CC"/>
                </a:solidFill>
              </a:rPr>
              <a:t>D. Hải Phòng yên giấc ngủ say/ Cây rung theo gió, lá bay xuống đường...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404971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2800">
                <a:solidFill>
                  <a:srgbClr val="FF0000"/>
                </a:solidFill>
              </a:rPr>
              <a:t>B. Mai các cháu học hành tiến bộ/ Đời đẹp tươi khăn đỏ tung bay/ Cháu ơi! Ngủ nhé, cho say...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2690731" y="1126485"/>
            <a:ext cx="29995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28700" y="495563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574" y="-101664"/>
            <a:ext cx="6931025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586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817875"/>
            <a:ext cx="5850731" cy="5040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56077" y="1356210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295400" y="-115888"/>
            <a:ext cx="6934200" cy="58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Thứ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ngày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27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tháng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năm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2023 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61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FC49302D-9037-4BF3-975A-FD5B53E12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4450"/>
            <a:ext cx="8991600" cy="6705600"/>
          </a:xfrm>
          <a:prstGeom prst="rect">
            <a:avLst/>
          </a:prstGeom>
          <a:noFill/>
          <a:ln w="57150" cmpd="thinThick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8555" name="Text Box 11">
            <a:extLst>
              <a:ext uri="{FF2B5EF4-FFF2-40B4-BE49-F238E27FC236}">
                <a16:creationId xmlns="" xmlns:a16="http://schemas.microsoft.com/office/drawing/2014/main" id="{FB5396B0-5041-4E6C-9436-C1F28C839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492375"/>
            <a:ext cx="54371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Bài được chia làm mấy đoạn ?</a:t>
            </a:r>
          </a:p>
        </p:txBody>
      </p:sp>
      <p:sp>
        <p:nvSpPr>
          <p:cNvPr id="108556" name="Text Box 12">
            <a:extLst>
              <a:ext uri="{FF2B5EF4-FFF2-40B4-BE49-F238E27FC236}">
                <a16:creationId xmlns="" xmlns:a16="http://schemas.microsoft.com/office/drawing/2014/main" id="{E8B4C111-5106-4938-A8E7-FCB4B50A6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2457450"/>
            <a:ext cx="867727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 được chia làm 3 đoạn: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+ Đoạn 1: Về cách xử phạt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</a:t>
            </a:r>
            <a:r>
              <a:rPr kumimoji="0" lang="en-US" alt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từ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Chuyện nhỏ thì xử nhẹ…phải chịu chết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+ Đoạn 2: Về tang chứng v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à nhân chứng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</a:t>
            </a:r>
            <a:r>
              <a:rPr kumimoji="0" lang="en-US" alt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từ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Phải nhìn tận mặt … mới chắc chắn.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+ Đoạn 3: Về các tội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từ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Tội không hỏi mẹ cha … diều tha quạ mổ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="" xmlns:a16="http://schemas.microsoft.com/office/drawing/2014/main" id="{863971E3-FF1A-42FC-B3D4-429C094AC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801813"/>
            <a:ext cx="2771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Luyện đọc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C2FFE013-D453-4687-902D-D2FAB185A8F1}"/>
              </a:ext>
            </a:extLst>
          </p:cNvPr>
          <p:cNvCxnSpPr/>
          <p:nvPr/>
        </p:nvCxnSpPr>
        <p:spPr>
          <a:xfrm>
            <a:off x="1079500" y="2333625"/>
            <a:ext cx="1601788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295400" y="-115888"/>
            <a:ext cx="6934200" cy="58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Thứ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ngày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27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tháng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năm </a:t>
            </a:r>
            <a:r>
              <a:rPr lang="en-US" altLang="en-US" sz="32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2023 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5" grpId="0"/>
      <p:bldP spid="108555" grpId="1"/>
      <p:bldP spid="10855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903" y="1429524"/>
            <a:ext cx="4040188" cy="639762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030703"/>
            <a:ext cx="3430588" cy="2625725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vi-VN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8626" y="1429524"/>
            <a:ext cx="4041775" cy="639762"/>
          </a:xfrm>
        </p:spPr>
        <p:txBody>
          <a:bodyPr/>
          <a:lstStyle/>
          <a:p>
            <a:pPr algn="ctr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  <a:endParaRPr lang="vi-VN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115324"/>
            <a:ext cx="3657600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Ê –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Song, co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Tang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76800" y="1600200"/>
            <a:ext cx="0" cy="4572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Action Button: Home 20">
            <a:hlinkClick r:id="rId2" action="ppaction://hlinksldjump" highlightClick="1"/>
          </p:cNvPr>
          <p:cNvSpPr/>
          <p:nvPr/>
        </p:nvSpPr>
        <p:spPr>
          <a:xfrm>
            <a:off x="8191500" y="6390861"/>
            <a:ext cx="876300" cy="457200"/>
          </a:xfrm>
          <a:prstGeom prst="actionButtonHom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81000" y="4858524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C3300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rgbClr val="CC3300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rgbClr val="CC33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CC3300"/>
                </a:solidFill>
                <a:latin typeface="Times New Roman" pitchFamily="18" charset="0"/>
              </a:defRPr>
            </a:lvl9pPr>
          </a:lstStyle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 Gánh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không nổi, nhìn tận mặt</a:t>
            </a:r>
          </a:p>
        </p:txBody>
      </p:sp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838200" y="5239524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37"/>
          <p:cNvSpPr>
            <a:spLocks noChangeShapeType="1"/>
          </p:cNvSpPr>
          <p:nvPr/>
        </p:nvSpPr>
        <p:spPr bwMode="auto">
          <a:xfrm>
            <a:off x="2743200" y="50292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381000" y="5315724"/>
            <a:ext cx="3962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sung 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sung,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 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cha.</a:t>
            </a:r>
          </a:p>
        </p:txBody>
      </p:sp>
      <p:sp>
        <p:nvSpPr>
          <p:cNvPr id="22" name="Line 26"/>
          <p:cNvSpPr>
            <a:spLocks noChangeShapeType="1"/>
          </p:cNvSpPr>
          <p:nvPr/>
        </p:nvSpPr>
        <p:spPr bwMode="auto">
          <a:xfrm flipV="1">
            <a:off x="1905000" y="5257800"/>
            <a:ext cx="762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H="1">
            <a:off x="1905000" y="5638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2438400" y="6019800"/>
            <a:ext cx="1524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456077" y="1167135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028700" y="386661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44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  <p:bldP spid="14" grpId="0" animBg="1"/>
      <p:bldP spid="15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830" y="2352449"/>
            <a:ext cx="2303770" cy="30491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128" y="3276600"/>
            <a:ext cx="2568163" cy="35020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1" y="1676400"/>
            <a:ext cx="403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vác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34643" y="1369367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028700" y="429817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827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082358"/>
            <a:ext cx="4820478" cy="35832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1958141"/>
            <a:ext cx="3733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tằm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dại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ven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Action Button: Back or Previous 1">
            <a:hlinkClick r:id="rId3" action="ppaction://hlinksldjump" highlightClick="1"/>
          </p:cNvPr>
          <p:cNvSpPr/>
          <p:nvPr/>
        </p:nvSpPr>
        <p:spPr>
          <a:xfrm>
            <a:off x="6601239" y="6172200"/>
            <a:ext cx="637761" cy="457200"/>
          </a:xfrm>
          <a:prstGeom prst="actionButtonBackPrevious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4134643" y="1369367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6995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447800" y="3810000"/>
            <a:ext cx="7696200" cy="2895600"/>
          </a:xfrm>
          <a:prstGeom prst="clou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trừng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buôn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32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</p:txBody>
      </p:sp>
      <p:sp>
        <p:nvSpPr>
          <p:cNvPr id="8" name="Horizontal Scroll 7">
            <a:hlinkClick r:id="rId2" action="ppaction://hlinksldjump"/>
          </p:cNvPr>
          <p:cNvSpPr/>
          <p:nvPr/>
        </p:nvSpPr>
        <p:spPr>
          <a:xfrm>
            <a:off x="1467678" y="2209800"/>
            <a:ext cx="6324600" cy="145973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000" dirty="0">
                <a:solidFill>
                  <a:srgbClr val="2E6EBC"/>
                </a:solidFill>
                <a:latin typeface="Times New Roman" pitchFamily="18" charset="0"/>
                <a:cs typeface="Times New Roman" pitchFamily="18" charset="0"/>
              </a:rPr>
              <a:t>1.Người xưa đặt ra luật tục để làm gì ?</a:t>
            </a:r>
            <a:endParaRPr lang="en-US" sz="4000" dirty="0">
              <a:solidFill>
                <a:srgbClr val="2E6EB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1682785"/>
            <a:ext cx="21336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Tìm hiểu bài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4069" y="1311151"/>
            <a:ext cx="472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028700" y="458689"/>
            <a:ext cx="7200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>
                <a:solidFill>
                  <a:srgbClr val="00B050"/>
                </a:solidFill>
                <a:latin typeface="Times New Roman" panose="02020603050405020304" pitchFamily="18" charset="0"/>
              </a:rPr>
              <a:t>Tập đọc</a:t>
            </a:r>
          </a:p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LUẬT TỤC XƯA CỦA NGƯỜI Ê - ĐÊ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3710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1279903</TotalTime>
  <Words>1327</Words>
  <Application>Microsoft Office PowerPoint</Application>
  <PresentationFormat>On-screen Show (4:3)</PresentationFormat>
  <Paragraphs>146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Office Theme</vt:lpstr>
      <vt:lpstr>Chủ đề của Office</vt:lpstr>
      <vt:lpstr>Default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</cp:lastModifiedBy>
  <cp:revision>125</cp:revision>
  <dcterms:created xsi:type="dcterms:W3CDTF">2016-02-22T00:56:09Z</dcterms:created>
  <dcterms:modified xsi:type="dcterms:W3CDTF">2023-02-26T14:55:35Z</dcterms:modified>
</cp:coreProperties>
</file>