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304" r:id="rId2"/>
    <p:sldId id="289" r:id="rId3"/>
    <p:sldId id="258" r:id="rId4"/>
    <p:sldId id="301" r:id="rId5"/>
    <p:sldId id="296" r:id="rId6"/>
    <p:sldId id="297" r:id="rId7"/>
    <p:sldId id="261" r:id="rId8"/>
    <p:sldId id="273" r:id="rId9"/>
    <p:sldId id="284" r:id="rId10"/>
    <p:sldId id="274" r:id="rId11"/>
    <p:sldId id="275" r:id="rId12"/>
    <p:sldId id="276" r:id="rId13"/>
    <p:sldId id="285" r:id="rId14"/>
    <p:sldId id="291" r:id="rId15"/>
    <p:sldId id="26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FF0066"/>
    <a:srgbClr val="FFFFCC"/>
    <a:srgbClr val="99FF99"/>
    <a:srgbClr val="66FFFF"/>
    <a:srgbClr val="66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E1462-845D-4905-8A5D-71457D3CDC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85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9AC7B-28C6-4D48-A1AD-B9A256A1D4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99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100DA-9C7F-44DA-B287-BF5339EF32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202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1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150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4C8C9-175A-4413-B32B-B15C84AE19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71637"/>
      </p:ext>
    </p:extLst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F1F28-DBF1-4D9B-A7C8-90A261958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43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71A45-ABBD-4A98-AC2C-FFFE510829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18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C3F84-729E-4AB4-A7DA-8EFA71333B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82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AB922-DB2F-4286-B198-EF83DC8680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90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898F3-E562-4556-854A-4730E209FD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044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F6363-9F9D-4E9F-85EE-F43A7528DB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229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8EABE-5715-4595-A059-C6AF8CF676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011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752E2-DE3B-4426-8125-FA2683FC54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566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6B0E271-1128-4D7C-A93B-F903D05A9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Nhac%20day%20hoc\59%20-%20loi%20thay%20co%20-%201088.mp3" TargetMode="External"/><Relationship Id="rId5" Type="http://schemas.openxmlformats.org/officeDocument/2006/relationships/image" Target="../media/image23.png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2209800" y="769938"/>
            <a:ext cx="4038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</a:t>
            </a:r>
            <a:r>
              <a:rPr lang="vi-VN" sz="36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vi-VN" sz="36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WordArt 5"/>
          <p:cNvSpPr>
            <a:spLocks noChangeArrowheads="1" noChangeShapeType="1" noTextEdit="1"/>
          </p:cNvSpPr>
          <p:nvPr/>
        </p:nvSpPr>
        <p:spPr bwMode="auto">
          <a:xfrm>
            <a:off x="1404938" y="2393950"/>
            <a:ext cx="59436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về từ đồng âm</a:t>
            </a:r>
            <a:endParaRPr lang="vi-VN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77" name="Group 18"/>
          <p:cNvGrpSpPr>
            <a:grpSpLocks/>
          </p:cNvGrpSpPr>
          <p:nvPr/>
        </p:nvGrpSpPr>
        <p:grpSpPr bwMode="auto">
          <a:xfrm>
            <a:off x="1828800" y="4648200"/>
            <a:ext cx="4419600" cy="122555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5"/>
              <a:ext cx="2520" cy="900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2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3088" name="Picture 26" descr="cosmo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9" name="Picture 25" descr="BOOK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0" name="Picture 24" descr="BOOK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1" name="Picture 23" descr="QUILLPE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2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VnBangkok"/>
                  <a:cs typeface="Times New Roman" panose="02020603050405020304" pitchFamily="18" charset="0"/>
                </a:rPr>
                <a:t> </a:t>
              </a:r>
              <a:endParaRPr lang="en-US" altLang="en-US" sz="4800">
                <a:cs typeface="Times New Roman" panose="02020603050405020304" pitchFamily="18" charset="0"/>
              </a:endParaRPr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4800">
                <a:cs typeface="Arial" panose="020B0604020202020204" pitchFamily="34" charset="0"/>
              </a:endParaRPr>
            </a:p>
          </p:txBody>
        </p:sp>
        <p:sp>
          <p:nvSpPr>
            <p:cNvPr id="3094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vi-VN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3095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4800">
                <a:cs typeface="Arial" panose="020B0604020202020204" pitchFamily="34" charset="0"/>
              </a:endParaRPr>
            </a:p>
          </p:txBody>
        </p:sp>
      </p:grpSp>
      <p:pic>
        <p:nvPicPr>
          <p:cNvPr id="18" name="Picture 5" descr="FIREWRK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5413" y="3460750"/>
            <a:ext cx="2192337" cy="190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WordArt 4"/>
          <p:cNvSpPr>
            <a:spLocks noChangeArrowheads="1" noChangeShapeType="1" noTextEdit="1"/>
          </p:cNvSpPr>
          <p:nvPr/>
        </p:nvSpPr>
        <p:spPr bwMode="auto">
          <a:xfrm>
            <a:off x="1293813" y="5926138"/>
            <a:ext cx="6191250" cy="931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Sgk  trang 61</a:t>
            </a:r>
            <a:endParaRPr lang="vi-VN" sz="3600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pic>
        <p:nvPicPr>
          <p:cNvPr id="3080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26988"/>
            <a:ext cx="682625" cy="248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  <p:pic>
        <p:nvPicPr>
          <p:cNvPr id="3081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275" y="26988"/>
            <a:ext cx="682625" cy="248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  <p:pic>
        <p:nvPicPr>
          <p:cNvPr id="21" name="Picture 5" descr="FIREWRK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40525" y="3516313"/>
            <a:ext cx="2190750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4" descr="j0236249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38288"/>
            <a:ext cx="1600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4" descr="j0236249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25" y="6156325"/>
            <a:ext cx="1600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4" descr="j0236249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6156325"/>
            <a:ext cx="1600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4" descr="j0236249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075" y="1622425"/>
            <a:ext cx="1600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28600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533400" y="1524000"/>
            <a:ext cx="8763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altLang="en-US" sz="3400" dirty="0">
                <a:latin typeface="Arial" panose="020B0604020202020204" pitchFamily="34" charset="0"/>
              </a:rPr>
              <a:t>.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581400" y="2141828"/>
            <a:ext cx="3505200" cy="37855525"/>
            <a:chOff x="2208" y="2688"/>
            <a:chExt cx="2208" cy="23846"/>
          </a:xfrm>
        </p:grpSpPr>
        <p:grpSp>
          <p:nvGrpSpPr>
            <p:cNvPr id="18442" name="Group 13"/>
            <p:cNvGrpSpPr>
              <a:grpSpLocks/>
            </p:cNvGrpSpPr>
            <p:nvPr/>
          </p:nvGrpSpPr>
          <p:grpSpPr bwMode="auto">
            <a:xfrm>
              <a:off x="2208" y="2721"/>
              <a:ext cx="2208" cy="23813"/>
              <a:chOff x="2208" y="2496"/>
              <a:chExt cx="2208" cy="23813"/>
            </a:xfrm>
          </p:grpSpPr>
          <p:sp>
            <p:nvSpPr>
              <p:cNvPr id="18446" name="Line 7"/>
              <p:cNvSpPr>
                <a:spLocks noChangeShapeType="1"/>
              </p:cNvSpPr>
              <p:nvPr/>
            </p:nvSpPr>
            <p:spPr bwMode="auto">
              <a:xfrm>
                <a:off x="3984" y="26309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7" name="Line 8"/>
              <p:cNvSpPr>
                <a:spLocks noChangeShapeType="1"/>
              </p:cNvSpPr>
              <p:nvPr/>
            </p:nvSpPr>
            <p:spPr bwMode="auto">
              <a:xfrm>
                <a:off x="2208" y="2496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8443" name="Group 12"/>
            <p:cNvGrpSpPr>
              <a:grpSpLocks/>
            </p:cNvGrpSpPr>
            <p:nvPr/>
          </p:nvGrpSpPr>
          <p:grpSpPr bwMode="auto">
            <a:xfrm>
              <a:off x="2352" y="2688"/>
              <a:ext cx="1944" cy="236"/>
              <a:chOff x="2352" y="2679"/>
              <a:chExt cx="1944" cy="236"/>
            </a:xfrm>
          </p:grpSpPr>
          <p:sp>
            <p:nvSpPr>
              <p:cNvPr id="18444" name="Text Box 9"/>
              <p:cNvSpPr txBox="1">
                <a:spLocks noChangeArrowheads="1"/>
              </p:cNvSpPr>
              <p:nvPr/>
            </p:nvSpPr>
            <p:spPr bwMode="auto">
              <a:xfrm>
                <a:off x="2352" y="2679"/>
                <a:ext cx="38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(1)</a:t>
                </a:r>
                <a:endParaRPr lang="en-GB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8445" name="Text Box 10"/>
              <p:cNvSpPr txBox="1">
                <a:spLocks noChangeArrowheads="1"/>
              </p:cNvSpPr>
              <p:nvPr/>
            </p:nvSpPr>
            <p:spPr bwMode="auto">
              <a:xfrm>
                <a:off x="3624" y="2682"/>
                <a:ext cx="67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     (2)</a:t>
                </a:r>
                <a:endParaRPr lang="en-GB" altLang="en-US" sz="180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351243" name="Text Box 11"/>
          <p:cNvSpPr txBox="1">
            <a:spLocks noChangeArrowheads="1"/>
          </p:cNvSpPr>
          <p:nvPr/>
        </p:nvSpPr>
        <p:spPr bwMode="auto">
          <a:xfrm>
            <a:off x="647700" y="3060990"/>
            <a:ext cx="75438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altLang="en-US" sz="4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(1): </a:t>
            </a:r>
            <a:r>
              <a:rPr lang="en-US" altLang="en-US" sz="4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altLang="en-US" sz="4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4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altLang="en-US" sz="4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altLang="en-US" sz="4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(2): </a:t>
            </a:r>
            <a:r>
              <a:rPr lang="en-US" altLang="en-US" sz="4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en-GB" altLang="en-US" sz="4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096000" y="2180598"/>
            <a:ext cx="533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4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36338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533400" y="914400"/>
            <a:ext cx="8763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400" dirty="0" smtClean="0">
                <a:latin typeface="Arial" panose="020B0604020202020204" pitchFamily="34" charset="0"/>
              </a:rPr>
              <a:t>c</a:t>
            </a:r>
            <a:r>
              <a:rPr lang="en-US" altLang="en-US" sz="3400" dirty="0">
                <a:latin typeface="Arial" panose="020B0604020202020204" pitchFamily="34" charset="0"/>
              </a:rPr>
              <a:t>) </a:t>
            </a:r>
            <a:r>
              <a:rPr lang="en-US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en-US" sz="3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066800" y="1601402"/>
            <a:ext cx="4343400" cy="996934"/>
            <a:chOff x="624" y="2587"/>
            <a:chExt cx="2736" cy="293"/>
          </a:xfrm>
        </p:grpSpPr>
        <p:grpSp>
          <p:nvGrpSpPr>
            <p:cNvPr id="19468" name="Group 19"/>
            <p:cNvGrpSpPr>
              <a:grpSpLocks/>
            </p:cNvGrpSpPr>
            <p:nvPr/>
          </p:nvGrpSpPr>
          <p:grpSpPr bwMode="auto">
            <a:xfrm>
              <a:off x="624" y="2589"/>
              <a:ext cx="2544" cy="22"/>
              <a:chOff x="537" y="2448"/>
              <a:chExt cx="2544" cy="22"/>
            </a:xfrm>
          </p:grpSpPr>
          <p:sp>
            <p:nvSpPr>
              <p:cNvPr id="19474" name="Line 7"/>
              <p:cNvSpPr>
                <a:spLocks noChangeShapeType="1"/>
              </p:cNvSpPr>
              <p:nvPr/>
            </p:nvSpPr>
            <p:spPr bwMode="auto">
              <a:xfrm>
                <a:off x="537" y="2470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9475" name="Line 8"/>
              <p:cNvSpPr>
                <a:spLocks noChangeShapeType="1"/>
              </p:cNvSpPr>
              <p:nvPr/>
            </p:nvSpPr>
            <p:spPr bwMode="auto">
              <a:xfrm>
                <a:off x="2409" y="2451"/>
                <a:ext cx="24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9476" name="Line 9"/>
              <p:cNvSpPr>
                <a:spLocks noChangeShapeType="1"/>
              </p:cNvSpPr>
              <p:nvPr/>
            </p:nvSpPr>
            <p:spPr bwMode="auto">
              <a:xfrm>
                <a:off x="1113" y="2448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9477" name="Line 10"/>
              <p:cNvSpPr>
                <a:spLocks noChangeShapeType="1"/>
              </p:cNvSpPr>
              <p:nvPr/>
            </p:nvSpPr>
            <p:spPr bwMode="auto">
              <a:xfrm>
                <a:off x="2793" y="2451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9469" name="Group 18"/>
            <p:cNvGrpSpPr>
              <a:grpSpLocks/>
            </p:cNvGrpSpPr>
            <p:nvPr/>
          </p:nvGrpSpPr>
          <p:grpSpPr bwMode="auto">
            <a:xfrm>
              <a:off x="624" y="2587"/>
              <a:ext cx="2736" cy="293"/>
              <a:chOff x="618" y="2491"/>
              <a:chExt cx="2736" cy="293"/>
            </a:xfrm>
          </p:grpSpPr>
          <p:sp>
            <p:nvSpPr>
              <p:cNvPr id="19470" name="Text Box 11"/>
              <p:cNvSpPr txBox="1">
                <a:spLocks noChangeArrowheads="1"/>
              </p:cNvSpPr>
              <p:nvPr/>
            </p:nvSpPr>
            <p:spPr bwMode="auto">
              <a:xfrm>
                <a:off x="618" y="2496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(1)</a:t>
                </a:r>
                <a:endParaRPr lang="en-GB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9471" name="Text Box 12"/>
              <p:cNvSpPr txBox="1">
                <a:spLocks noChangeArrowheads="1"/>
              </p:cNvSpPr>
              <p:nvPr/>
            </p:nvSpPr>
            <p:spPr bwMode="auto">
              <a:xfrm>
                <a:off x="1152" y="2496"/>
                <a:ext cx="480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  (2)</a:t>
                </a:r>
                <a:endParaRPr lang="en-GB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9472" name="Text Box 15"/>
              <p:cNvSpPr txBox="1">
                <a:spLocks noChangeArrowheads="1"/>
              </p:cNvSpPr>
              <p:nvPr/>
            </p:nvSpPr>
            <p:spPr bwMode="auto">
              <a:xfrm>
                <a:off x="2490" y="2491"/>
                <a:ext cx="528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(1)</a:t>
                </a:r>
                <a:endParaRPr lang="en-GB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9473" name="Text Box 16"/>
              <p:cNvSpPr txBox="1">
                <a:spLocks noChangeArrowheads="1"/>
              </p:cNvSpPr>
              <p:nvPr/>
            </p:nvSpPr>
            <p:spPr bwMode="auto">
              <a:xfrm>
                <a:off x="2874" y="2491"/>
                <a:ext cx="480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(2)</a:t>
                </a:r>
                <a:endParaRPr lang="en-GB" altLang="en-US" sz="180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353297" name="Text Box 17"/>
          <p:cNvSpPr txBox="1">
            <a:spLocks noChangeArrowheads="1"/>
          </p:cNvSpPr>
          <p:nvPr/>
        </p:nvSpPr>
        <p:spPr bwMode="auto">
          <a:xfrm>
            <a:off x="80962" y="3176587"/>
            <a:ext cx="91440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 (1): từ người nói dùng để gọi người nghe.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 (2): làm chín thức ăn bằng đun nhỏ lửa và quấy đều.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(1): từ người nói dùng để tự xưng.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(2): đổ vôi sống vào nước.</a:t>
            </a:r>
            <a:endParaRPr lang="en-GB" altLang="en-US" b="1" i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771254" y="1027527"/>
            <a:ext cx="2819400" cy="390525"/>
            <a:chOff x="1011" y="2226"/>
            <a:chExt cx="1581" cy="246"/>
          </a:xfrm>
        </p:grpSpPr>
        <p:sp>
          <p:nvSpPr>
            <p:cNvPr id="19466" name="Line 20"/>
            <p:cNvSpPr>
              <a:spLocks noChangeShapeType="1"/>
            </p:cNvSpPr>
            <p:nvPr/>
          </p:nvSpPr>
          <p:spPr bwMode="auto">
            <a:xfrm flipH="1">
              <a:off x="1011" y="2232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467" name="Line 21"/>
            <p:cNvSpPr>
              <a:spLocks noChangeShapeType="1"/>
            </p:cNvSpPr>
            <p:nvPr/>
          </p:nvSpPr>
          <p:spPr bwMode="auto">
            <a:xfrm flipH="1">
              <a:off x="2544" y="2226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9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381000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WordArt 4"/>
          <p:cNvSpPr>
            <a:spLocks noChangeArrowheads="1" noChangeShapeType="1" noTextEdit="1"/>
          </p:cNvSpPr>
          <p:nvPr/>
        </p:nvSpPr>
        <p:spPr bwMode="auto">
          <a:xfrm>
            <a:off x="838200" y="609600"/>
            <a:ext cx="7772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40"/>
              </a:avLst>
            </a:prstTxWarp>
          </a:bodyPr>
          <a:lstStyle/>
          <a:p>
            <a:pPr algn="ctr"/>
            <a:endParaRPr lang="vi-VN" sz="500" b="1" i="1" kern="10">
              <a:ln w="12700">
                <a:solidFill>
                  <a:srgbClr val="EAEAEA"/>
                </a:solidFill>
                <a:round/>
                <a:headEnd type="none" w="sm" len="sm"/>
                <a:tailEnd type="none" w="sm" len="sm"/>
              </a:ln>
              <a:solidFill>
                <a:srgbClr val="0000CC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TimeH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752600" y="2180703"/>
            <a:ext cx="5364228" cy="503238"/>
            <a:chOff x="1344" y="2583"/>
            <a:chExt cx="2902" cy="317"/>
          </a:xfrm>
        </p:grpSpPr>
        <p:grpSp>
          <p:nvGrpSpPr>
            <p:cNvPr id="20494" name="Group 16"/>
            <p:cNvGrpSpPr>
              <a:grpSpLocks/>
            </p:cNvGrpSpPr>
            <p:nvPr/>
          </p:nvGrpSpPr>
          <p:grpSpPr bwMode="auto">
            <a:xfrm>
              <a:off x="1344" y="2583"/>
              <a:ext cx="2902" cy="317"/>
              <a:chOff x="1335" y="2379"/>
              <a:chExt cx="2902" cy="317"/>
            </a:xfrm>
          </p:grpSpPr>
          <p:sp>
            <p:nvSpPr>
              <p:cNvPr id="20500" name="Text Box 7"/>
              <p:cNvSpPr txBox="1">
                <a:spLocks noChangeArrowheads="1"/>
              </p:cNvSpPr>
              <p:nvPr/>
            </p:nvSpPr>
            <p:spPr bwMode="auto">
              <a:xfrm>
                <a:off x="1335" y="2379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(1)</a:t>
                </a:r>
                <a:endParaRPr lang="en-GB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0501" name="Text Box 8"/>
              <p:cNvSpPr txBox="1">
                <a:spLocks noChangeArrowheads="1"/>
              </p:cNvSpPr>
              <p:nvPr/>
            </p:nvSpPr>
            <p:spPr bwMode="auto">
              <a:xfrm>
                <a:off x="2184" y="2408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(2)</a:t>
                </a:r>
                <a:endParaRPr lang="en-GB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02" name="Text Box 9"/>
              <p:cNvSpPr txBox="1">
                <a:spLocks noChangeArrowheads="1"/>
              </p:cNvSpPr>
              <p:nvPr/>
            </p:nvSpPr>
            <p:spPr bwMode="auto">
              <a:xfrm>
                <a:off x="3137" y="2406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(3)</a:t>
                </a:r>
                <a:endParaRPr lang="en-GB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03" name="Text Box 10"/>
              <p:cNvSpPr txBox="1">
                <a:spLocks noChangeArrowheads="1"/>
              </p:cNvSpPr>
              <p:nvPr/>
            </p:nvSpPr>
            <p:spPr bwMode="auto">
              <a:xfrm>
                <a:off x="3757" y="2397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(4)</a:t>
                </a:r>
                <a:endParaRPr lang="en-GB" altLang="en-US" sz="1800"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0495" name="Group 17"/>
            <p:cNvGrpSpPr>
              <a:grpSpLocks/>
            </p:cNvGrpSpPr>
            <p:nvPr/>
          </p:nvGrpSpPr>
          <p:grpSpPr bwMode="auto">
            <a:xfrm>
              <a:off x="1371" y="2592"/>
              <a:ext cx="2700" cy="5"/>
              <a:chOff x="1353" y="2370"/>
              <a:chExt cx="2700" cy="5"/>
            </a:xfrm>
          </p:grpSpPr>
          <p:sp>
            <p:nvSpPr>
              <p:cNvPr id="20496" name="Line 11"/>
              <p:cNvSpPr>
                <a:spLocks noChangeShapeType="1"/>
              </p:cNvSpPr>
              <p:nvPr/>
            </p:nvSpPr>
            <p:spPr bwMode="auto">
              <a:xfrm>
                <a:off x="1353" y="2370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497" name="Line 12"/>
              <p:cNvSpPr>
                <a:spLocks noChangeShapeType="1"/>
              </p:cNvSpPr>
              <p:nvPr/>
            </p:nvSpPr>
            <p:spPr bwMode="auto">
              <a:xfrm>
                <a:off x="2175" y="2373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498" name="Line 13"/>
              <p:cNvSpPr>
                <a:spLocks noChangeShapeType="1"/>
              </p:cNvSpPr>
              <p:nvPr/>
            </p:nvSpPr>
            <p:spPr bwMode="auto">
              <a:xfrm>
                <a:off x="3057" y="2375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499" name="Line 14"/>
              <p:cNvSpPr>
                <a:spLocks noChangeShapeType="1"/>
              </p:cNvSpPr>
              <p:nvPr/>
            </p:nvSpPr>
            <p:spPr bwMode="auto">
              <a:xfrm>
                <a:off x="3765" y="2375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sp>
        <p:nvSpPr>
          <p:cNvPr id="354319" name="Text Box 15"/>
          <p:cNvSpPr txBox="1">
            <a:spLocks noChangeArrowheads="1"/>
          </p:cNvSpPr>
          <p:nvPr/>
        </p:nvSpPr>
        <p:spPr bwMode="auto">
          <a:xfrm>
            <a:off x="242887" y="2971800"/>
            <a:ext cx="8963025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(4):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hất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altLang="en-US" sz="2800" b="1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(3): 1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52400" y="1684338"/>
            <a:ext cx="9296400" cy="482600"/>
            <a:chOff x="240" y="1200"/>
            <a:chExt cx="5856" cy="304"/>
          </a:xfrm>
        </p:grpSpPr>
        <p:sp>
          <p:nvSpPr>
            <p:cNvPr id="20490" name="Text Box 6"/>
            <p:cNvSpPr txBox="1">
              <a:spLocks noChangeArrowheads="1"/>
            </p:cNvSpPr>
            <p:nvPr/>
          </p:nvSpPr>
          <p:spPr bwMode="auto">
            <a:xfrm>
              <a:off x="240" y="1200"/>
              <a:ext cx="585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Con </a:t>
              </a:r>
              <a:r>
                <a:rPr lang="en-US" alt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ngựa</a:t>
              </a: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</a:t>
              </a: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con </a:t>
              </a:r>
              <a:r>
                <a:rPr lang="en-US" alt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ngựa</a:t>
              </a: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</a:t>
              </a: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con </a:t>
              </a:r>
              <a:r>
                <a:rPr lang="en-US" alt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ngựa</a:t>
              </a: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</a:t>
              </a: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</a:t>
              </a: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con </a:t>
              </a:r>
              <a:r>
                <a:rPr lang="en-US" alt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ngựa</a:t>
              </a: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0491" name="Group 21"/>
            <p:cNvGrpSpPr>
              <a:grpSpLocks/>
            </p:cNvGrpSpPr>
            <p:nvPr/>
          </p:nvGrpSpPr>
          <p:grpSpPr bwMode="auto">
            <a:xfrm>
              <a:off x="1488" y="1251"/>
              <a:ext cx="2834" cy="253"/>
              <a:chOff x="1488" y="1251"/>
              <a:chExt cx="2834" cy="253"/>
            </a:xfrm>
          </p:grpSpPr>
          <p:sp>
            <p:nvSpPr>
              <p:cNvPr id="20492" name="Line 18"/>
              <p:cNvSpPr>
                <a:spLocks noChangeShapeType="1"/>
              </p:cNvSpPr>
              <p:nvPr/>
            </p:nvSpPr>
            <p:spPr bwMode="auto">
              <a:xfrm flipH="1">
                <a:off x="1488" y="1264"/>
                <a:ext cx="48" cy="24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493" name="Line 19"/>
              <p:cNvSpPr>
                <a:spLocks noChangeShapeType="1"/>
              </p:cNvSpPr>
              <p:nvPr/>
            </p:nvSpPr>
            <p:spPr bwMode="auto">
              <a:xfrm flipH="1">
                <a:off x="4274" y="1251"/>
                <a:ext cx="48" cy="24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4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4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10" descr="Kết quả hình ảnh cho hình ảnh con kiế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08" name="Rectangle 23"/>
          <p:cNvSpPr>
            <a:spLocks noChangeArrowheads="1"/>
          </p:cNvSpPr>
          <p:nvPr/>
        </p:nvSpPr>
        <p:spPr bwMode="auto">
          <a:xfrm>
            <a:off x="3011488" y="6400800"/>
            <a:ext cx="4057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ngựa </a:t>
            </a: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 </a:t>
            </a:r>
            <a:r>
              <a:rPr lang="en-US" altLang="en-US" sz="2800" b="1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ngựa </a:t>
            </a: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</a:p>
        </p:txBody>
      </p:sp>
      <p:pic>
        <p:nvPicPr>
          <p:cNvPr id="21509" name="Picture 28" descr="Kết quả hình ảnh cho hinh con ngua da com ngua 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50988"/>
            <a:ext cx="6096000" cy="488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29" descr="Kết quả hình ảnh cho hinh con ngua da com ngua 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1524000"/>
            <a:ext cx="43084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04800" y="1143000"/>
            <a:ext cx="883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i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000" b="1" i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886200" y="1600200"/>
            <a:ext cx="49530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: - Mẹ em rán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- Thuyền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san sát trên bến sông.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33400" y="19812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Cặp từ :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 - đậu</a:t>
            </a:r>
          </a:p>
        </p:txBody>
      </p:sp>
      <p:sp>
        <p:nvSpPr>
          <p:cNvPr id="22534" name="Text Box 11"/>
          <p:cNvSpPr txBox="1">
            <a:spLocks noChangeArrowheads="1"/>
          </p:cNvSpPr>
          <p:nvPr/>
        </p:nvSpPr>
        <p:spPr bwMode="auto">
          <a:xfrm>
            <a:off x="1143000" y="25908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3124200" y="2286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16" name="Picture 20" descr="DSC005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7772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14345" grpId="0"/>
      <p:bldP spid="14346" grpId="0"/>
      <p:bldP spid="143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Anh dep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6" descr="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713" y="4027488"/>
            <a:ext cx="9525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7" descr="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38" y="4056063"/>
            <a:ext cx="1181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8" descr="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4056063"/>
            <a:ext cx="1143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59 - loi thay co - 1088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0386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xplosion 1 8"/>
          <p:cNvSpPr/>
          <p:nvPr/>
        </p:nvSpPr>
        <p:spPr>
          <a:xfrm rot="21268311">
            <a:off x="1620838" y="600075"/>
            <a:ext cx="6318250" cy="3708400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291" tIns="34141" rIns="68291" bIns="34141" anchor="ctr"/>
          <a:lstStyle/>
          <a:p>
            <a:pPr algn="ctr" eaLnBrk="1" hangingPunct="1">
              <a:defRPr/>
            </a:pPr>
            <a:r>
              <a:rPr lang="en-US" sz="405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 học giỏi!</a:t>
            </a:r>
            <a:endParaRPr lang="en-US" sz="405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549" fill="hold"/>
                                        <p:tgtEl>
                                          <p:spTgt spid="174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17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103188"/>
            <a:ext cx="822960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năm, 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20</a:t>
            </a:r>
            <a:r>
              <a:rPr lang="vi-V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371600" y="838994"/>
            <a:ext cx="746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vi-V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endParaRPr lang="en-US" altLang="en-US" sz="1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33400" y="19050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I. Nhận xét :</a:t>
            </a: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4191000" y="1676400"/>
            <a:ext cx="4343400" cy="1600200"/>
          </a:xfrm>
          <a:prstGeom prst="cloudCallout">
            <a:avLst>
              <a:gd name="adj1" fmla="val -44958"/>
              <a:gd name="adj2" fmla="val 65435"/>
            </a:avLst>
          </a:prstGeom>
          <a:gradFill rotWithShape="1">
            <a:gsLst>
              <a:gs pos="0">
                <a:schemeClr val="bg1"/>
              </a:gs>
              <a:gs pos="100000">
                <a:srgbClr val="66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Có thể hiểu câu này theo những cách nào ?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 flipH="1">
            <a:off x="2667000" y="4572000"/>
            <a:ext cx="5410200" cy="1981200"/>
          </a:xfrm>
          <a:prstGeom prst="cloudCallout">
            <a:avLst>
              <a:gd name="adj1" fmla="val 19838"/>
              <a:gd name="adj2" fmla="val -58810"/>
            </a:avLst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Vì sao có thể hiểu theo nhiều cách như vậy ?</a:t>
            </a: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609600" y="2971800"/>
            <a:ext cx="4114800" cy="1524000"/>
          </a:xfrm>
          <a:prstGeom prst="flowChartTerminator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Hổ mang bò lên núi</a:t>
            </a:r>
            <a:r>
              <a:rPr lang="en-US" altLang="en-US">
                <a:latin typeface="Arial" panose="020B0604020202020204" pitchFamily="34" charset="0"/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7" grpId="0"/>
      <p:bldP spid="10249" grpId="0" animBg="1"/>
      <p:bldP spid="10250" grpId="0" animBg="1"/>
      <p:bldP spid="102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33400" y="1905000"/>
            <a:ext cx="2895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Nhận xét :</a:t>
            </a: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4191000" y="1676400"/>
            <a:ext cx="4343400" cy="1676400"/>
          </a:xfrm>
          <a:prstGeom prst="cloudCallout">
            <a:avLst>
              <a:gd name="adj1" fmla="val -44958"/>
              <a:gd name="adj2" fmla="val 65435"/>
            </a:avLst>
          </a:prstGeom>
          <a:gradFill rotWithShape="1">
            <a:gsLst>
              <a:gs pos="0">
                <a:schemeClr val="bg1"/>
              </a:gs>
              <a:gs pos="100000">
                <a:srgbClr val="66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thể hiểu câu này theo những cách nào ?</a:t>
            </a: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228600" y="3200400"/>
            <a:ext cx="4191000" cy="1752600"/>
          </a:xfrm>
          <a:prstGeom prst="flowChartTerminator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Hổ mang bò lên núi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029200" y="3429000"/>
            <a:ext cx="3581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-Con hổ mang con bò lên núi.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029200" y="4419600"/>
            <a:ext cx="3581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-Con rắn hổ mang đang  bò lên núi.</a:t>
            </a:r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H="1">
            <a:off x="6400800" y="3505200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H="1">
            <a:off x="7467600" y="3581400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 flipH="1">
            <a:off x="6096000" y="3962400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 flipH="1">
            <a:off x="5486400" y="3962400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 flipH="1">
            <a:off x="8077200" y="4572000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 flipH="1">
            <a:off x="5943600" y="4953000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H="1">
            <a:off x="6553200" y="4953000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 flipH="1">
            <a:off x="7162800" y="4953000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9" grpId="0" animBg="1"/>
      <p:bldP spid="10251" grpId="0" animBg="1"/>
      <p:bldP spid="10252" grpId="0"/>
      <p:bldP spid="10253" grpId="0"/>
      <p:bldP spid="10265" grpId="0" animBg="1"/>
      <p:bldP spid="10266" grpId="0" animBg="1"/>
      <p:bldP spid="10268" grpId="0" animBg="1"/>
      <p:bldP spid="10269" grpId="0" animBg="1"/>
      <p:bldP spid="10271" grpId="0" animBg="1"/>
      <p:bldP spid="10272" grpId="0" animBg="1"/>
      <p:bldP spid="10273" grpId="0" animBg="1"/>
      <p:bldP spid="102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81000" y="5562600"/>
            <a:ext cx="3313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Hổ mang  </a:t>
            </a: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bò</a:t>
            </a:r>
            <a:r>
              <a:rPr lang="en-US" altLang="en-US" sz="2400" b="1" i="1">
                <a:latin typeface="Arial" panose="020B0604020202020204" pitchFamily="34" charset="0"/>
              </a:rPr>
              <a:t> lên núi.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33400" y="1628775"/>
            <a:ext cx="800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Có thể hiểu câu :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Hổ mang bò lên núi.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181600" y="5638800"/>
            <a:ext cx="3527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Hổ  mang </a:t>
            </a: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bò</a:t>
            </a:r>
            <a:r>
              <a:rPr lang="en-US" altLang="en-US" sz="2400" b="1" i="1">
                <a:latin typeface="Arial" panose="020B0604020202020204" pitchFamily="34" charset="0"/>
              </a:rPr>
              <a:t> lên núi.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4648200" y="2362200"/>
            <a:ext cx="0" cy="3529013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914400" y="5562600"/>
            <a:ext cx="215900" cy="5746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V="1">
            <a:off x="6781800" y="5638800"/>
            <a:ext cx="215900" cy="5746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52400" y="594360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chemeClr val="accent2"/>
                </a:solidFill>
                <a:latin typeface="Arial" panose="020B0604020202020204" pitchFamily="34" charset="0"/>
              </a:rPr>
              <a:t>CN</a:t>
            </a:r>
            <a:endParaRPr lang="en-US" altLang="en-US" sz="20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364163" y="6019800"/>
            <a:ext cx="1265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chemeClr val="accent2"/>
                </a:solidFill>
                <a:latin typeface="Arial" panose="020B0604020202020204" pitchFamily="34" charset="0"/>
              </a:rPr>
              <a:t>CN</a:t>
            </a:r>
            <a:endParaRPr lang="en-US" altLang="en-US" sz="20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524000" y="59436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chemeClr val="accent2"/>
                </a:solidFill>
                <a:latin typeface="Arial" panose="020B0604020202020204" pitchFamily="34" charset="0"/>
              </a:rPr>
              <a:t>VN</a:t>
            </a:r>
            <a:endParaRPr lang="en-US" altLang="en-US" sz="20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6858000" y="6019800"/>
            <a:ext cx="1420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chemeClr val="accent2"/>
                </a:solidFill>
                <a:latin typeface="Arial" panose="020B0604020202020204" pitchFamily="34" charset="0"/>
              </a:rPr>
              <a:t>VN</a:t>
            </a:r>
            <a:endParaRPr lang="en-US" altLang="en-US" sz="20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258888" y="2420938"/>
            <a:ext cx="1409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i="1">
                <a:solidFill>
                  <a:schemeClr val="accent2"/>
                </a:solidFill>
                <a:latin typeface="Arial" panose="020B0604020202020204" pitchFamily="34" charset="0"/>
              </a:rPr>
              <a:t>Cách hiểu</a:t>
            </a:r>
            <a:r>
              <a:rPr lang="en-US" altLang="en-US" sz="1800" i="1">
                <a:solidFill>
                  <a:schemeClr val="accent2"/>
                </a:solidFill>
                <a:latin typeface="Arial" panose="020B0604020202020204" pitchFamily="34" charset="0"/>
              </a:rPr>
              <a:t> 1</a:t>
            </a: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795963" y="2420938"/>
            <a:ext cx="1409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i="1">
                <a:solidFill>
                  <a:schemeClr val="accent2"/>
                </a:solidFill>
                <a:latin typeface="Arial" panose="020B0604020202020204" pitchFamily="34" charset="0"/>
              </a:rPr>
              <a:t>Cách hiểu</a:t>
            </a:r>
            <a:r>
              <a:rPr lang="en-US" altLang="en-US" sz="1800" i="1">
                <a:solidFill>
                  <a:schemeClr val="accent2"/>
                </a:solidFill>
                <a:latin typeface="Arial" panose="020B0604020202020204" pitchFamily="34" charset="0"/>
              </a:rPr>
              <a:t> 2: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3850" y="2743200"/>
            <a:ext cx="4103688" cy="2667000"/>
            <a:chOff x="2544" y="336"/>
            <a:chExt cx="2208" cy="1296"/>
          </a:xfrm>
        </p:grpSpPr>
        <p:pic>
          <p:nvPicPr>
            <p:cNvPr id="8210" name="Picture 17" descr="image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336"/>
              <a:ext cx="2208" cy="1296"/>
            </a:xfrm>
            <a:prstGeom prst="rect">
              <a:avLst/>
            </a:prstGeom>
            <a:noFill/>
            <a:ln w="1905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11" name="Picture 18" descr="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200"/>
              <a:ext cx="86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00" name="Picture 20" descr="Kết quả hình ảnh cho hinh anh con ho trong ru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743200"/>
            <a:ext cx="396081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  <p:bldP spid="20484" grpId="0"/>
      <p:bldP spid="20486" grpId="0" animBg="1"/>
      <p:bldP spid="20487" grpId="0" animBg="1"/>
      <p:bldP spid="20488" grpId="0"/>
      <p:bldP spid="20489" grpId="0"/>
      <p:bldP spid="20490" grpId="0"/>
      <p:bldP spid="204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8800"/>
            <a:ext cx="1511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6"/>
          <p:cNvSpPr>
            <a:spLocks noChangeArrowheads="1"/>
          </p:cNvSpPr>
          <p:nvPr/>
        </p:nvSpPr>
        <p:spPr bwMode="auto">
          <a:xfrm>
            <a:off x="4419600" y="2133600"/>
            <a:ext cx="4233863" cy="1524000"/>
          </a:xfrm>
          <a:prstGeom prst="cloudCallout">
            <a:avLst>
              <a:gd name="adj1" fmla="val -122662"/>
              <a:gd name="adj2" fmla="val 51722"/>
            </a:avLst>
          </a:prstGeom>
          <a:solidFill>
            <a:srgbClr val="00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000099"/>
                </a:solidFill>
                <a:latin typeface="Arial" panose="020B0604020202020204" pitchFamily="34" charset="0"/>
              </a:rPr>
              <a:t>Vì sao có thể hiểu theo nhiều nghĩa như vậy ?</a:t>
            </a:r>
          </a:p>
        </p:txBody>
      </p:sp>
      <p:sp>
        <p:nvSpPr>
          <p:cNvPr id="9220" name="AutoShape 9"/>
          <p:cNvSpPr>
            <a:spLocks noChangeArrowheads="1"/>
          </p:cNvSpPr>
          <p:nvPr/>
        </p:nvSpPr>
        <p:spPr bwMode="auto">
          <a:xfrm>
            <a:off x="304800" y="4267200"/>
            <a:ext cx="8001000" cy="1143000"/>
          </a:xfrm>
          <a:prstGeom prst="flowChartTerminator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Hổ mang bò lên núi</a:t>
            </a:r>
            <a:r>
              <a:rPr lang="en-US" altLang="en-US">
                <a:latin typeface="Arial" panose="020B0604020202020204" pitchFamily="34" charset="0"/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762000"/>
            <a:ext cx="222091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AutoShape 6"/>
          <p:cNvSpPr>
            <a:spLocks noChangeArrowheads="1"/>
          </p:cNvSpPr>
          <p:nvPr/>
        </p:nvSpPr>
        <p:spPr bwMode="auto">
          <a:xfrm>
            <a:off x="4376738" y="838200"/>
            <a:ext cx="4767262" cy="1338263"/>
          </a:xfrm>
          <a:prstGeom prst="cloudCallout">
            <a:avLst>
              <a:gd name="adj1" fmla="val -122662"/>
              <a:gd name="adj2" fmla="val 51722"/>
            </a:avLst>
          </a:prstGeom>
          <a:solidFill>
            <a:srgbClr val="00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000099"/>
                </a:solidFill>
                <a:latin typeface="Arial" panose="020B0604020202020204" pitchFamily="34" charset="0"/>
              </a:rPr>
              <a:t>Vì sao có thể hiểu theo nhiều nghĩa như vậy ?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28600" y="2209800"/>
            <a:ext cx="8915400" cy="3657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i="1">
              <a:latin typeface="Arial" panose="020B0604020202020204" pitchFamily="34" charset="0"/>
            </a:endParaRPr>
          </a:p>
        </p:txBody>
      </p:sp>
      <p:sp>
        <p:nvSpPr>
          <p:cNvPr id="10245" name="AutoShape 9"/>
          <p:cNvSpPr>
            <a:spLocks noChangeArrowheads="1"/>
          </p:cNvSpPr>
          <p:nvPr/>
        </p:nvSpPr>
        <p:spPr bwMode="auto">
          <a:xfrm>
            <a:off x="304800" y="2438400"/>
            <a:ext cx="3886200" cy="1295400"/>
          </a:xfrm>
          <a:prstGeom prst="flowChartTerminator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Hổ mang bò lên núi</a:t>
            </a:r>
            <a:r>
              <a:rPr lang="en-US" altLang="en-US">
                <a:latin typeface="Arial" panose="020B0604020202020204" pitchFamily="34" charset="0"/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5029200" y="2286000"/>
            <a:ext cx="41148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en-US" sz="2400">
                <a:solidFill>
                  <a:srgbClr val="0000FF"/>
                </a:solidFill>
                <a:latin typeface="Arial" panose="020B0604020202020204" pitchFamily="34" charset="0"/>
              </a:rPr>
              <a:t>Rắn) hổ mang (đang) bò lên núi.</a:t>
            </a:r>
            <a:endParaRPr lang="en-US" altLang="en-US" sz="28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5181600" y="3124200"/>
            <a:ext cx="3962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Arial" panose="020B0604020202020204" pitchFamily="34" charset="0"/>
              </a:rPr>
              <a:t>(Con) hổ (đang) mang (con) bò lên núi.</a:t>
            </a:r>
          </a:p>
        </p:txBody>
      </p:sp>
      <p:sp>
        <p:nvSpPr>
          <p:cNvPr id="9" name="AutoShape 15"/>
          <p:cNvSpPr>
            <a:spLocks noChangeArrowheads="1"/>
          </p:cNvSpPr>
          <p:nvPr/>
        </p:nvSpPr>
        <p:spPr bwMode="auto">
          <a:xfrm>
            <a:off x="-1600200" y="3886200"/>
            <a:ext cx="12039600" cy="2286000"/>
          </a:xfrm>
          <a:prstGeom prst="ribbon">
            <a:avLst>
              <a:gd name="adj1" fmla="val 0"/>
              <a:gd name="adj2" fmla="val 74185"/>
            </a:avLst>
          </a:prstGeom>
          <a:gradFill rotWithShape="1">
            <a:gsLst>
              <a:gs pos="0">
                <a:srgbClr val="FFFFCC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-Các tiếng 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hổ, mang </a:t>
            </a:r>
            <a:r>
              <a:rPr lang="en-US" altLang="en-US" sz="2400">
                <a:latin typeface="Arial" panose="020B0604020202020204" pitchFamily="34" charset="0"/>
              </a:rPr>
              <a:t>trong từ 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hổ mang </a:t>
            </a:r>
            <a:r>
              <a:rPr lang="en-US" altLang="en-US" sz="2400">
                <a:latin typeface="Arial" panose="020B0604020202020204" pitchFamily="34" charset="0"/>
              </a:rPr>
              <a:t>đồng âm với từ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 hổ </a:t>
            </a:r>
            <a:r>
              <a:rPr lang="en-US" altLang="en-US" sz="2400">
                <a:latin typeface="Arial" panose="020B0604020202020204" pitchFamily="34" charset="0"/>
              </a:rPr>
              <a:t>và động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từ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 mang</a:t>
            </a:r>
            <a:r>
              <a:rPr lang="en-US" altLang="en-US" sz="240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-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Động từ bò</a:t>
            </a:r>
            <a:r>
              <a:rPr lang="en-US" altLang="en-US" sz="2400">
                <a:latin typeface="Arial" panose="020B0604020202020204" pitchFamily="34" charset="0"/>
              </a:rPr>
              <a:t> đồng âm với 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danh từ bò</a:t>
            </a:r>
            <a:r>
              <a:rPr lang="en-US" altLang="en-US" sz="240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>
                <a:latin typeface="Arial" panose="020B0604020202020204" pitchFamily="34" charset="0"/>
              </a:rPr>
              <a:t>Các từ đồng âm</a:t>
            </a:r>
            <a:r>
              <a:rPr lang="en-US" altLang="en-US" sz="2400">
                <a:latin typeface="Arial" panose="020B0604020202020204" pitchFamily="34" charset="0"/>
              </a:rPr>
              <a:t>: 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Hổ; mang; bò.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114800" y="2667000"/>
            <a:ext cx="9144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245" idx="3"/>
          </p:cNvCxnSpPr>
          <p:nvPr/>
        </p:nvCxnSpPr>
        <p:spPr>
          <a:xfrm>
            <a:off x="4191000" y="3086100"/>
            <a:ext cx="114300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10487" y="990600"/>
            <a:ext cx="2895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Luyện tập : 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1887" y="1524000"/>
            <a:ext cx="906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39087" y="2209800"/>
            <a:ext cx="3886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400" b="1">
                <a:latin typeface="Arial" panose="020B0604020202020204" pitchFamily="34" charset="0"/>
              </a:rPr>
              <a:t>Ruồi đậu mâm xôi đậu.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     Kiến bò đĩa thịt bò.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62887" y="33528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b) Một nghề cho chín còn hơn chín nghề.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462887" y="39624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c) Bác bác trứng, tôi tôi vôi. 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462887" y="4495800"/>
            <a:ext cx="8153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d) Con ngựa đá con ngựa đá, con ngựa đá không đá con ngựa. </a:t>
            </a: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1758287" y="26670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3739487" y="26670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1758287" y="32004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3358487" y="32004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3053687" y="38100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5034887" y="38100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1605887" y="44196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920087" y="44196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3129887" y="44196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3663287" y="44196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2444087" y="49530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4349087" y="49530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6330287" y="49530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7778087" y="49530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5" grpId="0"/>
      <p:bldP spid="13327" grpId="0"/>
      <p:bldP spid="13328" grpId="0"/>
      <p:bldP spid="13329" grpId="0"/>
      <p:bldP spid="13330" grpId="0"/>
      <p:bldP spid="13332" grpId="0"/>
      <p:bldP spid="13333" grpId="0" animBg="1"/>
      <p:bldP spid="13334" grpId="0" animBg="1"/>
      <p:bldP spid="13335" grpId="0" animBg="1"/>
      <p:bldP spid="13336" grpId="0" animBg="1"/>
      <p:bldP spid="13337" grpId="0" animBg="1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 animBg="1"/>
      <p:bldP spid="13345" grpId="0" animBg="1"/>
      <p:bldP spid="133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-32982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381000" y="1567218"/>
            <a:ext cx="8534400" cy="127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Ruồi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mâm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xôi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7500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đĩa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49195" name="Text Box 11"/>
          <p:cNvSpPr txBox="1">
            <a:spLocks noChangeArrowheads="1"/>
          </p:cNvSpPr>
          <p:nvPr/>
        </p:nvSpPr>
        <p:spPr bwMode="auto">
          <a:xfrm>
            <a:off x="4795838" y="1577454"/>
            <a:ext cx="42672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(1):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ruồi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(2):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endParaRPr lang="en-US" altLang="en-US" sz="2400" b="1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(1):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endParaRPr lang="en-US" altLang="en-US" sz="2400" b="1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(2):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4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endParaRPr lang="en-GB" altLang="en-US" sz="2400" b="1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600200" y="1982656"/>
            <a:ext cx="2662238" cy="1119188"/>
            <a:chOff x="912" y="2367"/>
            <a:chExt cx="1677" cy="705"/>
          </a:xfrm>
        </p:grpSpPr>
        <p:grpSp>
          <p:nvGrpSpPr>
            <p:cNvPr id="16393" name="Group 24"/>
            <p:cNvGrpSpPr>
              <a:grpSpLocks/>
            </p:cNvGrpSpPr>
            <p:nvPr/>
          </p:nvGrpSpPr>
          <p:grpSpPr bwMode="auto">
            <a:xfrm>
              <a:off x="960" y="2367"/>
              <a:ext cx="1629" cy="421"/>
              <a:chOff x="960" y="2448"/>
              <a:chExt cx="1629" cy="421"/>
            </a:xfrm>
          </p:grpSpPr>
          <p:grpSp>
            <p:nvGrpSpPr>
              <p:cNvPr id="16401" name="Group 20"/>
              <p:cNvGrpSpPr>
                <a:grpSpLocks/>
              </p:cNvGrpSpPr>
              <p:nvPr/>
            </p:nvGrpSpPr>
            <p:grpSpPr bwMode="auto">
              <a:xfrm>
                <a:off x="960" y="2463"/>
                <a:ext cx="1440" cy="0"/>
                <a:chOff x="960" y="2400"/>
                <a:chExt cx="1440" cy="0"/>
              </a:xfrm>
            </p:grpSpPr>
            <p:sp>
              <p:nvSpPr>
                <p:cNvPr id="16405" name="Line 7"/>
                <p:cNvSpPr>
                  <a:spLocks noChangeShapeType="1"/>
                </p:cNvSpPr>
                <p:nvPr/>
              </p:nvSpPr>
              <p:spPr bwMode="auto">
                <a:xfrm>
                  <a:off x="960" y="240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6406" name="Line 8"/>
                <p:cNvSpPr>
                  <a:spLocks noChangeShapeType="1"/>
                </p:cNvSpPr>
                <p:nvPr/>
              </p:nvSpPr>
              <p:spPr bwMode="auto">
                <a:xfrm>
                  <a:off x="2112" y="240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16402" name="Group 19"/>
              <p:cNvGrpSpPr>
                <a:grpSpLocks/>
              </p:cNvGrpSpPr>
              <p:nvPr/>
            </p:nvGrpSpPr>
            <p:grpSpPr bwMode="auto">
              <a:xfrm>
                <a:off x="960" y="2448"/>
                <a:ext cx="1629" cy="421"/>
                <a:chOff x="960" y="2400"/>
                <a:chExt cx="1629" cy="421"/>
              </a:xfrm>
            </p:grpSpPr>
            <p:sp>
              <p:nvSpPr>
                <p:cNvPr id="1640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960" y="2400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800">
                      <a:latin typeface="Arial" panose="020B0604020202020204" pitchFamily="34" charset="0"/>
                    </a:rPr>
                    <a:t>(1)</a:t>
                  </a: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40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09" y="2533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800">
                      <a:latin typeface="Arial" panose="020B0604020202020204" pitchFamily="34" charset="0"/>
                    </a:rPr>
                    <a:t>(2)</a:t>
                  </a: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6394" name="Group 25"/>
            <p:cNvGrpSpPr>
              <a:grpSpLocks/>
            </p:cNvGrpSpPr>
            <p:nvPr/>
          </p:nvGrpSpPr>
          <p:grpSpPr bwMode="auto">
            <a:xfrm>
              <a:off x="912" y="2784"/>
              <a:ext cx="1386" cy="288"/>
              <a:chOff x="912" y="2880"/>
              <a:chExt cx="1386" cy="288"/>
            </a:xfrm>
          </p:grpSpPr>
          <p:grpSp>
            <p:nvGrpSpPr>
              <p:cNvPr id="16395" name="Group 22"/>
              <p:cNvGrpSpPr>
                <a:grpSpLocks/>
              </p:cNvGrpSpPr>
              <p:nvPr/>
            </p:nvGrpSpPr>
            <p:grpSpPr bwMode="auto">
              <a:xfrm>
                <a:off x="960" y="2907"/>
                <a:ext cx="1152" cy="3"/>
                <a:chOff x="960" y="2829"/>
                <a:chExt cx="1152" cy="3"/>
              </a:xfrm>
            </p:grpSpPr>
            <p:sp>
              <p:nvSpPr>
                <p:cNvPr id="16399" name="Line 9"/>
                <p:cNvSpPr>
                  <a:spLocks noChangeShapeType="1"/>
                </p:cNvSpPr>
                <p:nvPr/>
              </p:nvSpPr>
              <p:spPr bwMode="auto">
                <a:xfrm>
                  <a:off x="960" y="2829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6400" name="Line 10"/>
                <p:cNvSpPr>
                  <a:spLocks noChangeShapeType="1"/>
                </p:cNvSpPr>
                <p:nvPr/>
              </p:nvSpPr>
              <p:spPr bwMode="auto">
                <a:xfrm>
                  <a:off x="1872" y="2832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16396" name="Group 21"/>
              <p:cNvGrpSpPr>
                <a:grpSpLocks/>
              </p:cNvGrpSpPr>
              <p:nvPr/>
            </p:nvGrpSpPr>
            <p:grpSpPr bwMode="auto">
              <a:xfrm>
                <a:off x="912" y="2880"/>
                <a:ext cx="1386" cy="288"/>
                <a:chOff x="918" y="2832"/>
                <a:chExt cx="1386" cy="288"/>
              </a:xfrm>
            </p:grpSpPr>
            <p:sp>
              <p:nvSpPr>
                <p:cNvPr id="1639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918" y="2832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800">
                      <a:latin typeface="Arial" panose="020B0604020202020204" pitchFamily="34" charset="0"/>
                    </a:rPr>
                    <a:t>(1)</a:t>
                  </a: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39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24" y="2832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800">
                      <a:latin typeface="Arial" panose="020B0604020202020204" pitchFamily="34" charset="0"/>
                    </a:rPr>
                    <a:t>(2)</a:t>
                  </a: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</p:grpSp>
      </p:grp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9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 flipV="1">
            <a:off x="926484" y="914400"/>
            <a:ext cx="7416800" cy="3390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FF0000"/>
                </a:solidFill>
                <a:latin typeface="Arial" panose="020B0604020202020204" pitchFamily="34" charset="0"/>
              </a:rPr>
              <a:t>Một số hình ảnh dùng từ đồng âm để chơi chữ</a:t>
            </a:r>
            <a:endParaRPr lang="en-US" altLang="en-US" sz="2400" b="1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17411" name="Picture 6" descr="Kết quả hình ảnh cho hinh anh kiem bo dia thit b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459" y="1738312"/>
            <a:ext cx="349408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8" descr="Kết quả hình ảnh cho hinh anh mam xoi da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672" y="1589087"/>
            <a:ext cx="331152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AutoShape 10" descr="Kết quả hình ảnh cho hình ảnh con kiến"/>
          <p:cNvSpPr>
            <a:spLocks noChangeAspect="1" noChangeArrowheads="1"/>
          </p:cNvSpPr>
          <p:nvPr/>
        </p:nvSpPr>
        <p:spPr bwMode="auto">
          <a:xfrm>
            <a:off x="4561859" y="2408237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17414" name="Picture 12" descr="Kết quả hình ảnh cho hình ảnh con kiế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859" y="1333500"/>
            <a:ext cx="1295400" cy="1800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14" descr="Kết quả hình ảnh cho hình vẽ con ruo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9" y="801687"/>
            <a:ext cx="136842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715347" y="3624262"/>
            <a:ext cx="3744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en-US" altLang="en-US" sz="2400" b="1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Ruồi</a:t>
            </a:r>
            <a:r>
              <a: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đậu</a:t>
            </a:r>
            <a:r>
              <a:rPr lang="en-US" altLang="en-US" sz="2400" b="1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mâm xôi </a:t>
            </a:r>
            <a:r>
              <a: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đậu</a:t>
            </a:r>
          </a:p>
        </p:txBody>
      </p:sp>
      <p:sp>
        <p:nvSpPr>
          <p:cNvPr id="17417" name="Text Box 16"/>
          <p:cNvSpPr txBox="1">
            <a:spLocks noChangeArrowheads="1"/>
          </p:cNvSpPr>
          <p:nvPr/>
        </p:nvSpPr>
        <p:spPr bwMode="auto">
          <a:xfrm>
            <a:off x="5215909" y="3624262"/>
            <a:ext cx="338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en-US" altLang="en-US" sz="2400" b="1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Kiến </a:t>
            </a:r>
            <a:r>
              <a: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sz="2400" b="1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đĩa thịt </a:t>
            </a:r>
            <a:r>
              <a: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</TotalTime>
  <Words>636</Words>
  <Application>Microsoft Office PowerPoint</Application>
  <PresentationFormat>On-screen Show (4:3)</PresentationFormat>
  <Paragraphs>83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.VnTimeH</vt:lpstr>
      <vt:lpstr>Arial</vt:lpstr>
      <vt:lpstr>Calibri</vt:lpstr>
      <vt:lpstr>Times New Roman</vt:lpstr>
      <vt:lpstr>VnBangkok</vt:lpstr>
      <vt:lpstr>VNbritannic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QTKD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 HUNG</dc:creator>
  <cp:lastModifiedBy>Tapxm</cp:lastModifiedBy>
  <cp:revision>119</cp:revision>
  <dcterms:created xsi:type="dcterms:W3CDTF">2009-06-30T08:47:04Z</dcterms:created>
  <dcterms:modified xsi:type="dcterms:W3CDTF">2022-10-09T07:35:09Z</dcterms:modified>
</cp:coreProperties>
</file>