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sldIdLst>
    <p:sldId id="304" r:id="rId2"/>
    <p:sldId id="289" r:id="rId3"/>
    <p:sldId id="258" r:id="rId4"/>
    <p:sldId id="301" r:id="rId5"/>
    <p:sldId id="296" r:id="rId6"/>
    <p:sldId id="297" r:id="rId7"/>
    <p:sldId id="261" r:id="rId8"/>
    <p:sldId id="273" r:id="rId9"/>
    <p:sldId id="284" r:id="rId10"/>
    <p:sldId id="274" r:id="rId11"/>
    <p:sldId id="275" r:id="rId12"/>
    <p:sldId id="276" r:id="rId13"/>
    <p:sldId id="285" r:id="rId14"/>
    <p:sldId id="291" r:id="rId15"/>
    <p:sldId id="263" r:id="rId1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FF0000"/>
    <a:srgbClr val="FF0066"/>
    <a:srgbClr val="FFFFCC"/>
    <a:srgbClr val="99FF99"/>
    <a:srgbClr val="66FFFF"/>
    <a:srgbClr val="66CC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79" autoAdjust="0"/>
    <p:restoredTop sz="94660"/>
  </p:normalViewPr>
  <p:slideViewPr>
    <p:cSldViewPr>
      <p:cViewPr varScale="1">
        <p:scale>
          <a:sx n="69" d="100"/>
          <a:sy n="69" d="100"/>
        </p:scale>
        <p:origin x="1440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7E1462-845D-4905-8A5D-71457D3CDC6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858548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39AC7B-28C6-4D48-A1AD-B9A256A1D4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499974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4100DA-9C7F-44DA-B287-BF5339EF322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082022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381000" y="381000"/>
            <a:ext cx="8077200" cy="5562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381000" y="60150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0150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858000" y="60150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44C8C9-175A-4413-B32B-B15C84AE19A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9971637"/>
      </p:ext>
    </p:extLst>
  </p:cSld>
  <p:clrMapOvr>
    <a:masterClrMapping/>
  </p:clrMapOvr>
  <p:transition>
    <p:circl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EF1F28-DBF1-4D9B-A7C8-90A261958CD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64302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271A45-ABBD-4A98-AC2C-FFFE5108297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971805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CC3F84-729E-4AB4-A7DA-8EFA71333B7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08240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2AB922-DB2F-4286-B198-EF83DC8680D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799050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8898F3-E562-4556-854A-4730E209FD0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604461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9F6363-9F9D-4E9F-85EE-F43A7528DB3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342293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8EABE-5715-4595-A059-C6AF8CF6766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350115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E752E2-DE3B-4426-8125-FA2683FC54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656686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36B0E271-1128-4D7C-A93B-F903D05A9BD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2" r:id="rId1"/>
    <p:sldLayoutId id="2147483963" r:id="rId2"/>
    <p:sldLayoutId id="2147483964" r:id="rId3"/>
    <p:sldLayoutId id="2147483965" r:id="rId4"/>
    <p:sldLayoutId id="2147483966" r:id="rId5"/>
    <p:sldLayoutId id="2147483967" r:id="rId6"/>
    <p:sldLayoutId id="2147483968" r:id="rId7"/>
    <p:sldLayoutId id="2147483969" r:id="rId8"/>
    <p:sldLayoutId id="2147483970" r:id="rId9"/>
    <p:sldLayoutId id="2147483971" r:id="rId10"/>
    <p:sldLayoutId id="2147483972" r:id="rId11"/>
    <p:sldLayoutId id="2147483973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wmf"/><Relationship Id="rId7" Type="http://schemas.openxmlformats.org/officeDocument/2006/relationships/image" Target="../media/image6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wmf"/><Relationship Id="rId5" Type="http://schemas.openxmlformats.org/officeDocument/2006/relationships/image" Target="../media/image4.wmf"/><Relationship Id="rId4" Type="http://schemas.openxmlformats.org/officeDocument/2006/relationships/image" Target="../media/image3.wmf"/><Relationship Id="rId9" Type="http://schemas.openxmlformats.org/officeDocument/2006/relationships/image" Target="../media/image8.gi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E:\Nhac%20day%20hoc\59%20-%20loi%20thay%20co%20-%201088.mp3" TargetMode="External"/><Relationship Id="rId5" Type="http://schemas.openxmlformats.org/officeDocument/2006/relationships/image" Target="../media/image23.png"/><Relationship Id="rId4" Type="http://schemas.openxmlformats.org/officeDocument/2006/relationships/image" Target="../media/image2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WordArt 4"/>
          <p:cNvSpPr>
            <a:spLocks noChangeArrowheads="1" noChangeShapeType="1" noTextEdit="1"/>
          </p:cNvSpPr>
          <p:nvPr/>
        </p:nvSpPr>
        <p:spPr bwMode="auto">
          <a:xfrm>
            <a:off x="2209800" y="769938"/>
            <a:ext cx="4038600" cy="1524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b="1" kern="10" dirty="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Luyện từ và </a:t>
            </a:r>
            <a:r>
              <a:rPr lang="vi-VN" sz="3600" b="1" kern="10" dirty="0" smtClean="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endParaRPr lang="vi-VN" sz="3600" b="1" kern="10" dirty="0">
              <a:ln w="9525">
                <a:solidFill>
                  <a:srgbClr val="008000"/>
                </a:solidFill>
                <a:round/>
                <a:headEnd/>
                <a:tailEnd/>
              </a:ln>
              <a:solidFill>
                <a:srgbClr val="00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6" name="WordArt 5"/>
          <p:cNvSpPr>
            <a:spLocks noChangeArrowheads="1" noChangeShapeType="1" noTextEdit="1"/>
          </p:cNvSpPr>
          <p:nvPr/>
        </p:nvSpPr>
        <p:spPr bwMode="auto">
          <a:xfrm>
            <a:off x="1404938" y="2393950"/>
            <a:ext cx="5943600" cy="2133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b="1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Luyện tập về từ đồng âm</a:t>
            </a:r>
            <a:endParaRPr lang="vi-VN" sz="3600" b="1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3077" name="Group 18"/>
          <p:cNvGrpSpPr>
            <a:grpSpLocks/>
          </p:cNvGrpSpPr>
          <p:nvPr/>
        </p:nvGrpSpPr>
        <p:grpSpPr bwMode="auto">
          <a:xfrm>
            <a:off x="1828800" y="4648200"/>
            <a:ext cx="4419600" cy="1225550"/>
            <a:chOff x="5225" y="9335"/>
            <a:chExt cx="2520" cy="1750"/>
          </a:xfrm>
        </p:grpSpPr>
        <p:sp>
          <p:nvSpPr>
            <p:cNvPr id="22" name="AutoShape 27" descr="2"/>
            <p:cNvSpPr>
              <a:spLocks noChangeArrowheads="1"/>
            </p:cNvSpPr>
            <p:nvPr/>
          </p:nvSpPr>
          <p:spPr bwMode="auto">
            <a:xfrm>
              <a:off x="5225" y="10185"/>
              <a:ext cx="2520" cy="900"/>
            </a:xfrm>
            <a:prstGeom prst="wave">
              <a:avLst>
                <a:gd name="adj1" fmla="val 20644"/>
                <a:gd name="adj2" fmla="val 0"/>
              </a:avLst>
            </a:prstGeom>
            <a:blipFill dpi="0" rotWithShape="0">
              <a:blip r:embed="rId2"/>
              <a:srcRect/>
              <a:stretch>
                <a:fillRect/>
              </a:stretch>
            </a:blipFill>
            <a:ln>
              <a:noFill/>
            </a:ln>
            <a:effectLst>
              <a:outerShdw dist="107763" dir="2700000" algn="ctr" rotWithShape="0">
                <a:srgbClr val="C0C0C0"/>
              </a:outerShdw>
            </a:effectLst>
          </p:spPr>
          <p:txBody>
            <a:bodyPr lIns="91435" tIns="45718" rIns="91435" bIns="45718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Arial" charset="0"/>
              </a:endParaRPr>
            </a:p>
          </p:txBody>
        </p:sp>
        <p:pic>
          <p:nvPicPr>
            <p:cNvPr id="3088" name="Picture 26" descr="cosmoS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02" y="9335"/>
              <a:ext cx="1080" cy="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89" name="Picture 25" descr="BOOK2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14" y="10122"/>
              <a:ext cx="1260" cy="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90" name="Picture 24" descr="BOOK1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42" y="9848"/>
              <a:ext cx="1635" cy="7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91" name="Picture 23" descr="QUILLPEN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15" y="9336"/>
              <a:ext cx="702" cy="13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092" name="Text Box 22"/>
            <p:cNvSpPr txBox="1">
              <a:spLocks noChangeArrowheads="1"/>
            </p:cNvSpPr>
            <p:nvPr/>
          </p:nvSpPr>
          <p:spPr bwMode="auto">
            <a:xfrm>
              <a:off x="5867" y="9897"/>
              <a:ext cx="90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35" tIns="45718" rIns="91435" bIns="45718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b="1">
                  <a:latin typeface="VnBangkok"/>
                  <a:cs typeface="Times New Roman" panose="02020603050405020304" pitchFamily="18" charset="0"/>
                </a:rPr>
                <a:t> </a:t>
              </a:r>
              <a:endParaRPr lang="en-US" altLang="en-US" sz="4800">
                <a:cs typeface="Times New Roman" panose="02020603050405020304" pitchFamily="18" charset="0"/>
              </a:endParaRPr>
            </a:p>
          </p:txBody>
        </p:sp>
        <p:sp>
          <p:nvSpPr>
            <p:cNvPr id="3093" name="Text Box 21"/>
            <p:cNvSpPr txBox="1">
              <a:spLocks noChangeArrowheads="1"/>
            </p:cNvSpPr>
            <p:nvPr/>
          </p:nvSpPr>
          <p:spPr bwMode="auto">
            <a:xfrm>
              <a:off x="6665" y="9863"/>
              <a:ext cx="577" cy="3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35" tIns="45718" rIns="91435" bIns="45718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4800">
                <a:cs typeface="Arial" panose="020B0604020202020204" pitchFamily="34" charset="0"/>
              </a:endParaRPr>
            </a:p>
          </p:txBody>
        </p:sp>
        <p:sp>
          <p:nvSpPr>
            <p:cNvPr id="3094" name="WordArt 20"/>
            <p:cNvSpPr>
              <a:spLocks noChangeArrowheads="1" noChangeShapeType="1" noTextEdit="1"/>
            </p:cNvSpPr>
            <p:nvPr/>
          </p:nvSpPr>
          <p:spPr bwMode="auto">
            <a:xfrm rot="1334491">
              <a:off x="6130" y="10696"/>
              <a:ext cx="600" cy="125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9282"/>
                </a:avLst>
              </a:prstTxWarp>
            </a:bodyPr>
            <a:lstStyle/>
            <a:p>
              <a:pPr algn="ctr"/>
              <a:r>
                <a:rPr lang="vi-VN" b="1" kern="10">
                  <a:solidFill>
                    <a:srgbClr val="FFFFFF"/>
                  </a:solidFill>
                  <a:latin typeface="VNbritannic"/>
                </a:rPr>
                <a:t>NÀM </a:t>
              </a:r>
            </a:p>
          </p:txBody>
        </p:sp>
        <p:sp>
          <p:nvSpPr>
            <p:cNvPr id="3095" name="Text Box 19"/>
            <p:cNvSpPr txBox="1">
              <a:spLocks noChangeArrowheads="1"/>
            </p:cNvSpPr>
            <p:nvPr/>
          </p:nvSpPr>
          <p:spPr bwMode="auto">
            <a:xfrm>
              <a:off x="6623" y="10049"/>
              <a:ext cx="72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35" tIns="45718" rIns="91435" bIns="45718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4800">
                <a:cs typeface="Arial" panose="020B0604020202020204" pitchFamily="34" charset="0"/>
              </a:endParaRPr>
            </a:p>
          </p:txBody>
        </p:sp>
      </p:grpSp>
      <p:pic>
        <p:nvPicPr>
          <p:cNvPr id="18" name="Picture 5" descr="FIREWRK8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25413" y="3460750"/>
            <a:ext cx="2192337" cy="190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9" name="WordArt 4"/>
          <p:cNvSpPr>
            <a:spLocks noChangeArrowheads="1" noChangeShapeType="1" noTextEdit="1"/>
          </p:cNvSpPr>
          <p:nvPr/>
        </p:nvSpPr>
        <p:spPr bwMode="auto">
          <a:xfrm>
            <a:off x="1293813" y="5926138"/>
            <a:ext cx="6191250" cy="9318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kern="10" dirty="0" smtClean="0">
                <a:ln w="9525">
                  <a:solidFill>
                    <a:srgbClr val="8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cs typeface="Arial" panose="020B0604020202020204" pitchFamily="34" charset="0"/>
              </a:rPr>
              <a:t>Sgk  trang 61</a:t>
            </a:r>
            <a:endParaRPr lang="vi-VN" sz="3600" kern="10" dirty="0">
              <a:ln w="9525">
                <a:solidFill>
                  <a:srgbClr val="800000"/>
                </a:solidFill>
                <a:round/>
                <a:headEnd/>
                <a:tailEnd/>
              </a:ln>
              <a:solidFill>
                <a:srgbClr val="00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cs typeface="Arial" panose="020B0604020202020204" pitchFamily="34" charset="0"/>
            </a:endParaRPr>
          </a:p>
        </p:txBody>
      </p:sp>
      <p:pic>
        <p:nvPicPr>
          <p:cNvPr id="3080" name="Picture 19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50" y="26988"/>
            <a:ext cx="682625" cy="2481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2F4D71"/>
                  </a:outerShdw>
                </a:effectLst>
              </a14:hiddenEffects>
            </a:ext>
          </a:extLst>
        </p:spPr>
      </p:pic>
      <p:pic>
        <p:nvPicPr>
          <p:cNvPr id="3081" name="Picture 19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23275" y="26988"/>
            <a:ext cx="682625" cy="2481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2F4D71"/>
                  </a:outerShdw>
                </a:effectLst>
              </a14:hiddenEffects>
            </a:ext>
          </a:extLst>
        </p:spPr>
      </p:pic>
      <p:pic>
        <p:nvPicPr>
          <p:cNvPr id="21" name="Picture 5" descr="FIREWRK8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740525" y="3516313"/>
            <a:ext cx="2190750" cy="191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3" name="Picture 14" descr="j0236249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538288"/>
            <a:ext cx="1600200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4" name="Picture 14" descr="j0236249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3025" y="6156325"/>
            <a:ext cx="16002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5" name="Picture 14" descr="j0236249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5063" y="6156325"/>
            <a:ext cx="16002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6" name="Picture 14" descr="j0236249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3075" y="1622425"/>
            <a:ext cx="16002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BALLOON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5800" y="228600"/>
            <a:ext cx="695325" cy="985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6" name="Text Box 6"/>
          <p:cNvSpPr txBox="1">
            <a:spLocks noChangeArrowheads="1"/>
          </p:cNvSpPr>
          <p:nvPr/>
        </p:nvSpPr>
        <p:spPr bwMode="auto">
          <a:xfrm>
            <a:off x="533400" y="1524000"/>
            <a:ext cx="8763000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alt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alt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nghề</a:t>
            </a:r>
            <a:r>
              <a:rPr lang="en-US" alt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alt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chín</a:t>
            </a:r>
            <a:r>
              <a:rPr lang="en-US" alt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còn</a:t>
            </a:r>
            <a:r>
              <a:rPr lang="en-US" alt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alt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chín</a:t>
            </a:r>
            <a:r>
              <a:rPr lang="en-US" alt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nghề</a:t>
            </a:r>
            <a:r>
              <a:rPr lang="en-US" altLang="en-US" sz="3400" dirty="0">
                <a:latin typeface="Arial" panose="020B0604020202020204" pitchFamily="34" charset="0"/>
              </a:rPr>
              <a:t>.</a:t>
            </a:r>
          </a:p>
        </p:txBody>
      </p:sp>
      <p:grpSp>
        <p:nvGrpSpPr>
          <p:cNvPr id="2" name="Group 15"/>
          <p:cNvGrpSpPr>
            <a:grpSpLocks/>
          </p:cNvGrpSpPr>
          <p:nvPr/>
        </p:nvGrpSpPr>
        <p:grpSpPr bwMode="auto">
          <a:xfrm>
            <a:off x="3581400" y="2141828"/>
            <a:ext cx="3505200" cy="37855525"/>
            <a:chOff x="2208" y="2688"/>
            <a:chExt cx="2208" cy="23846"/>
          </a:xfrm>
        </p:grpSpPr>
        <p:grpSp>
          <p:nvGrpSpPr>
            <p:cNvPr id="18442" name="Group 13"/>
            <p:cNvGrpSpPr>
              <a:grpSpLocks/>
            </p:cNvGrpSpPr>
            <p:nvPr/>
          </p:nvGrpSpPr>
          <p:grpSpPr bwMode="auto">
            <a:xfrm>
              <a:off x="2208" y="2721"/>
              <a:ext cx="2208" cy="23813"/>
              <a:chOff x="2208" y="2496"/>
              <a:chExt cx="2208" cy="23813"/>
            </a:xfrm>
          </p:grpSpPr>
          <p:sp>
            <p:nvSpPr>
              <p:cNvPr id="18446" name="Line 7"/>
              <p:cNvSpPr>
                <a:spLocks noChangeShapeType="1"/>
              </p:cNvSpPr>
              <p:nvPr/>
            </p:nvSpPr>
            <p:spPr bwMode="auto">
              <a:xfrm>
                <a:off x="3984" y="26309"/>
                <a:ext cx="43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18447" name="Line 8"/>
              <p:cNvSpPr>
                <a:spLocks noChangeShapeType="1"/>
              </p:cNvSpPr>
              <p:nvPr/>
            </p:nvSpPr>
            <p:spPr bwMode="auto">
              <a:xfrm>
                <a:off x="2208" y="2496"/>
                <a:ext cx="43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</p:grpSp>
        <p:grpSp>
          <p:nvGrpSpPr>
            <p:cNvPr id="18443" name="Group 12"/>
            <p:cNvGrpSpPr>
              <a:grpSpLocks/>
            </p:cNvGrpSpPr>
            <p:nvPr/>
          </p:nvGrpSpPr>
          <p:grpSpPr bwMode="auto">
            <a:xfrm>
              <a:off x="2352" y="2688"/>
              <a:ext cx="1944" cy="236"/>
              <a:chOff x="2352" y="2679"/>
              <a:chExt cx="1944" cy="236"/>
            </a:xfrm>
          </p:grpSpPr>
          <p:sp>
            <p:nvSpPr>
              <p:cNvPr id="18444" name="Text Box 9"/>
              <p:cNvSpPr txBox="1">
                <a:spLocks noChangeArrowheads="1"/>
              </p:cNvSpPr>
              <p:nvPr/>
            </p:nvSpPr>
            <p:spPr bwMode="auto">
              <a:xfrm>
                <a:off x="2352" y="2679"/>
                <a:ext cx="384" cy="2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sz="1800">
                    <a:latin typeface="Arial" panose="020B0604020202020204" pitchFamily="34" charset="0"/>
                  </a:rPr>
                  <a:t>(1)</a:t>
                </a:r>
                <a:endParaRPr lang="en-GB" altLang="en-US" sz="1800">
                  <a:latin typeface="Arial" panose="020B0604020202020204" pitchFamily="34" charset="0"/>
                </a:endParaRPr>
              </a:p>
            </p:txBody>
          </p:sp>
          <p:sp>
            <p:nvSpPr>
              <p:cNvPr id="18445" name="Text Box 10"/>
              <p:cNvSpPr txBox="1">
                <a:spLocks noChangeArrowheads="1"/>
              </p:cNvSpPr>
              <p:nvPr/>
            </p:nvSpPr>
            <p:spPr bwMode="auto">
              <a:xfrm>
                <a:off x="3624" y="2682"/>
                <a:ext cx="672" cy="2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sz="1800">
                    <a:latin typeface="Arial" panose="020B0604020202020204" pitchFamily="34" charset="0"/>
                  </a:rPr>
                  <a:t>     (2)</a:t>
                </a:r>
                <a:endParaRPr lang="en-GB" altLang="en-US" sz="1800">
                  <a:latin typeface="Arial" panose="020B0604020202020204" pitchFamily="34" charset="0"/>
                </a:endParaRPr>
              </a:p>
            </p:txBody>
          </p:sp>
        </p:grpSp>
      </p:grpSp>
      <p:sp>
        <p:nvSpPr>
          <p:cNvPr id="351243" name="Text Box 11"/>
          <p:cNvSpPr txBox="1">
            <a:spLocks noChangeArrowheads="1"/>
          </p:cNvSpPr>
          <p:nvPr/>
        </p:nvSpPr>
        <p:spPr bwMode="auto">
          <a:xfrm>
            <a:off x="647700" y="3060990"/>
            <a:ext cx="7543800" cy="178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44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chín</a:t>
            </a:r>
            <a:r>
              <a:rPr lang="en-US" altLang="en-US" sz="44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(1): </a:t>
            </a:r>
            <a:r>
              <a:rPr lang="en-US" altLang="en-US" sz="44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tinh</a:t>
            </a:r>
            <a:r>
              <a:rPr lang="en-US" altLang="en-US" sz="44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4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altLang="en-US" sz="44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44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giỏi</a:t>
            </a:r>
            <a:endParaRPr lang="en-US" altLang="en-US" sz="44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50000"/>
              </a:spcBef>
              <a:buFontTx/>
              <a:buNone/>
            </a:pPr>
            <a:r>
              <a:rPr lang="en-US" altLang="en-US" sz="44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chín</a:t>
            </a:r>
            <a:r>
              <a:rPr lang="en-US" altLang="en-US" sz="44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(2): </a:t>
            </a:r>
            <a:r>
              <a:rPr lang="en-US" altLang="en-US" sz="44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44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4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44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9</a:t>
            </a:r>
            <a:endParaRPr lang="en-GB" altLang="en-US" sz="44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>
            <a:off x="6096000" y="2180598"/>
            <a:ext cx="533400" cy="15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51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51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1243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BALLOON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5800" y="236338"/>
            <a:ext cx="695325" cy="985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0" name="Text Box 6"/>
          <p:cNvSpPr txBox="1">
            <a:spLocks noChangeArrowheads="1"/>
          </p:cNvSpPr>
          <p:nvPr/>
        </p:nvSpPr>
        <p:spPr bwMode="auto">
          <a:xfrm>
            <a:off x="533400" y="914400"/>
            <a:ext cx="8763000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3400" dirty="0" smtClean="0">
                <a:latin typeface="Arial" panose="020B0604020202020204" pitchFamily="34" charset="0"/>
              </a:rPr>
              <a:t>c</a:t>
            </a:r>
            <a:r>
              <a:rPr lang="en-US" altLang="en-US" sz="3400" dirty="0">
                <a:latin typeface="Arial" panose="020B0604020202020204" pitchFamily="34" charset="0"/>
              </a:rPr>
              <a:t>) </a:t>
            </a:r>
            <a:r>
              <a:rPr lang="en-US" altLang="en-US" sz="3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Bác</a:t>
            </a:r>
            <a:r>
              <a:rPr lang="en-US" alt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bác</a:t>
            </a:r>
            <a:r>
              <a:rPr lang="en-US" alt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trứng</a:t>
            </a:r>
            <a:r>
              <a:rPr lang="en-US" alt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  <a:r>
              <a:rPr lang="en-US" altLang="en-US" sz="3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tôi</a:t>
            </a:r>
            <a:r>
              <a:rPr lang="en-US" alt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altLang="en-US" sz="3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tôi</a:t>
            </a:r>
            <a:r>
              <a:rPr lang="en-US" alt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vôi</a:t>
            </a:r>
            <a:r>
              <a:rPr lang="en-US" alt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grpSp>
        <p:nvGrpSpPr>
          <p:cNvPr id="2" name="Group 23"/>
          <p:cNvGrpSpPr>
            <a:grpSpLocks/>
          </p:cNvGrpSpPr>
          <p:nvPr/>
        </p:nvGrpSpPr>
        <p:grpSpPr bwMode="auto">
          <a:xfrm>
            <a:off x="1066800" y="1601402"/>
            <a:ext cx="4343400" cy="996934"/>
            <a:chOff x="624" y="2587"/>
            <a:chExt cx="2736" cy="293"/>
          </a:xfrm>
        </p:grpSpPr>
        <p:grpSp>
          <p:nvGrpSpPr>
            <p:cNvPr id="19468" name="Group 19"/>
            <p:cNvGrpSpPr>
              <a:grpSpLocks/>
            </p:cNvGrpSpPr>
            <p:nvPr/>
          </p:nvGrpSpPr>
          <p:grpSpPr bwMode="auto">
            <a:xfrm>
              <a:off x="624" y="2589"/>
              <a:ext cx="2544" cy="22"/>
              <a:chOff x="537" y="2448"/>
              <a:chExt cx="2544" cy="22"/>
            </a:xfrm>
          </p:grpSpPr>
          <p:sp>
            <p:nvSpPr>
              <p:cNvPr id="19474" name="Line 7"/>
              <p:cNvSpPr>
                <a:spLocks noChangeShapeType="1"/>
              </p:cNvSpPr>
              <p:nvPr/>
            </p:nvSpPr>
            <p:spPr bwMode="auto">
              <a:xfrm>
                <a:off x="537" y="2470"/>
                <a:ext cx="43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19475" name="Line 8"/>
              <p:cNvSpPr>
                <a:spLocks noChangeShapeType="1"/>
              </p:cNvSpPr>
              <p:nvPr/>
            </p:nvSpPr>
            <p:spPr bwMode="auto">
              <a:xfrm>
                <a:off x="2409" y="2451"/>
                <a:ext cx="24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19476" name="Line 9"/>
              <p:cNvSpPr>
                <a:spLocks noChangeShapeType="1"/>
              </p:cNvSpPr>
              <p:nvPr/>
            </p:nvSpPr>
            <p:spPr bwMode="auto">
              <a:xfrm>
                <a:off x="1113" y="2448"/>
                <a:ext cx="38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19477" name="Line 10"/>
              <p:cNvSpPr>
                <a:spLocks noChangeShapeType="1"/>
              </p:cNvSpPr>
              <p:nvPr/>
            </p:nvSpPr>
            <p:spPr bwMode="auto">
              <a:xfrm>
                <a:off x="2793" y="2451"/>
                <a:ext cx="28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</p:grpSp>
        <p:grpSp>
          <p:nvGrpSpPr>
            <p:cNvPr id="19469" name="Group 18"/>
            <p:cNvGrpSpPr>
              <a:grpSpLocks/>
            </p:cNvGrpSpPr>
            <p:nvPr/>
          </p:nvGrpSpPr>
          <p:grpSpPr bwMode="auto">
            <a:xfrm>
              <a:off x="624" y="2587"/>
              <a:ext cx="2736" cy="293"/>
              <a:chOff x="618" y="2491"/>
              <a:chExt cx="2736" cy="293"/>
            </a:xfrm>
          </p:grpSpPr>
          <p:sp>
            <p:nvSpPr>
              <p:cNvPr id="19470" name="Text Box 11"/>
              <p:cNvSpPr txBox="1">
                <a:spLocks noChangeArrowheads="1"/>
              </p:cNvSpPr>
              <p:nvPr/>
            </p:nvSpPr>
            <p:spPr bwMode="auto">
              <a:xfrm>
                <a:off x="618" y="2496"/>
                <a:ext cx="480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sz="1800">
                    <a:latin typeface="Arial" panose="020B0604020202020204" pitchFamily="34" charset="0"/>
                  </a:rPr>
                  <a:t>(1)</a:t>
                </a:r>
                <a:endParaRPr lang="en-GB" altLang="en-US" sz="1800">
                  <a:latin typeface="Arial" panose="020B0604020202020204" pitchFamily="34" charset="0"/>
                </a:endParaRPr>
              </a:p>
            </p:txBody>
          </p:sp>
          <p:sp>
            <p:nvSpPr>
              <p:cNvPr id="19471" name="Text Box 12"/>
              <p:cNvSpPr txBox="1">
                <a:spLocks noChangeArrowheads="1"/>
              </p:cNvSpPr>
              <p:nvPr/>
            </p:nvSpPr>
            <p:spPr bwMode="auto">
              <a:xfrm>
                <a:off x="1152" y="2496"/>
                <a:ext cx="480" cy="10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sz="1800">
                    <a:latin typeface="Arial" panose="020B0604020202020204" pitchFamily="34" charset="0"/>
                  </a:rPr>
                  <a:t>  (2)</a:t>
                </a:r>
                <a:endParaRPr lang="en-GB" altLang="en-US" sz="1800">
                  <a:latin typeface="Arial" panose="020B0604020202020204" pitchFamily="34" charset="0"/>
                </a:endParaRPr>
              </a:p>
            </p:txBody>
          </p:sp>
          <p:sp>
            <p:nvSpPr>
              <p:cNvPr id="19472" name="Text Box 15"/>
              <p:cNvSpPr txBox="1">
                <a:spLocks noChangeArrowheads="1"/>
              </p:cNvSpPr>
              <p:nvPr/>
            </p:nvSpPr>
            <p:spPr bwMode="auto">
              <a:xfrm>
                <a:off x="2490" y="2491"/>
                <a:ext cx="528" cy="10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sz="1800" dirty="0">
                    <a:latin typeface="Arial" panose="020B0604020202020204" pitchFamily="34" charset="0"/>
                  </a:rPr>
                  <a:t>(1)</a:t>
                </a:r>
                <a:endParaRPr lang="en-GB" altLang="en-US" sz="1800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19473" name="Text Box 16"/>
              <p:cNvSpPr txBox="1">
                <a:spLocks noChangeArrowheads="1"/>
              </p:cNvSpPr>
              <p:nvPr/>
            </p:nvSpPr>
            <p:spPr bwMode="auto">
              <a:xfrm>
                <a:off x="2874" y="2491"/>
                <a:ext cx="480" cy="10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sz="1800">
                    <a:latin typeface="Arial" panose="020B0604020202020204" pitchFamily="34" charset="0"/>
                  </a:rPr>
                  <a:t>(2)</a:t>
                </a:r>
                <a:endParaRPr lang="en-GB" altLang="en-US" sz="1800">
                  <a:latin typeface="Arial" panose="020B0604020202020204" pitchFamily="34" charset="0"/>
                </a:endParaRPr>
              </a:p>
            </p:txBody>
          </p:sp>
        </p:grpSp>
      </p:grpSp>
      <p:sp>
        <p:nvSpPr>
          <p:cNvPr id="353297" name="Text Box 17"/>
          <p:cNvSpPr txBox="1">
            <a:spLocks noChangeArrowheads="1"/>
          </p:cNvSpPr>
          <p:nvPr/>
        </p:nvSpPr>
        <p:spPr bwMode="auto">
          <a:xfrm>
            <a:off x="80962" y="3176587"/>
            <a:ext cx="9144000" cy="2554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 i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Bác (1): từ người nói dùng để gọi người nghe.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b="1" i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bác (2): làm chín thức ăn bằng đun nhỏ lửa và quấy đều.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b="1" i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tôi (1): từ người nói dùng để tự xưng.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b="1" i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tôi (2): đổ vôi sống vào nước.</a:t>
            </a:r>
            <a:endParaRPr lang="en-GB" altLang="en-US" b="1" i="1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5" name="Group 22"/>
          <p:cNvGrpSpPr>
            <a:grpSpLocks/>
          </p:cNvGrpSpPr>
          <p:nvPr/>
        </p:nvGrpSpPr>
        <p:grpSpPr bwMode="auto">
          <a:xfrm>
            <a:off x="1771254" y="1027527"/>
            <a:ext cx="2819400" cy="390525"/>
            <a:chOff x="1011" y="2226"/>
            <a:chExt cx="1581" cy="246"/>
          </a:xfrm>
        </p:grpSpPr>
        <p:sp>
          <p:nvSpPr>
            <p:cNvPr id="19466" name="Line 20"/>
            <p:cNvSpPr>
              <a:spLocks noChangeShapeType="1"/>
            </p:cNvSpPr>
            <p:nvPr/>
          </p:nvSpPr>
          <p:spPr bwMode="auto">
            <a:xfrm flipH="1">
              <a:off x="1011" y="2232"/>
              <a:ext cx="48" cy="240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9467" name="Line 21"/>
            <p:cNvSpPr>
              <a:spLocks noChangeShapeType="1"/>
            </p:cNvSpPr>
            <p:nvPr/>
          </p:nvSpPr>
          <p:spPr bwMode="auto">
            <a:xfrm flipH="1">
              <a:off x="2544" y="2226"/>
              <a:ext cx="48" cy="240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</p:grp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532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532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3297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BALLOON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1475" y="381000"/>
            <a:ext cx="695325" cy="985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3" name="WordArt 4"/>
          <p:cNvSpPr>
            <a:spLocks noChangeArrowheads="1" noChangeShapeType="1" noTextEdit="1"/>
          </p:cNvSpPr>
          <p:nvPr/>
        </p:nvSpPr>
        <p:spPr bwMode="auto">
          <a:xfrm>
            <a:off x="838200" y="609600"/>
            <a:ext cx="77724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940"/>
              </a:avLst>
            </a:prstTxWarp>
          </a:bodyPr>
          <a:lstStyle/>
          <a:p>
            <a:pPr algn="ctr"/>
            <a:endParaRPr lang="vi-VN" sz="500" b="1" i="1" kern="10">
              <a:ln w="12700">
                <a:solidFill>
                  <a:srgbClr val="EAEAEA"/>
                </a:solidFill>
                <a:round/>
                <a:headEnd type="none" w="sm" len="sm"/>
                <a:tailEnd type="none" w="sm" len="sm"/>
              </a:ln>
              <a:solidFill>
                <a:srgbClr val="0000CC"/>
              </a:soli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.VnTimeH"/>
            </a:endParaRPr>
          </a:p>
        </p:txBody>
      </p:sp>
      <p:grpSp>
        <p:nvGrpSpPr>
          <p:cNvPr id="2" name="Group 20"/>
          <p:cNvGrpSpPr>
            <a:grpSpLocks/>
          </p:cNvGrpSpPr>
          <p:nvPr/>
        </p:nvGrpSpPr>
        <p:grpSpPr bwMode="auto">
          <a:xfrm>
            <a:off x="1752600" y="2180703"/>
            <a:ext cx="5364228" cy="503238"/>
            <a:chOff x="1344" y="2583"/>
            <a:chExt cx="2902" cy="317"/>
          </a:xfrm>
        </p:grpSpPr>
        <p:grpSp>
          <p:nvGrpSpPr>
            <p:cNvPr id="20494" name="Group 16"/>
            <p:cNvGrpSpPr>
              <a:grpSpLocks/>
            </p:cNvGrpSpPr>
            <p:nvPr/>
          </p:nvGrpSpPr>
          <p:grpSpPr bwMode="auto">
            <a:xfrm>
              <a:off x="1344" y="2583"/>
              <a:ext cx="2902" cy="317"/>
              <a:chOff x="1335" y="2379"/>
              <a:chExt cx="2902" cy="317"/>
            </a:xfrm>
          </p:grpSpPr>
          <p:sp>
            <p:nvSpPr>
              <p:cNvPr id="20500" name="Text Box 7"/>
              <p:cNvSpPr txBox="1">
                <a:spLocks noChangeArrowheads="1"/>
              </p:cNvSpPr>
              <p:nvPr/>
            </p:nvSpPr>
            <p:spPr bwMode="auto">
              <a:xfrm>
                <a:off x="1335" y="2379"/>
                <a:ext cx="480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sz="1800">
                    <a:latin typeface="Arial" panose="020B0604020202020204" pitchFamily="34" charset="0"/>
                  </a:rPr>
                  <a:t>(1)</a:t>
                </a:r>
                <a:endParaRPr lang="en-GB" altLang="en-US" sz="1800">
                  <a:latin typeface="Arial" panose="020B0604020202020204" pitchFamily="34" charset="0"/>
                </a:endParaRPr>
              </a:p>
            </p:txBody>
          </p:sp>
          <p:sp>
            <p:nvSpPr>
              <p:cNvPr id="20501" name="Text Box 8"/>
              <p:cNvSpPr txBox="1">
                <a:spLocks noChangeArrowheads="1"/>
              </p:cNvSpPr>
              <p:nvPr/>
            </p:nvSpPr>
            <p:spPr bwMode="auto">
              <a:xfrm>
                <a:off x="2184" y="2408"/>
                <a:ext cx="480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sz="1800" dirty="0">
                    <a:latin typeface="Arial" panose="020B0604020202020204" pitchFamily="34" charset="0"/>
                  </a:rPr>
                  <a:t>(2)</a:t>
                </a:r>
                <a:endParaRPr lang="en-GB" altLang="en-US" sz="1800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20502" name="Text Box 9"/>
              <p:cNvSpPr txBox="1">
                <a:spLocks noChangeArrowheads="1"/>
              </p:cNvSpPr>
              <p:nvPr/>
            </p:nvSpPr>
            <p:spPr bwMode="auto">
              <a:xfrm>
                <a:off x="3137" y="2406"/>
                <a:ext cx="480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sz="1800" dirty="0">
                    <a:latin typeface="Arial" panose="020B0604020202020204" pitchFamily="34" charset="0"/>
                  </a:rPr>
                  <a:t>(3)</a:t>
                </a:r>
                <a:endParaRPr lang="en-GB" altLang="en-US" sz="1800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20503" name="Text Box 10"/>
              <p:cNvSpPr txBox="1">
                <a:spLocks noChangeArrowheads="1"/>
              </p:cNvSpPr>
              <p:nvPr/>
            </p:nvSpPr>
            <p:spPr bwMode="auto">
              <a:xfrm>
                <a:off x="3757" y="2397"/>
                <a:ext cx="480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sz="1800" dirty="0">
                    <a:latin typeface="Arial" panose="020B0604020202020204" pitchFamily="34" charset="0"/>
                  </a:rPr>
                  <a:t>(4)</a:t>
                </a:r>
                <a:endParaRPr lang="en-GB" altLang="en-US" sz="1800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20495" name="Group 17"/>
            <p:cNvGrpSpPr>
              <a:grpSpLocks/>
            </p:cNvGrpSpPr>
            <p:nvPr/>
          </p:nvGrpSpPr>
          <p:grpSpPr bwMode="auto">
            <a:xfrm>
              <a:off x="1371" y="2592"/>
              <a:ext cx="2700" cy="5"/>
              <a:chOff x="1353" y="2370"/>
              <a:chExt cx="2700" cy="5"/>
            </a:xfrm>
          </p:grpSpPr>
          <p:sp>
            <p:nvSpPr>
              <p:cNvPr id="20496" name="Line 11"/>
              <p:cNvSpPr>
                <a:spLocks noChangeShapeType="1"/>
              </p:cNvSpPr>
              <p:nvPr/>
            </p:nvSpPr>
            <p:spPr bwMode="auto">
              <a:xfrm>
                <a:off x="1353" y="2370"/>
                <a:ext cx="28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20497" name="Line 12"/>
              <p:cNvSpPr>
                <a:spLocks noChangeShapeType="1"/>
              </p:cNvSpPr>
              <p:nvPr/>
            </p:nvSpPr>
            <p:spPr bwMode="auto">
              <a:xfrm>
                <a:off x="2175" y="2373"/>
                <a:ext cx="28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20498" name="Line 13"/>
              <p:cNvSpPr>
                <a:spLocks noChangeShapeType="1"/>
              </p:cNvSpPr>
              <p:nvPr/>
            </p:nvSpPr>
            <p:spPr bwMode="auto">
              <a:xfrm>
                <a:off x="3057" y="2375"/>
                <a:ext cx="28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20499" name="Line 14"/>
              <p:cNvSpPr>
                <a:spLocks noChangeShapeType="1"/>
              </p:cNvSpPr>
              <p:nvPr/>
            </p:nvSpPr>
            <p:spPr bwMode="auto">
              <a:xfrm>
                <a:off x="3765" y="2375"/>
                <a:ext cx="28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</p:grpSp>
      </p:grpSp>
      <p:sp>
        <p:nvSpPr>
          <p:cNvPr id="354319" name="Text Box 15"/>
          <p:cNvSpPr txBox="1">
            <a:spLocks noChangeArrowheads="1"/>
          </p:cNvSpPr>
          <p:nvPr/>
        </p:nvSpPr>
        <p:spPr bwMode="auto">
          <a:xfrm>
            <a:off x="242887" y="2971800"/>
            <a:ext cx="8963025" cy="104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buFontTx/>
              <a:buNone/>
            </a:pPr>
            <a:r>
              <a:rPr lang="en-US" altLang="en-US" sz="2800" b="1" i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</a:t>
            </a:r>
            <a:r>
              <a:rPr lang="en-US" altLang="en-US" sz="2800" b="1" i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(1) </a:t>
            </a:r>
            <a:r>
              <a:rPr lang="en-US" altLang="en-US" sz="2800" b="1" i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en-US" sz="2800" b="1" i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</a:t>
            </a:r>
            <a:r>
              <a:rPr lang="en-US" altLang="en-US" sz="2800" b="1" i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(4): </a:t>
            </a:r>
            <a:r>
              <a:rPr lang="en-US" altLang="en-US" sz="2800" b="1" i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altLang="en-US" sz="2800" b="1" i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altLang="en-US" sz="2800" b="1" i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altLang="en-US" sz="2800" b="1" i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chân</a:t>
            </a:r>
            <a:r>
              <a:rPr lang="en-US" altLang="en-US" sz="2800" b="1" i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hất</a:t>
            </a:r>
            <a:r>
              <a:rPr lang="en-US" altLang="en-US" sz="2800" b="1" i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mạnh</a:t>
            </a:r>
            <a:r>
              <a:rPr lang="en-US" altLang="en-US" sz="2800" b="1" i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altLang="en-US" sz="2800" b="1" i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altLang="en-US" sz="2800" b="1" i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endParaRPr lang="en-US" altLang="en-US" sz="2800" b="1" i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None/>
            </a:pPr>
            <a:r>
              <a:rPr lang="en-US" altLang="en-US" sz="2800" b="1" i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</a:t>
            </a:r>
            <a:r>
              <a:rPr lang="en-US" altLang="en-US" sz="2800" b="1" i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(2) </a:t>
            </a:r>
            <a:r>
              <a:rPr lang="en-US" altLang="en-US" sz="2800" b="1" i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en-US" sz="2800" b="1" i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</a:t>
            </a:r>
            <a:r>
              <a:rPr lang="en-US" altLang="en-US" sz="2800" b="1" i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(3): 1 </a:t>
            </a:r>
            <a:r>
              <a:rPr lang="en-US" altLang="en-US" sz="2800" b="1" i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loại</a:t>
            </a:r>
            <a:r>
              <a:rPr lang="en-US" altLang="en-US" sz="2800" b="1" i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</a:t>
            </a:r>
            <a:r>
              <a:rPr lang="en-US" altLang="en-US" sz="2800" b="1" i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altLang="en-US" sz="2800" b="1" i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altLang="en-US" sz="2800" b="1" i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altLang="en-US" sz="2800" b="1" i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liệu</a:t>
            </a:r>
            <a:r>
              <a:rPr lang="en-US" altLang="en-US" sz="2800" b="1" i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.</a:t>
            </a:r>
          </a:p>
        </p:txBody>
      </p:sp>
      <p:grpSp>
        <p:nvGrpSpPr>
          <p:cNvPr id="5" name="Group 22"/>
          <p:cNvGrpSpPr>
            <a:grpSpLocks/>
          </p:cNvGrpSpPr>
          <p:nvPr/>
        </p:nvGrpSpPr>
        <p:grpSpPr bwMode="auto">
          <a:xfrm>
            <a:off x="152400" y="1684338"/>
            <a:ext cx="9296400" cy="482600"/>
            <a:chOff x="240" y="1200"/>
            <a:chExt cx="5856" cy="304"/>
          </a:xfrm>
        </p:grpSpPr>
        <p:sp>
          <p:nvSpPr>
            <p:cNvPr id="20490" name="Text Box 6"/>
            <p:cNvSpPr txBox="1">
              <a:spLocks noChangeArrowheads="1"/>
            </p:cNvSpPr>
            <p:nvPr/>
          </p:nvSpPr>
          <p:spPr bwMode="auto">
            <a:xfrm>
              <a:off x="240" y="1200"/>
              <a:ext cx="5856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marL="342900" indent="-34290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d</a:t>
              </a:r>
              <a:r>
                <a:rPr lang="en-US" alt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 Con </a:t>
              </a:r>
              <a:r>
                <a:rPr lang="en-US" altLang="en-US" sz="24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ngựa</a:t>
              </a:r>
              <a:r>
                <a:rPr lang="en-US" alt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2400" dirty="0" err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đá</a:t>
              </a:r>
              <a:r>
                <a:rPr lang="en-US" alt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con </a:t>
              </a:r>
              <a:r>
                <a:rPr lang="en-US" altLang="en-US" sz="24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ngựa</a:t>
              </a:r>
              <a:r>
                <a:rPr lang="en-US" alt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2400" dirty="0" err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đá</a:t>
              </a:r>
              <a:r>
                <a:rPr lang="en-US" alt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con </a:t>
              </a:r>
              <a:r>
                <a:rPr lang="en-US" altLang="en-US" sz="24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ngựa</a:t>
              </a:r>
              <a:r>
                <a:rPr lang="en-US" alt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2400" dirty="0" err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đá</a:t>
              </a:r>
              <a:r>
                <a:rPr lang="en-US" alt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24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không</a:t>
              </a:r>
              <a:r>
                <a:rPr lang="en-US" alt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2400" dirty="0" err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đá</a:t>
              </a:r>
              <a:r>
                <a:rPr lang="en-US" alt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con </a:t>
              </a:r>
              <a:r>
                <a:rPr lang="en-US" altLang="en-US" sz="24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ngựa</a:t>
              </a:r>
              <a:r>
                <a:rPr lang="en-US" alt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.</a:t>
              </a:r>
              <a:endParaRPr lang="en-GB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20491" name="Group 21"/>
            <p:cNvGrpSpPr>
              <a:grpSpLocks/>
            </p:cNvGrpSpPr>
            <p:nvPr/>
          </p:nvGrpSpPr>
          <p:grpSpPr bwMode="auto">
            <a:xfrm>
              <a:off x="1488" y="1251"/>
              <a:ext cx="2834" cy="253"/>
              <a:chOff x="1488" y="1251"/>
              <a:chExt cx="2834" cy="253"/>
            </a:xfrm>
          </p:grpSpPr>
          <p:sp>
            <p:nvSpPr>
              <p:cNvPr id="20492" name="Line 18"/>
              <p:cNvSpPr>
                <a:spLocks noChangeShapeType="1"/>
              </p:cNvSpPr>
              <p:nvPr/>
            </p:nvSpPr>
            <p:spPr bwMode="auto">
              <a:xfrm flipH="1">
                <a:off x="1488" y="1264"/>
                <a:ext cx="48" cy="240"/>
              </a:xfrm>
              <a:prstGeom prst="line">
                <a:avLst/>
              </a:prstGeom>
              <a:noFill/>
              <a:ln w="38100">
                <a:solidFill>
                  <a:srgbClr val="FF3300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20493" name="Line 19"/>
              <p:cNvSpPr>
                <a:spLocks noChangeShapeType="1"/>
              </p:cNvSpPr>
              <p:nvPr/>
            </p:nvSpPr>
            <p:spPr bwMode="auto">
              <a:xfrm flipH="1">
                <a:off x="4274" y="1251"/>
                <a:ext cx="48" cy="240"/>
              </a:xfrm>
              <a:prstGeom prst="line">
                <a:avLst/>
              </a:prstGeom>
              <a:noFill/>
              <a:ln w="38100">
                <a:solidFill>
                  <a:srgbClr val="FF3300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</p:grpSp>
      </p:grp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543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543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4319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AutoShape 10" descr="Kết quả hình ảnh cho hình ảnh con kiến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21508" name="Rectangle 23"/>
          <p:cNvSpPr>
            <a:spLocks noChangeArrowheads="1"/>
          </p:cNvSpPr>
          <p:nvPr/>
        </p:nvSpPr>
        <p:spPr bwMode="auto">
          <a:xfrm>
            <a:off x="3011488" y="6400800"/>
            <a:ext cx="40576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 b="1" i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 ngựa </a:t>
            </a:r>
            <a:r>
              <a:rPr lang="en-US" altLang="en-US" sz="28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 </a:t>
            </a:r>
            <a:r>
              <a:rPr lang="en-US" altLang="en-US" sz="2800" b="1" i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 ngựa </a:t>
            </a:r>
            <a:r>
              <a:rPr lang="en-US" altLang="en-US" sz="28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</a:t>
            </a:r>
          </a:p>
        </p:txBody>
      </p:sp>
      <p:pic>
        <p:nvPicPr>
          <p:cNvPr id="21509" name="Picture 28" descr="Kết quả hình ảnh cho hinh con ngua da com ngua d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1550988"/>
            <a:ext cx="6096000" cy="488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10" name="Picture 29" descr="Kết quả hình ảnh cho hinh con ngua da com ngua d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125" y="1524000"/>
            <a:ext cx="4308475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4" name="Text Box 8"/>
          <p:cNvSpPr txBox="1">
            <a:spLocks noChangeArrowheads="1"/>
          </p:cNvSpPr>
          <p:nvPr/>
        </p:nvSpPr>
        <p:spPr bwMode="auto">
          <a:xfrm>
            <a:off x="304800" y="1143000"/>
            <a:ext cx="88392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000" b="1" i="1" u="sng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2000" b="1" i="1" u="sng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</a:t>
            </a:r>
            <a:r>
              <a:rPr lang="en-US" altLang="en-US" sz="2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en-US" altLang="en-US" sz="2400" b="1" u="sng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Đặt</a:t>
            </a:r>
            <a:r>
              <a:rPr lang="en-US" altLang="en-US" sz="2400" b="1" u="sng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u="sng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altLang="en-US" sz="2400" b="1" u="sng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u="sng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altLang="en-US" sz="2400" b="1" u="sng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u="sng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altLang="en-US" sz="2400" b="1" u="sng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u="sng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cặp</a:t>
            </a:r>
            <a:r>
              <a:rPr lang="en-US" altLang="en-US" sz="2400" b="1" u="sng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u="sng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altLang="en-US" sz="2400" b="1" u="sng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u="sng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altLang="en-US" sz="2400" b="1" u="sng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u="sng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âm</a:t>
            </a:r>
            <a:r>
              <a:rPr lang="en-US" altLang="en-US" sz="2400" b="1" u="sng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altLang="en-US" sz="24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vừa</a:t>
            </a:r>
            <a:r>
              <a:rPr lang="en-US" altLang="en-US" sz="24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altLang="en-US" sz="24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altLang="en-US" sz="24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alt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24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altLang="en-US" sz="24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1:</a:t>
            </a:r>
          </a:p>
        </p:txBody>
      </p:sp>
      <p:sp>
        <p:nvSpPr>
          <p:cNvPr id="14345" name="Text Box 9"/>
          <p:cNvSpPr txBox="1">
            <a:spLocks noChangeArrowheads="1"/>
          </p:cNvSpPr>
          <p:nvPr/>
        </p:nvSpPr>
        <p:spPr bwMode="auto">
          <a:xfrm>
            <a:off x="3886200" y="1600200"/>
            <a:ext cx="4953000" cy="862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0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 </a:t>
            </a:r>
            <a:r>
              <a:rPr lang="en-US" altLang="en-US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: - Mẹ em rán </a:t>
            </a:r>
            <a:r>
              <a:rPr lang="en-US" altLang="en-US" sz="20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đậu.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en-US" altLang="en-US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- Thuyền </a:t>
            </a:r>
            <a:r>
              <a:rPr lang="en-US" altLang="en-US" sz="20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đậu </a:t>
            </a:r>
            <a:r>
              <a:rPr lang="en-US" altLang="en-US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san sát trên bến sông.</a:t>
            </a:r>
          </a:p>
        </p:txBody>
      </p:sp>
      <p:sp>
        <p:nvSpPr>
          <p:cNvPr id="14346" name="Text Box 10"/>
          <p:cNvSpPr txBox="1">
            <a:spLocks noChangeArrowheads="1"/>
          </p:cNvSpPr>
          <p:nvPr/>
        </p:nvSpPr>
        <p:spPr bwMode="auto">
          <a:xfrm>
            <a:off x="533400" y="1981200"/>
            <a:ext cx="3200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 b="1">
                <a:latin typeface="Arial" panose="020B0604020202020204" pitchFamily="34" charset="0"/>
              </a:rPr>
              <a:t> </a:t>
            </a:r>
            <a:r>
              <a:rPr lang="en-US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Cặp từ :</a:t>
            </a:r>
            <a:r>
              <a:rPr lang="en-US" altLang="en-US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đậu - đậu</a:t>
            </a:r>
          </a:p>
        </p:txBody>
      </p:sp>
      <p:sp>
        <p:nvSpPr>
          <p:cNvPr id="22534" name="Text Box 11"/>
          <p:cNvSpPr txBox="1">
            <a:spLocks noChangeArrowheads="1"/>
          </p:cNvSpPr>
          <p:nvPr/>
        </p:nvSpPr>
        <p:spPr bwMode="auto">
          <a:xfrm>
            <a:off x="1143000" y="2590800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14354" name="Line 18"/>
          <p:cNvSpPr>
            <a:spLocks noChangeShapeType="1"/>
          </p:cNvSpPr>
          <p:nvPr/>
        </p:nvSpPr>
        <p:spPr bwMode="auto">
          <a:xfrm>
            <a:off x="3124200" y="2286000"/>
            <a:ext cx="685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pic>
        <p:nvPicPr>
          <p:cNvPr id="16" name="Picture 20" descr="DSC0055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438400"/>
            <a:ext cx="7772400" cy="312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1" dur="500"/>
                                        <p:tgtEl>
                                          <p:spTgt spid="14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4" grpId="0"/>
      <p:bldP spid="14345" grpId="0"/>
      <p:bldP spid="14346" grpId="0"/>
      <p:bldP spid="1435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4" descr="Anh dep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4763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75" name="Picture 6" descr="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3713" y="4027488"/>
            <a:ext cx="952500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76" name="Picture 7" descr="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6738" y="4056063"/>
            <a:ext cx="11811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77" name="Picture 8" descr="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6213" y="4056063"/>
            <a:ext cx="11430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7" name="59 - loi thay co - 1088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4038600"/>
            <a:ext cx="685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Explosion 1 8"/>
          <p:cNvSpPr/>
          <p:nvPr/>
        </p:nvSpPr>
        <p:spPr>
          <a:xfrm rot="21268311">
            <a:off x="1620838" y="600075"/>
            <a:ext cx="6318250" cy="3708400"/>
          </a:xfrm>
          <a:prstGeom prst="irregularSeal1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68291" tIns="34141" rIns="68291" bIns="34141" anchor="ctr"/>
          <a:lstStyle/>
          <a:p>
            <a:pPr algn="ctr" eaLnBrk="1" hangingPunct="1">
              <a:defRPr/>
            </a:pPr>
            <a:r>
              <a:rPr lang="en-US" sz="405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Chúc các em chăm ngoan học giỏi!</a:t>
            </a:r>
            <a:endParaRPr lang="en-US" sz="405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20549" fill="hold"/>
                                        <p:tgtEl>
                                          <p:spTgt spid="1741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7417"/>
                </p:tgtEl>
              </p:cMediaNode>
            </p:audio>
          </p:childTnLst>
        </p:cTn>
      </p:par>
    </p:tnLst>
    <p:bldLst>
      <p:bldP spid="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457200" y="103188"/>
            <a:ext cx="8229600" cy="788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hangingPunct="1">
              <a:defRPr/>
            </a:pP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 </a:t>
            </a:r>
            <a:r>
              <a:rPr lang="en-US" sz="28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năm, 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 </a:t>
            </a:r>
            <a:r>
              <a:rPr lang="en-US" sz="28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 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tháng </a:t>
            </a:r>
            <a:r>
              <a:rPr lang="en-US" sz="28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 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 20</a:t>
            </a:r>
            <a:r>
              <a:rPr lang="vi-VN" sz="28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  <a:p>
            <a:pPr algn="ctr" eaLnBrk="1" hangingPunct="1">
              <a:defRPr/>
            </a:pPr>
            <a:r>
              <a:rPr lang="en-US" sz="2800" b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LUYỆN TỪ VÀ CÂU</a:t>
            </a:r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1371600" y="838994"/>
            <a:ext cx="7467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vi-VN" alt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altLang="en-US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</a:t>
            </a:r>
            <a:r>
              <a:rPr lang="en-US" alt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alt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alt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alt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alt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âm</a:t>
            </a:r>
            <a:endParaRPr lang="en-US" altLang="en-US" sz="1800" b="1" dirty="0">
              <a:solidFill>
                <a:srgbClr val="0000FF"/>
              </a:solidFill>
              <a:latin typeface="Arial" panose="020B0604020202020204" pitchFamily="34" charset="0"/>
            </a:endParaRPr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533400" y="1905000"/>
            <a:ext cx="2895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800">
                <a:latin typeface="Arial" panose="020B0604020202020204" pitchFamily="34" charset="0"/>
              </a:rPr>
              <a:t>I. Nhận xét :</a:t>
            </a:r>
          </a:p>
        </p:txBody>
      </p:sp>
      <p:sp>
        <p:nvSpPr>
          <p:cNvPr id="10249" name="AutoShape 9"/>
          <p:cNvSpPr>
            <a:spLocks noChangeArrowheads="1"/>
          </p:cNvSpPr>
          <p:nvPr/>
        </p:nvSpPr>
        <p:spPr bwMode="auto">
          <a:xfrm>
            <a:off x="4191000" y="1676400"/>
            <a:ext cx="4343400" cy="1600200"/>
          </a:xfrm>
          <a:prstGeom prst="cloudCallout">
            <a:avLst>
              <a:gd name="adj1" fmla="val -44958"/>
              <a:gd name="adj2" fmla="val 65435"/>
            </a:avLst>
          </a:prstGeom>
          <a:gradFill rotWithShape="1">
            <a:gsLst>
              <a:gs pos="0">
                <a:schemeClr val="bg1"/>
              </a:gs>
              <a:gs pos="100000">
                <a:srgbClr val="66CCFF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Có thể hiểu câu này theo những cách nào ?</a:t>
            </a:r>
          </a:p>
        </p:txBody>
      </p:sp>
      <p:sp>
        <p:nvSpPr>
          <p:cNvPr id="10250" name="AutoShape 10"/>
          <p:cNvSpPr>
            <a:spLocks noChangeArrowheads="1"/>
          </p:cNvSpPr>
          <p:nvPr/>
        </p:nvSpPr>
        <p:spPr bwMode="auto">
          <a:xfrm flipH="1">
            <a:off x="2667000" y="4572000"/>
            <a:ext cx="5410200" cy="1981200"/>
          </a:xfrm>
          <a:prstGeom prst="cloudCallout">
            <a:avLst>
              <a:gd name="adj1" fmla="val 19838"/>
              <a:gd name="adj2" fmla="val -58810"/>
            </a:avLst>
          </a:prstGeom>
          <a:gradFill rotWithShape="1">
            <a:gsLst>
              <a:gs pos="0">
                <a:schemeClr val="bg1"/>
              </a:gs>
              <a:gs pos="100000">
                <a:srgbClr val="3399FF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>
                <a:latin typeface="Arial" panose="020B0604020202020204" pitchFamily="34" charset="0"/>
              </a:rPr>
              <a:t>Vì sao có thể hiểu theo nhiều cách như vậy ?</a:t>
            </a:r>
          </a:p>
        </p:txBody>
      </p:sp>
      <p:sp>
        <p:nvSpPr>
          <p:cNvPr id="10251" name="AutoShape 11"/>
          <p:cNvSpPr>
            <a:spLocks noChangeArrowheads="1"/>
          </p:cNvSpPr>
          <p:nvPr/>
        </p:nvSpPr>
        <p:spPr bwMode="auto">
          <a:xfrm>
            <a:off x="609600" y="2971800"/>
            <a:ext cx="4114800" cy="1524000"/>
          </a:xfrm>
          <a:prstGeom prst="flowChartTerminator">
            <a:avLst/>
          </a:prstGeom>
          <a:solidFill>
            <a:srgbClr val="99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FF0000"/>
                </a:solidFill>
                <a:latin typeface="Arial" panose="020B0604020202020204" pitchFamily="34" charset="0"/>
              </a:rPr>
              <a:t>Hổ mang bò lên núi</a:t>
            </a:r>
            <a:r>
              <a:rPr lang="en-US" altLang="en-US">
                <a:latin typeface="Arial" panose="020B0604020202020204" pitchFamily="34" charset="0"/>
              </a:rPr>
              <a:t>.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0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0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6" grpId="0"/>
      <p:bldP spid="10247" grpId="0"/>
      <p:bldP spid="10249" grpId="0" animBg="1"/>
      <p:bldP spid="10250" grpId="0" animBg="1"/>
      <p:bldP spid="1025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533400" y="1905000"/>
            <a:ext cx="28956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b="1" i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I. Nhận xét :</a:t>
            </a:r>
          </a:p>
        </p:txBody>
      </p:sp>
      <p:sp>
        <p:nvSpPr>
          <p:cNvPr id="10249" name="AutoShape 9"/>
          <p:cNvSpPr>
            <a:spLocks noChangeArrowheads="1"/>
          </p:cNvSpPr>
          <p:nvPr/>
        </p:nvSpPr>
        <p:spPr bwMode="auto">
          <a:xfrm>
            <a:off x="4191000" y="1676400"/>
            <a:ext cx="4343400" cy="1676400"/>
          </a:xfrm>
          <a:prstGeom prst="cloudCallout">
            <a:avLst>
              <a:gd name="adj1" fmla="val -44958"/>
              <a:gd name="adj2" fmla="val 65435"/>
            </a:avLst>
          </a:prstGeom>
          <a:gradFill rotWithShape="1">
            <a:gsLst>
              <a:gs pos="0">
                <a:schemeClr val="bg1"/>
              </a:gs>
              <a:gs pos="100000">
                <a:srgbClr val="66CCFF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1" i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 thể hiểu câu này theo những cách nào ?</a:t>
            </a:r>
          </a:p>
        </p:txBody>
      </p:sp>
      <p:sp>
        <p:nvSpPr>
          <p:cNvPr id="10251" name="AutoShape 11"/>
          <p:cNvSpPr>
            <a:spLocks noChangeArrowheads="1"/>
          </p:cNvSpPr>
          <p:nvPr/>
        </p:nvSpPr>
        <p:spPr bwMode="auto">
          <a:xfrm>
            <a:off x="228600" y="3200400"/>
            <a:ext cx="4191000" cy="1752600"/>
          </a:xfrm>
          <a:prstGeom prst="flowChartTerminator">
            <a:avLst/>
          </a:prstGeom>
          <a:solidFill>
            <a:srgbClr val="99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Hổ mang bò lên núi</a:t>
            </a: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10252" name="Text Box 12"/>
          <p:cNvSpPr txBox="1">
            <a:spLocks noChangeArrowheads="1"/>
          </p:cNvSpPr>
          <p:nvPr/>
        </p:nvSpPr>
        <p:spPr bwMode="auto">
          <a:xfrm>
            <a:off x="5029200" y="3429000"/>
            <a:ext cx="35814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800" b="1">
                <a:latin typeface="Arial" panose="020B0604020202020204" pitchFamily="34" charset="0"/>
              </a:rPr>
              <a:t>-Con hổ mang con bò lên núi.</a:t>
            </a:r>
          </a:p>
        </p:txBody>
      </p:sp>
      <p:sp>
        <p:nvSpPr>
          <p:cNvPr id="10253" name="Text Box 13"/>
          <p:cNvSpPr txBox="1">
            <a:spLocks noChangeArrowheads="1"/>
          </p:cNvSpPr>
          <p:nvPr/>
        </p:nvSpPr>
        <p:spPr bwMode="auto">
          <a:xfrm>
            <a:off x="5029200" y="4419600"/>
            <a:ext cx="35814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800" b="1">
                <a:latin typeface="Arial" panose="020B0604020202020204" pitchFamily="34" charset="0"/>
              </a:rPr>
              <a:t>-Con rắn hổ mang đang  bò lên núi.</a:t>
            </a:r>
          </a:p>
        </p:txBody>
      </p:sp>
      <p:sp>
        <p:nvSpPr>
          <p:cNvPr id="10265" name="Line 25"/>
          <p:cNvSpPr>
            <a:spLocks noChangeShapeType="1"/>
          </p:cNvSpPr>
          <p:nvPr/>
        </p:nvSpPr>
        <p:spPr bwMode="auto">
          <a:xfrm flipH="1">
            <a:off x="6400800" y="3505200"/>
            <a:ext cx="152400" cy="4572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0266" name="Line 26"/>
          <p:cNvSpPr>
            <a:spLocks noChangeShapeType="1"/>
          </p:cNvSpPr>
          <p:nvPr/>
        </p:nvSpPr>
        <p:spPr bwMode="auto">
          <a:xfrm flipH="1">
            <a:off x="7467600" y="3581400"/>
            <a:ext cx="152400" cy="4572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0268" name="Line 28"/>
          <p:cNvSpPr>
            <a:spLocks noChangeShapeType="1"/>
          </p:cNvSpPr>
          <p:nvPr/>
        </p:nvSpPr>
        <p:spPr bwMode="auto">
          <a:xfrm flipH="1">
            <a:off x="6096000" y="3962400"/>
            <a:ext cx="152400" cy="4572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0269" name="Line 29"/>
          <p:cNvSpPr>
            <a:spLocks noChangeShapeType="1"/>
          </p:cNvSpPr>
          <p:nvPr/>
        </p:nvSpPr>
        <p:spPr bwMode="auto">
          <a:xfrm flipH="1">
            <a:off x="5486400" y="3962400"/>
            <a:ext cx="152400" cy="4572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0271" name="Line 31"/>
          <p:cNvSpPr>
            <a:spLocks noChangeShapeType="1"/>
          </p:cNvSpPr>
          <p:nvPr/>
        </p:nvSpPr>
        <p:spPr bwMode="auto">
          <a:xfrm flipH="1">
            <a:off x="8077200" y="4572000"/>
            <a:ext cx="152400" cy="4572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0272" name="Line 32"/>
          <p:cNvSpPr>
            <a:spLocks noChangeShapeType="1"/>
          </p:cNvSpPr>
          <p:nvPr/>
        </p:nvSpPr>
        <p:spPr bwMode="auto">
          <a:xfrm flipH="1">
            <a:off x="5943600" y="4953000"/>
            <a:ext cx="152400" cy="4572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0273" name="Line 33"/>
          <p:cNvSpPr>
            <a:spLocks noChangeShapeType="1"/>
          </p:cNvSpPr>
          <p:nvPr/>
        </p:nvSpPr>
        <p:spPr bwMode="auto">
          <a:xfrm flipH="1">
            <a:off x="6553200" y="4953000"/>
            <a:ext cx="152400" cy="4572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0275" name="Line 35"/>
          <p:cNvSpPr>
            <a:spLocks noChangeShapeType="1"/>
          </p:cNvSpPr>
          <p:nvPr/>
        </p:nvSpPr>
        <p:spPr bwMode="auto">
          <a:xfrm flipH="1">
            <a:off x="7162800" y="4953000"/>
            <a:ext cx="152400" cy="4572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0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0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0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10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10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10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10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10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" dur="500"/>
                                        <p:tgtEl>
                                          <p:spTgt spid="10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10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10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7" grpId="0"/>
      <p:bldP spid="10249" grpId="0" animBg="1"/>
      <p:bldP spid="10251" grpId="0" animBg="1"/>
      <p:bldP spid="10252" grpId="0"/>
      <p:bldP spid="10253" grpId="0"/>
      <p:bldP spid="10265" grpId="0" animBg="1"/>
      <p:bldP spid="10266" grpId="0" animBg="1"/>
      <p:bldP spid="10268" grpId="0" animBg="1"/>
      <p:bldP spid="10269" grpId="0" animBg="1"/>
      <p:bldP spid="10271" grpId="0" animBg="1"/>
      <p:bldP spid="10272" grpId="0" animBg="1"/>
      <p:bldP spid="10273" grpId="0" animBg="1"/>
      <p:bldP spid="1027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381000" y="5562600"/>
            <a:ext cx="33131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1" i="1">
                <a:latin typeface="Arial" panose="020B0604020202020204" pitchFamily="34" charset="0"/>
              </a:rPr>
              <a:t>Hổ mang  </a:t>
            </a:r>
            <a:r>
              <a:rPr lang="en-US" altLang="en-US" sz="2400" b="1" i="1">
                <a:solidFill>
                  <a:srgbClr val="FF0000"/>
                </a:solidFill>
                <a:latin typeface="Arial" panose="020B0604020202020204" pitchFamily="34" charset="0"/>
              </a:rPr>
              <a:t>bò</a:t>
            </a:r>
            <a:r>
              <a:rPr lang="en-US" altLang="en-US" sz="2400" b="1" i="1">
                <a:latin typeface="Arial" panose="020B0604020202020204" pitchFamily="34" charset="0"/>
              </a:rPr>
              <a:t> lên núi.</a:t>
            </a:r>
            <a:endParaRPr lang="en-US" altLang="en-US" sz="2400" b="1">
              <a:latin typeface="Arial" panose="020B0604020202020204" pitchFamily="34" charset="0"/>
            </a:endParaRPr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533400" y="1628775"/>
            <a:ext cx="80010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 i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Có thể hiểu câu : </a:t>
            </a:r>
            <a:r>
              <a:rPr lang="en-US" altLang="en-US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Hổ mang bò lên núi.</a:t>
            </a:r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5181600" y="5638800"/>
            <a:ext cx="35274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1" i="1">
                <a:latin typeface="Arial" panose="020B0604020202020204" pitchFamily="34" charset="0"/>
              </a:rPr>
              <a:t>Hổ  mang </a:t>
            </a:r>
            <a:r>
              <a:rPr lang="en-US" altLang="en-US" sz="2400" b="1" i="1">
                <a:solidFill>
                  <a:srgbClr val="FF0000"/>
                </a:solidFill>
                <a:latin typeface="Arial" panose="020B0604020202020204" pitchFamily="34" charset="0"/>
              </a:rPr>
              <a:t>bò</a:t>
            </a:r>
            <a:r>
              <a:rPr lang="en-US" altLang="en-US" sz="2400" b="1" i="1">
                <a:latin typeface="Arial" panose="020B0604020202020204" pitchFamily="34" charset="0"/>
              </a:rPr>
              <a:t> lên núi.</a:t>
            </a:r>
            <a:endParaRPr lang="en-US" altLang="en-US" sz="2400" b="1">
              <a:latin typeface="Arial" panose="020B0604020202020204" pitchFamily="34" charset="0"/>
            </a:endParaRPr>
          </a:p>
        </p:txBody>
      </p:sp>
      <p:sp>
        <p:nvSpPr>
          <p:cNvPr id="8197" name="Line 5"/>
          <p:cNvSpPr>
            <a:spLocks noChangeShapeType="1"/>
          </p:cNvSpPr>
          <p:nvPr/>
        </p:nvSpPr>
        <p:spPr bwMode="auto">
          <a:xfrm>
            <a:off x="4648200" y="2362200"/>
            <a:ext cx="0" cy="3529013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20486" name="Line 6"/>
          <p:cNvSpPr>
            <a:spLocks noChangeShapeType="1"/>
          </p:cNvSpPr>
          <p:nvPr/>
        </p:nvSpPr>
        <p:spPr bwMode="auto">
          <a:xfrm flipV="1">
            <a:off x="914400" y="5562600"/>
            <a:ext cx="215900" cy="574675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20487" name="Line 7"/>
          <p:cNvSpPr>
            <a:spLocks noChangeShapeType="1"/>
          </p:cNvSpPr>
          <p:nvPr/>
        </p:nvSpPr>
        <p:spPr bwMode="auto">
          <a:xfrm flipV="1">
            <a:off x="6781800" y="5638800"/>
            <a:ext cx="215900" cy="574675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20488" name="Text Box 8"/>
          <p:cNvSpPr txBox="1">
            <a:spLocks noChangeArrowheads="1"/>
          </p:cNvSpPr>
          <p:nvPr/>
        </p:nvSpPr>
        <p:spPr bwMode="auto">
          <a:xfrm>
            <a:off x="152400" y="5943600"/>
            <a:ext cx="9906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1" i="1">
                <a:solidFill>
                  <a:schemeClr val="accent2"/>
                </a:solidFill>
                <a:latin typeface="Arial" panose="020B0604020202020204" pitchFamily="34" charset="0"/>
              </a:rPr>
              <a:t>CN</a:t>
            </a:r>
            <a:endParaRPr lang="en-US" altLang="en-US" sz="2000" b="1">
              <a:solidFill>
                <a:schemeClr val="accent2"/>
              </a:solidFill>
              <a:latin typeface="Arial" panose="020B0604020202020204" pitchFamily="34" charset="0"/>
            </a:endParaRPr>
          </a:p>
        </p:txBody>
      </p:sp>
      <p:sp>
        <p:nvSpPr>
          <p:cNvPr id="20489" name="Text Box 9"/>
          <p:cNvSpPr txBox="1">
            <a:spLocks noChangeArrowheads="1"/>
          </p:cNvSpPr>
          <p:nvPr/>
        </p:nvSpPr>
        <p:spPr bwMode="auto">
          <a:xfrm>
            <a:off x="5364163" y="6019800"/>
            <a:ext cx="12652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1" i="1">
                <a:solidFill>
                  <a:schemeClr val="accent2"/>
                </a:solidFill>
                <a:latin typeface="Arial" panose="020B0604020202020204" pitchFamily="34" charset="0"/>
              </a:rPr>
              <a:t>CN</a:t>
            </a:r>
            <a:endParaRPr lang="en-US" altLang="en-US" sz="2000" b="1">
              <a:solidFill>
                <a:schemeClr val="accent2"/>
              </a:solidFill>
              <a:latin typeface="Arial" panose="020B0604020202020204" pitchFamily="34" charset="0"/>
            </a:endParaRPr>
          </a:p>
        </p:txBody>
      </p:sp>
      <p:sp>
        <p:nvSpPr>
          <p:cNvPr id="20490" name="Text Box 10"/>
          <p:cNvSpPr txBox="1">
            <a:spLocks noChangeArrowheads="1"/>
          </p:cNvSpPr>
          <p:nvPr/>
        </p:nvSpPr>
        <p:spPr bwMode="auto">
          <a:xfrm>
            <a:off x="1524000" y="5943600"/>
            <a:ext cx="1295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1" i="1">
                <a:solidFill>
                  <a:schemeClr val="accent2"/>
                </a:solidFill>
                <a:latin typeface="Arial" panose="020B0604020202020204" pitchFamily="34" charset="0"/>
              </a:rPr>
              <a:t>VN</a:t>
            </a:r>
            <a:endParaRPr lang="en-US" altLang="en-US" sz="2000" b="1">
              <a:solidFill>
                <a:schemeClr val="accent2"/>
              </a:solidFill>
              <a:latin typeface="Arial" panose="020B0604020202020204" pitchFamily="34" charset="0"/>
            </a:endParaRPr>
          </a:p>
        </p:txBody>
      </p:sp>
      <p:sp>
        <p:nvSpPr>
          <p:cNvPr id="20491" name="Text Box 11"/>
          <p:cNvSpPr txBox="1">
            <a:spLocks noChangeArrowheads="1"/>
          </p:cNvSpPr>
          <p:nvPr/>
        </p:nvSpPr>
        <p:spPr bwMode="auto">
          <a:xfrm>
            <a:off x="6858000" y="6019800"/>
            <a:ext cx="14208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1" i="1">
                <a:solidFill>
                  <a:schemeClr val="accent2"/>
                </a:solidFill>
                <a:latin typeface="Arial" panose="020B0604020202020204" pitchFamily="34" charset="0"/>
              </a:rPr>
              <a:t>VN</a:t>
            </a:r>
            <a:endParaRPr lang="en-US" altLang="en-US" sz="2000" b="1">
              <a:solidFill>
                <a:schemeClr val="accent2"/>
              </a:solidFill>
              <a:latin typeface="Arial" panose="020B0604020202020204" pitchFamily="34" charset="0"/>
            </a:endParaRPr>
          </a:p>
        </p:txBody>
      </p:sp>
      <p:sp>
        <p:nvSpPr>
          <p:cNvPr id="20492" name="Text Box 12"/>
          <p:cNvSpPr txBox="1">
            <a:spLocks noChangeArrowheads="1"/>
          </p:cNvSpPr>
          <p:nvPr/>
        </p:nvSpPr>
        <p:spPr bwMode="auto">
          <a:xfrm>
            <a:off x="1258888" y="2420938"/>
            <a:ext cx="14097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 i="1">
                <a:solidFill>
                  <a:schemeClr val="accent2"/>
                </a:solidFill>
                <a:latin typeface="Arial" panose="020B0604020202020204" pitchFamily="34" charset="0"/>
              </a:rPr>
              <a:t>Cách hiểu</a:t>
            </a:r>
            <a:r>
              <a:rPr lang="en-US" altLang="en-US" sz="1800" i="1">
                <a:solidFill>
                  <a:schemeClr val="accent2"/>
                </a:solidFill>
                <a:latin typeface="Arial" panose="020B0604020202020204" pitchFamily="34" charset="0"/>
              </a:rPr>
              <a:t> 1</a:t>
            </a:r>
            <a:r>
              <a:rPr lang="en-US" altLang="en-US" sz="1800">
                <a:solidFill>
                  <a:schemeClr val="accent2"/>
                </a:solidFill>
                <a:latin typeface="Arial" panose="020B0604020202020204" pitchFamily="34" charset="0"/>
              </a:rPr>
              <a:t>:</a:t>
            </a:r>
          </a:p>
        </p:txBody>
      </p:sp>
      <p:sp>
        <p:nvSpPr>
          <p:cNvPr id="20493" name="Text Box 13"/>
          <p:cNvSpPr txBox="1">
            <a:spLocks noChangeArrowheads="1"/>
          </p:cNvSpPr>
          <p:nvPr/>
        </p:nvSpPr>
        <p:spPr bwMode="auto">
          <a:xfrm>
            <a:off x="5795963" y="2420938"/>
            <a:ext cx="14097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 i="1">
                <a:solidFill>
                  <a:schemeClr val="accent2"/>
                </a:solidFill>
                <a:latin typeface="Arial" panose="020B0604020202020204" pitchFamily="34" charset="0"/>
              </a:rPr>
              <a:t>Cách hiểu</a:t>
            </a:r>
            <a:r>
              <a:rPr lang="en-US" altLang="en-US" sz="1800" i="1">
                <a:solidFill>
                  <a:schemeClr val="accent2"/>
                </a:solidFill>
                <a:latin typeface="Arial" panose="020B0604020202020204" pitchFamily="34" charset="0"/>
              </a:rPr>
              <a:t> 2:</a:t>
            </a:r>
          </a:p>
        </p:txBody>
      </p:sp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323850" y="2743200"/>
            <a:ext cx="4103688" cy="2667000"/>
            <a:chOff x="2544" y="336"/>
            <a:chExt cx="2208" cy="1296"/>
          </a:xfrm>
        </p:grpSpPr>
        <p:pic>
          <p:nvPicPr>
            <p:cNvPr id="8210" name="Picture 17" descr="images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44" y="336"/>
              <a:ext cx="2208" cy="1296"/>
            </a:xfrm>
            <a:prstGeom prst="rect">
              <a:avLst/>
            </a:prstGeom>
            <a:noFill/>
            <a:ln w="19050">
              <a:solidFill>
                <a:srgbClr val="0000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211" name="Picture 18" descr="1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80" y="1200"/>
              <a:ext cx="864" cy="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20500" name="Picture 20" descr="Kết quả hình ảnh cho hinh anh con ho trong ru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9338" y="2743200"/>
            <a:ext cx="3960812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4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4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4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04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04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204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8" dur="20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1" dur="2000"/>
                                        <p:tgtEl>
                                          <p:spTgt spid="20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4" dur="2000"/>
                                        <p:tgtEl>
                                          <p:spTgt spid="20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7" dur="2000"/>
                                        <p:tgtEl>
                                          <p:spTgt spid="20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5" dur="20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8" dur="2000"/>
                                        <p:tgtEl>
                                          <p:spTgt spid="20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1" dur="2000"/>
                                        <p:tgtEl>
                                          <p:spTgt spid="20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4" dur="2000"/>
                                        <p:tgtEl>
                                          <p:spTgt spid="20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7" dur="2000"/>
                                        <p:tgtEl>
                                          <p:spTgt spid="20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/>
      <p:bldP spid="20483" grpId="0"/>
      <p:bldP spid="20484" grpId="0"/>
      <p:bldP spid="20486" grpId="0" animBg="1"/>
      <p:bldP spid="20487" grpId="0" animBg="1"/>
      <p:bldP spid="20488" grpId="0"/>
      <p:bldP spid="20489" grpId="0"/>
      <p:bldP spid="20490" grpId="0"/>
      <p:bldP spid="2049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5" descr="1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828800"/>
            <a:ext cx="15113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9" name="AutoShape 6"/>
          <p:cNvSpPr>
            <a:spLocks noChangeArrowheads="1"/>
          </p:cNvSpPr>
          <p:nvPr/>
        </p:nvSpPr>
        <p:spPr bwMode="auto">
          <a:xfrm>
            <a:off x="4419600" y="2133600"/>
            <a:ext cx="4233863" cy="1524000"/>
          </a:xfrm>
          <a:prstGeom prst="cloudCallout">
            <a:avLst>
              <a:gd name="adj1" fmla="val -122662"/>
              <a:gd name="adj2" fmla="val 51722"/>
            </a:avLst>
          </a:prstGeom>
          <a:solidFill>
            <a:srgbClr val="00FF00"/>
          </a:solidFill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1" i="1">
                <a:solidFill>
                  <a:srgbClr val="000099"/>
                </a:solidFill>
                <a:latin typeface="Arial" panose="020B0604020202020204" pitchFamily="34" charset="0"/>
              </a:rPr>
              <a:t>Vì sao có thể hiểu theo nhiều nghĩa như vậy ?</a:t>
            </a:r>
          </a:p>
        </p:txBody>
      </p:sp>
      <p:sp>
        <p:nvSpPr>
          <p:cNvPr id="9220" name="AutoShape 9"/>
          <p:cNvSpPr>
            <a:spLocks noChangeArrowheads="1"/>
          </p:cNvSpPr>
          <p:nvPr/>
        </p:nvSpPr>
        <p:spPr bwMode="auto">
          <a:xfrm>
            <a:off x="304800" y="4267200"/>
            <a:ext cx="8001000" cy="1143000"/>
          </a:xfrm>
          <a:prstGeom prst="flowChartTerminator">
            <a:avLst/>
          </a:prstGeom>
          <a:solidFill>
            <a:srgbClr val="99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FF0000"/>
                </a:solidFill>
                <a:latin typeface="Arial" panose="020B0604020202020204" pitchFamily="34" charset="0"/>
              </a:rPr>
              <a:t>Hổ mang bò lên núi</a:t>
            </a:r>
            <a:r>
              <a:rPr lang="en-US" altLang="en-US">
                <a:latin typeface="Arial" panose="020B0604020202020204" pitchFamily="34" charset="0"/>
              </a:rPr>
              <a:t>.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5" descr="1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8" y="762000"/>
            <a:ext cx="2220912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3" name="AutoShape 6"/>
          <p:cNvSpPr>
            <a:spLocks noChangeArrowheads="1"/>
          </p:cNvSpPr>
          <p:nvPr/>
        </p:nvSpPr>
        <p:spPr bwMode="auto">
          <a:xfrm>
            <a:off x="4376738" y="838200"/>
            <a:ext cx="4767262" cy="1338263"/>
          </a:xfrm>
          <a:prstGeom prst="cloudCallout">
            <a:avLst>
              <a:gd name="adj1" fmla="val -122662"/>
              <a:gd name="adj2" fmla="val 51722"/>
            </a:avLst>
          </a:prstGeom>
          <a:solidFill>
            <a:srgbClr val="00FF00"/>
          </a:solidFill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1" i="1">
                <a:solidFill>
                  <a:srgbClr val="000099"/>
                </a:solidFill>
                <a:latin typeface="Arial" panose="020B0604020202020204" pitchFamily="34" charset="0"/>
              </a:rPr>
              <a:t>Vì sao có thể hiểu theo nhiều nghĩa như vậy ?</a:t>
            </a:r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228600" y="2209800"/>
            <a:ext cx="8915400" cy="3657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 i="1">
              <a:latin typeface="Arial" panose="020B0604020202020204" pitchFamily="34" charset="0"/>
            </a:endParaRPr>
          </a:p>
        </p:txBody>
      </p:sp>
      <p:sp>
        <p:nvSpPr>
          <p:cNvPr id="10245" name="AutoShape 9"/>
          <p:cNvSpPr>
            <a:spLocks noChangeArrowheads="1"/>
          </p:cNvSpPr>
          <p:nvPr/>
        </p:nvSpPr>
        <p:spPr bwMode="auto">
          <a:xfrm>
            <a:off x="304800" y="2438400"/>
            <a:ext cx="3886200" cy="1295400"/>
          </a:xfrm>
          <a:prstGeom prst="flowChartTerminator">
            <a:avLst/>
          </a:prstGeom>
          <a:solidFill>
            <a:srgbClr val="99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FF0000"/>
                </a:solidFill>
                <a:latin typeface="Arial" panose="020B0604020202020204" pitchFamily="34" charset="0"/>
              </a:rPr>
              <a:t>Hổ mang bò lên núi</a:t>
            </a:r>
            <a:r>
              <a:rPr lang="en-US" altLang="en-US">
                <a:latin typeface="Arial" panose="020B0604020202020204" pitchFamily="34" charset="0"/>
              </a:rPr>
              <a:t>.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10246" name="Text Box 13"/>
          <p:cNvSpPr txBox="1">
            <a:spLocks noChangeArrowheads="1"/>
          </p:cNvSpPr>
          <p:nvPr/>
        </p:nvSpPr>
        <p:spPr bwMode="auto">
          <a:xfrm>
            <a:off x="5029200" y="2286000"/>
            <a:ext cx="4114800" cy="89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800">
                <a:solidFill>
                  <a:srgbClr val="0000FF"/>
                </a:solidFill>
                <a:latin typeface="Arial" panose="020B0604020202020204" pitchFamily="34" charset="0"/>
              </a:rPr>
              <a:t>(</a:t>
            </a:r>
            <a:r>
              <a:rPr lang="en-US" altLang="en-US" sz="2400">
                <a:solidFill>
                  <a:srgbClr val="0000FF"/>
                </a:solidFill>
                <a:latin typeface="Arial" panose="020B0604020202020204" pitchFamily="34" charset="0"/>
              </a:rPr>
              <a:t>Rắn) hổ mang (đang) bò lên núi.</a:t>
            </a:r>
            <a:endParaRPr lang="en-US" altLang="en-US" sz="2800">
              <a:solidFill>
                <a:srgbClr val="0000FF"/>
              </a:solidFill>
              <a:latin typeface="Arial" panose="020B0604020202020204" pitchFamily="34" charset="0"/>
            </a:endParaRPr>
          </a:p>
        </p:txBody>
      </p:sp>
      <p:sp>
        <p:nvSpPr>
          <p:cNvPr id="10247" name="Text Box 14"/>
          <p:cNvSpPr txBox="1">
            <a:spLocks noChangeArrowheads="1"/>
          </p:cNvSpPr>
          <p:nvPr/>
        </p:nvSpPr>
        <p:spPr bwMode="auto">
          <a:xfrm>
            <a:off x="5181600" y="3124200"/>
            <a:ext cx="39624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rgbClr val="0000FF"/>
                </a:solidFill>
                <a:latin typeface="Arial" panose="020B0604020202020204" pitchFamily="34" charset="0"/>
              </a:rPr>
              <a:t>(Con) hổ (đang) mang (con) bò lên núi.</a:t>
            </a:r>
          </a:p>
        </p:txBody>
      </p:sp>
      <p:sp>
        <p:nvSpPr>
          <p:cNvPr id="9" name="AutoShape 15"/>
          <p:cNvSpPr>
            <a:spLocks noChangeArrowheads="1"/>
          </p:cNvSpPr>
          <p:nvPr/>
        </p:nvSpPr>
        <p:spPr bwMode="auto">
          <a:xfrm>
            <a:off x="-1600200" y="3886200"/>
            <a:ext cx="12039600" cy="2286000"/>
          </a:xfrm>
          <a:prstGeom prst="ribbon">
            <a:avLst>
              <a:gd name="adj1" fmla="val 0"/>
              <a:gd name="adj2" fmla="val 74185"/>
            </a:avLst>
          </a:prstGeom>
          <a:gradFill rotWithShape="1">
            <a:gsLst>
              <a:gs pos="0">
                <a:srgbClr val="FFFFCC"/>
              </a:gs>
              <a:gs pos="100000">
                <a:schemeClr val="accent1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-Các tiếng </a:t>
            </a:r>
            <a:r>
              <a:rPr lang="en-US" altLang="en-US" sz="2400">
                <a:solidFill>
                  <a:srgbClr val="FF0000"/>
                </a:solidFill>
                <a:latin typeface="Arial" panose="020B0604020202020204" pitchFamily="34" charset="0"/>
              </a:rPr>
              <a:t>hổ, mang </a:t>
            </a:r>
            <a:r>
              <a:rPr lang="en-US" altLang="en-US" sz="2400">
                <a:latin typeface="Arial" panose="020B0604020202020204" pitchFamily="34" charset="0"/>
              </a:rPr>
              <a:t>trong từ </a:t>
            </a:r>
            <a:r>
              <a:rPr lang="en-US" altLang="en-US" sz="2400">
                <a:solidFill>
                  <a:srgbClr val="FF0000"/>
                </a:solidFill>
                <a:latin typeface="Arial" panose="020B0604020202020204" pitchFamily="34" charset="0"/>
              </a:rPr>
              <a:t>hổ mang </a:t>
            </a:r>
            <a:r>
              <a:rPr lang="en-US" altLang="en-US" sz="2400">
                <a:latin typeface="Arial" panose="020B0604020202020204" pitchFamily="34" charset="0"/>
              </a:rPr>
              <a:t>đồng âm với từ</a:t>
            </a:r>
            <a:r>
              <a:rPr lang="en-US" altLang="en-US" sz="2400">
                <a:solidFill>
                  <a:srgbClr val="FF0000"/>
                </a:solidFill>
                <a:latin typeface="Arial" panose="020B0604020202020204" pitchFamily="34" charset="0"/>
              </a:rPr>
              <a:t> hổ </a:t>
            </a:r>
            <a:r>
              <a:rPr lang="en-US" altLang="en-US" sz="2400">
                <a:latin typeface="Arial" panose="020B0604020202020204" pitchFamily="34" charset="0"/>
              </a:rPr>
              <a:t>và động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từ</a:t>
            </a:r>
            <a:r>
              <a:rPr lang="en-US" altLang="en-US" sz="2400">
                <a:solidFill>
                  <a:srgbClr val="FF0000"/>
                </a:solidFill>
                <a:latin typeface="Arial" panose="020B0604020202020204" pitchFamily="34" charset="0"/>
              </a:rPr>
              <a:t> mang</a:t>
            </a:r>
            <a:r>
              <a:rPr lang="en-US" altLang="en-US" sz="2400">
                <a:latin typeface="Arial" panose="020B0604020202020204" pitchFamily="34" charset="0"/>
              </a:rPr>
              <a:t>.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-</a:t>
            </a:r>
            <a:r>
              <a:rPr lang="en-US" altLang="en-US" sz="2400">
                <a:solidFill>
                  <a:srgbClr val="FF0000"/>
                </a:solidFill>
                <a:latin typeface="Arial" panose="020B0604020202020204" pitchFamily="34" charset="0"/>
              </a:rPr>
              <a:t>Động từ bò</a:t>
            </a:r>
            <a:r>
              <a:rPr lang="en-US" altLang="en-US" sz="2400">
                <a:latin typeface="Arial" panose="020B0604020202020204" pitchFamily="34" charset="0"/>
              </a:rPr>
              <a:t> đồng âm với </a:t>
            </a:r>
            <a:r>
              <a:rPr lang="en-US" altLang="en-US" sz="2400">
                <a:solidFill>
                  <a:srgbClr val="FF0000"/>
                </a:solidFill>
                <a:latin typeface="Arial" panose="020B0604020202020204" pitchFamily="34" charset="0"/>
              </a:rPr>
              <a:t>danh từ bò</a:t>
            </a:r>
            <a:r>
              <a:rPr lang="en-US" altLang="en-US" sz="2400">
                <a:latin typeface="Arial" panose="020B0604020202020204" pitchFamily="34" charset="0"/>
              </a:rPr>
              <a:t>.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u="sng">
                <a:latin typeface="Arial" panose="020B0604020202020204" pitchFamily="34" charset="0"/>
              </a:rPr>
              <a:t>Các từ đồng âm</a:t>
            </a:r>
            <a:r>
              <a:rPr lang="en-US" altLang="en-US" sz="2400">
                <a:latin typeface="Arial" panose="020B0604020202020204" pitchFamily="34" charset="0"/>
              </a:rPr>
              <a:t>: </a:t>
            </a:r>
            <a:r>
              <a:rPr lang="en-US" altLang="en-US" sz="2400">
                <a:solidFill>
                  <a:srgbClr val="FF0000"/>
                </a:solidFill>
                <a:latin typeface="Arial" panose="020B0604020202020204" pitchFamily="34" charset="0"/>
              </a:rPr>
              <a:t>Hổ; mang; bò.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4114800" y="2667000"/>
            <a:ext cx="914400" cy="2667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10245" idx="3"/>
          </p:cNvCxnSpPr>
          <p:nvPr/>
        </p:nvCxnSpPr>
        <p:spPr>
          <a:xfrm>
            <a:off x="4191000" y="3086100"/>
            <a:ext cx="1143000" cy="2667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1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2" grpId="0" animBg="1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25" name="Text Box 13"/>
          <p:cNvSpPr txBox="1">
            <a:spLocks noChangeArrowheads="1"/>
          </p:cNvSpPr>
          <p:nvPr/>
        </p:nvSpPr>
        <p:spPr bwMode="auto">
          <a:xfrm>
            <a:off x="310487" y="990600"/>
            <a:ext cx="28956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III. Luyện tập : </a:t>
            </a:r>
          </a:p>
        </p:txBody>
      </p:sp>
      <p:sp>
        <p:nvSpPr>
          <p:cNvPr id="13327" name="Text Box 15"/>
          <p:cNvSpPr txBox="1">
            <a:spLocks noChangeArrowheads="1"/>
          </p:cNvSpPr>
          <p:nvPr/>
        </p:nvSpPr>
        <p:spPr bwMode="auto">
          <a:xfrm>
            <a:off x="81887" y="1524000"/>
            <a:ext cx="9067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 b="1" u="sng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2400" b="1" u="sng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altLang="en-US" sz="24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alt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altLang="en-US" sz="24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altLang="en-US" sz="24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altLang="en-US" sz="24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altLang="en-US" sz="24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altLang="en-US" sz="24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altLang="en-US" sz="24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altLang="en-US" sz="24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u="sng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altLang="en-US" sz="2400" b="1" u="sng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u="sng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altLang="en-US" sz="2400" b="1" u="sng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u="sng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âm</a:t>
            </a:r>
            <a:r>
              <a:rPr lang="en-US" altLang="en-US" sz="2400" b="1" u="sng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u="sng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altLang="en-US" sz="24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altLang="en-US" sz="24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328" name="Text Box 16"/>
          <p:cNvSpPr txBox="1">
            <a:spLocks noChangeArrowheads="1"/>
          </p:cNvSpPr>
          <p:nvPr/>
        </p:nvSpPr>
        <p:spPr bwMode="auto">
          <a:xfrm>
            <a:off x="539087" y="2209800"/>
            <a:ext cx="3886200" cy="1004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AutoNum type="alphaLcParenR"/>
            </a:pPr>
            <a:r>
              <a:rPr lang="en-US" altLang="en-US" sz="2400" b="1">
                <a:latin typeface="Arial" panose="020B0604020202020204" pitchFamily="34" charset="0"/>
              </a:rPr>
              <a:t>Ruồi đậu mâm xôi đậu.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 b="1">
                <a:latin typeface="Arial" panose="020B0604020202020204" pitchFamily="34" charset="0"/>
              </a:rPr>
              <a:t>     Kiến bò đĩa thịt bò.</a:t>
            </a:r>
          </a:p>
        </p:txBody>
      </p:sp>
      <p:sp>
        <p:nvSpPr>
          <p:cNvPr id="13329" name="Text Box 17"/>
          <p:cNvSpPr txBox="1">
            <a:spLocks noChangeArrowheads="1"/>
          </p:cNvSpPr>
          <p:nvPr/>
        </p:nvSpPr>
        <p:spPr bwMode="auto">
          <a:xfrm>
            <a:off x="462887" y="3352800"/>
            <a:ext cx="6477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 b="1">
                <a:latin typeface="Arial" panose="020B0604020202020204" pitchFamily="34" charset="0"/>
              </a:rPr>
              <a:t>b) Một nghề cho chín còn hơn chín nghề.</a:t>
            </a:r>
          </a:p>
        </p:txBody>
      </p:sp>
      <p:sp>
        <p:nvSpPr>
          <p:cNvPr id="13330" name="Text Box 18"/>
          <p:cNvSpPr txBox="1">
            <a:spLocks noChangeArrowheads="1"/>
          </p:cNvSpPr>
          <p:nvPr/>
        </p:nvSpPr>
        <p:spPr bwMode="auto">
          <a:xfrm>
            <a:off x="462887" y="3962400"/>
            <a:ext cx="533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 b="1">
                <a:latin typeface="Arial" panose="020B0604020202020204" pitchFamily="34" charset="0"/>
              </a:rPr>
              <a:t>c) Bác bác trứng, tôi tôi vôi. </a:t>
            </a:r>
          </a:p>
        </p:txBody>
      </p:sp>
      <p:sp>
        <p:nvSpPr>
          <p:cNvPr id="13332" name="Text Box 20"/>
          <p:cNvSpPr txBox="1">
            <a:spLocks noChangeArrowheads="1"/>
          </p:cNvSpPr>
          <p:nvPr/>
        </p:nvSpPr>
        <p:spPr bwMode="auto">
          <a:xfrm>
            <a:off x="462887" y="4495800"/>
            <a:ext cx="81534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 b="1">
                <a:latin typeface="Arial" panose="020B0604020202020204" pitchFamily="34" charset="0"/>
              </a:rPr>
              <a:t>d) Con ngựa đá con ngựa đá, con ngựa đá không đá con ngựa. </a:t>
            </a:r>
          </a:p>
        </p:txBody>
      </p:sp>
      <p:sp>
        <p:nvSpPr>
          <p:cNvPr id="13333" name="Line 21"/>
          <p:cNvSpPr>
            <a:spLocks noChangeShapeType="1"/>
          </p:cNvSpPr>
          <p:nvPr/>
        </p:nvSpPr>
        <p:spPr bwMode="auto">
          <a:xfrm>
            <a:off x="1758287" y="2667000"/>
            <a:ext cx="5334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3334" name="Line 22"/>
          <p:cNvSpPr>
            <a:spLocks noChangeShapeType="1"/>
          </p:cNvSpPr>
          <p:nvPr/>
        </p:nvSpPr>
        <p:spPr bwMode="auto">
          <a:xfrm>
            <a:off x="3739487" y="2667000"/>
            <a:ext cx="5334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3335" name="Line 23"/>
          <p:cNvSpPr>
            <a:spLocks noChangeShapeType="1"/>
          </p:cNvSpPr>
          <p:nvPr/>
        </p:nvSpPr>
        <p:spPr bwMode="auto">
          <a:xfrm>
            <a:off x="1758287" y="3200400"/>
            <a:ext cx="457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3336" name="Line 24"/>
          <p:cNvSpPr>
            <a:spLocks noChangeShapeType="1"/>
          </p:cNvSpPr>
          <p:nvPr/>
        </p:nvSpPr>
        <p:spPr bwMode="auto">
          <a:xfrm>
            <a:off x="3358487" y="3200400"/>
            <a:ext cx="457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3337" name="Line 25"/>
          <p:cNvSpPr>
            <a:spLocks noChangeShapeType="1"/>
          </p:cNvSpPr>
          <p:nvPr/>
        </p:nvSpPr>
        <p:spPr bwMode="auto">
          <a:xfrm>
            <a:off x="3053687" y="3810000"/>
            <a:ext cx="5334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3338" name="Line 26"/>
          <p:cNvSpPr>
            <a:spLocks noChangeShapeType="1"/>
          </p:cNvSpPr>
          <p:nvPr/>
        </p:nvSpPr>
        <p:spPr bwMode="auto">
          <a:xfrm>
            <a:off x="5034887" y="3810000"/>
            <a:ext cx="5334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3339" name="Line 27"/>
          <p:cNvSpPr>
            <a:spLocks noChangeShapeType="1"/>
          </p:cNvSpPr>
          <p:nvPr/>
        </p:nvSpPr>
        <p:spPr bwMode="auto">
          <a:xfrm>
            <a:off x="1605887" y="4419600"/>
            <a:ext cx="5334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3340" name="Line 28"/>
          <p:cNvSpPr>
            <a:spLocks noChangeShapeType="1"/>
          </p:cNvSpPr>
          <p:nvPr/>
        </p:nvSpPr>
        <p:spPr bwMode="auto">
          <a:xfrm>
            <a:off x="920087" y="4419600"/>
            <a:ext cx="5334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3341" name="Line 29"/>
          <p:cNvSpPr>
            <a:spLocks noChangeShapeType="1"/>
          </p:cNvSpPr>
          <p:nvPr/>
        </p:nvSpPr>
        <p:spPr bwMode="auto">
          <a:xfrm>
            <a:off x="3129887" y="4419600"/>
            <a:ext cx="3810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3342" name="Line 30"/>
          <p:cNvSpPr>
            <a:spLocks noChangeShapeType="1"/>
          </p:cNvSpPr>
          <p:nvPr/>
        </p:nvSpPr>
        <p:spPr bwMode="auto">
          <a:xfrm>
            <a:off x="3663287" y="4419600"/>
            <a:ext cx="3810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3343" name="Line 31"/>
          <p:cNvSpPr>
            <a:spLocks noChangeShapeType="1"/>
          </p:cNvSpPr>
          <p:nvPr/>
        </p:nvSpPr>
        <p:spPr bwMode="auto">
          <a:xfrm>
            <a:off x="2444087" y="4953000"/>
            <a:ext cx="3810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3344" name="Line 32"/>
          <p:cNvSpPr>
            <a:spLocks noChangeShapeType="1"/>
          </p:cNvSpPr>
          <p:nvPr/>
        </p:nvSpPr>
        <p:spPr bwMode="auto">
          <a:xfrm>
            <a:off x="4349087" y="4953000"/>
            <a:ext cx="3810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3345" name="Line 33"/>
          <p:cNvSpPr>
            <a:spLocks noChangeShapeType="1"/>
          </p:cNvSpPr>
          <p:nvPr/>
        </p:nvSpPr>
        <p:spPr bwMode="auto">
          <a:xfrm>
            <a:off x="6330287" y="4953000"/>
            <a:ext cx="3810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3346" name="Line 34"/>
          <p:cNvSpPr>
            <a:spLocks noChangeShapeType="1"/>
          </p:cNvSpPr>
          <p:nvPr/>
        </p:nvSpPr>
        <p:spPr bwMode="auto">
          <a:xfrm>
            <a:off x="7778087" y="4953000"/>
            <a:ext cx="3810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33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33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33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33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33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33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133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133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133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133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133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133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133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133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133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133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133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133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9" dur="500"/>
                                        <p:tgtEl>
                                          <p:spTgt spid="13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2" dur="500"/>
                                        <p:tgtEl>
                                          <p:spTgt spid="13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7" dur="500"/>
                                        <p:tgtEl>
                                          <p:spTgt spid="13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0" dur="500"/>
                                        <p:tgtEl>
                                          <p:spTgt spid="13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33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33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3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3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33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3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33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33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33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3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133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133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133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133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33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33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133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133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133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133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25" grpId="0"/>
      <p:bldP spid="13327" grpId="0"/>
      <p:bldP spid="13328" grpId="0"/>
      <p:bldP spid="13329" grpId="0"/>
      <p:bldP spid="13330" grpId="0"/>
      <p:bldP spid="13332" grpId="0"/>
      <p:bldP spid="13333" grpId="0" animBg="1"/>
      <p:bldP spid="13334" grpId="0" animBg="1"/>
      <p:bldP spid="13335" grpId="0" animBg="1"/>
      <p:bldP spid="13336" grpId="0" animBg="1"/>
      <p:bldP spid="13337" grpId="0" animBg="1"/>
      <p:bldP spid="13338" grpId="0" animBg="1"/>
      <p:bldP spid="13339" grpId="0" animBg="1"/>
      <p:bldP spid="13340" grpId="0" animBg="1"/>
      <p:bldP spid="13341" grpId="0" animBg="1"/>
      <p:bldP spid="13342" grpId="0" animBg="1"/>
      <p:bldP spid="13343" grpId="0" animBg="1"/>
      <p:bldP spid="13344" grpId="0" animBg="1"/>
      <p:bldP spid="13345" grpId="0" animBg="1"/>
      <p:bldP spid="1334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BALLOON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3875" y="-32982"/>
            <a:ext cx="695325" cy="985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8" name="Text Box 6"/>
          <p:cNvSpPr txBox="1">
            <a:spLocks noChangeArrowheads="1"/>
          </p:cNvSpPr>
          <p:nvPr/>
        </p:nvSpPr>
        <p:spPr bwMode="auto">
          <a:xfrm>
            <a:off x="381000" y="1567218"/>
            <a:ext cx="8534400" cy="12772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AutoNum type="alphaLcParenR"/>
            </a:pPr>
            <a:r>
              <a:rPr lang="en-US" alt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Ruồi</a:t>
            </a:r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đậu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mâm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xôi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đậu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spcBef>
                <a:spcPct val="75000"/>
              </a:spcBef>
              <a:buFontTx/>
              <a:buNone/>
            </a:pP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Kiến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bò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đĩa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thịt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bò</a:t>
            </a: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349195" name="Text Box 11"/>
          <p:cNvSpPr txBox="1">
            <a:spLocks noChangeArrowheads="1"/>
          </p:cNvSpPr>
          <p:nvPr/>
        </p:nvSpPr>
        <p:spPr bwMode="auto">
          <a:xfrm>
            <a:off x="4795838" y="1577454"/>
            <a:ext cx="4267200" cy="2862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 b="1" i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đậu</a:t>
            </a:r>
            <a:r>
              <a:rPr lang="en-US" altLang="en-US" sz="2400" b="1" i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(1): </a:t>
            </a:r>
            <a:r>
              <a:rPr lang="en-US" altLang="en-US" sz="2400" b="1" i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altLang="en-US" sz="2400" b="1" i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i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altLang="en-US" sz="2400" b="1" i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altLang="en-US" sz="2400" b="1" i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đỗ</a:t>
            </a:r>
            <a:r>
              <a:rPr lang="en-US" altLang="en-US" sz="2400" b="1" i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i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altLang="en-US" sz="2400" b="1" i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2400" b="1" i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dừng</a:t>
            </a:r>
            <a:r>
              <a:rPr lang="en-US" altLang="en-US" sz="2400" b="1" i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i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altLang="en-US" sz="2400" b="1" i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altLang="en-US" sz="2400" b="1" i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2400" b="1" i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altLang="en-US" sz="2400" b="1" i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ruồi</a:t>
            </a:r>
            <a:r>
              <a:rPr lang="en-US" altLang="en-US" sz="2400" b="1" i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 b="1" i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đậu</a:t>
            </a:r>
            <a:r>
              <a:rPr lang="en-US" altLang="en-US" sz="2400" b="1" i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(2): </a:t>
            </a:r>
            <a:r>
              <a:rPr lang="en-US" altLang="en-US" sz="2400" b="1" i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altLang="en-US" sz="2400" b="1" i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i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hạt</a:t>
            </a:r>
            <a:r>
              <a:rPr lang="en-US" altLang="en-US" sz="2400" b="1" i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i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đậu</a:t>
            </a:r>
            <a:endParaRPr lang="en-US" altLang="en-US" sz="2400" b="1" i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 b="1" i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bò</a:t>
            </a:r>
            <a:r>
              <a:rPr lang="en-US" altLang="en-US" sz="2400" b="1" i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(1): </a:t>
            </a:r>
            <a:r>
              <a:rPr lang="en-US" altLang="en-US" sz="2400" b="1" i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altLang="en-US" sz="2400" b="1" i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i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altLang="en-US" sz="2400" b="1" i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altLang="en-US" sz="2400" b="1" i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bò</a:t>
            </a:r>
            <a:r>
              <a:rPr lang="en-US" altLang="en-US" sz="2400" b="1" i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altLang="en-US" sz="2400" b="1" i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2400" b="1" i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altLang="en-US" sz="2400" b="1" i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kiến</a:t>
            </a:r>
            <a:endParaRPr lang="en-US" altLang="en-US" sz="2400" b="1" i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 b="1" i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bò</a:t>
            </a:r>
            <a:r>
              <a:rPr lang="en-US" altLang="en-US" sz="2400" b="1" i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(2): </a:t>
            </a:r>
            <a:r>
              <a:rPr lang="en-US" altLang="en-US" sz="2400" b="1" i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danh</a:t>
            </a:r>
            <a:r>
              <a:rPr lang="en-US" altLang="en-US" sz="2400" b="1" i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i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altLang="en-US" sz="2400" b="1" i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i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altLang="en-US" sz="2400" b="1" i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altLang="en-US" sz="2400" b="1" i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bò</a:t>
            </a:r>
            <a:endParaRPr lang="en-GB" altLang="en-US" sz="2400" b="1" i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" name="Group 26"/>
          <p:cNvGrpSpPr>
            <a:grpSpLocks/>
          </p:cNvGrpSpPr>
          <p:nvPr/>
        </p:nvGrpSpPr>
        <p:grpSpPr bwMode="auto">
          <a:xfrm>
            <a:off x="1600200" y="1982656"/>
            <a:ext cx="2662238" cy="1119188"/>
            <a:chOff x="912" y="2367"/>
            <a:chExt cx="1677" cy="705"/>
          </a:xfrm>
        </p:grpSpPr>
        <p:grpSp>
          <p:nvGrpSpPr>
            <p:cNvPr id="16393" name="Group 24"/>
            <p:cNvGrpSpPr>
              <a:grpSpLocks/>
            </p:cNvGrpSpPr>
            <p:nvPr/>
          </p:nvGrpSpPr>
          <p:grpSpPr bwMode="auto">
            <a:xfrm>
              <a:off x="960" y="2367"/>
              <a:ext cx="1629" cy="421"/>
              <a:chOff x="960" y="2448"/>
              <a:chExt cx="1629" cy="421"/>
            </a:xfrm>
          </p:grpSpPr>
          <p:grpSp>
            <p:nvGrpSpPr>
              <p:cNvPr id="16401" name="Group 20"/>
              <p:cNvGrpSpPr>
                <a:grpSpLocks/>
              </p:cNvGrpSpPr>
              <p:nvPr/>
            </p:nvGrpSpPr>
            <p:grpSpPr bwMode="auto">
              <a:xfrm>
                <a:off x="960" y="2463"/>
                <a:ext cx="1440" cy="0"/>
                <a:chOff x="960" y="2400"/>
                <a:chExt cx="1440" cy="0"/>
              </a:xfrm>
            </p:grpSpPr>
            <p:sp>
              <p:nvSpPr>
                <p:cNvPr id="16405" name="Line 7"/>
                <p:cNvSpPr>
                  <a:spLocks noChangeShapeType="1"/>
                </p:cNvSpPr>
                <p:nvPr/>
              </p:nvSpPr>
              <p:spPr bwMode="auto">
                <a:xfrm>
                  <a:off x="960" y="2400"/>
                  <a:ext cx="288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vi-VN"/>
                </a:p>
              </p:txBody>
            </p:sp>
            <p:sp>
              <p:nvSpPr>
                <p:cNvPr id="16406" name="Line 8"/>
                <p:cNvSpPr>
                  <a:spLocks noChangeShapeType="1"/>
                </p:cNvSpPr>
                <p:nvPr/>
              </p:nvSpPr>
              <p:spPr bwMode="auto">
                <a:xfrm>
                  <a:off x="2112" y="2400"/>
                  <a:ext cx="288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vi-VN"/>
                </a:p>
              </p:txBody>
            </p:sp>
          </p:grpSp>
          <p:grpSp>
            <p:nvGrpSpPr>
              <p:cNvPr id="16402" name="Group 19"/>
              <p:cNvGrpSpPr>
                <a:grpSpLocks/>
              </p:cNvGrpSpPr>
              <p:nvPr/>
            </p:nvGrpSpPr>
            <p:grpSpPr bwMode="auto">
              <a:xfrm>
                <a:off x="960" y="2448"/>
                <a:ext cx="1629" cy="421"/>
                <a:chOff x="960" y="2400"/>
                <a:chExt cx="1629" cy="421"/>
              </a:xfrm>
            </p:grpSpPr>
            <p:sp>
              <p:nvSpPr>
                <p:cNvPr id="16403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960" y="2400"/>
                  <a:ext cx="480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  <a:buFontTx/>
                    <a:buNone/>
                  </a:pPr>
                  <a:r>
                    <a:rPr lang="en-US" altLang="en-US" sz="1800">
                      <a:latin typeface="Arial" panose="020B0604020202020204" pitchFamily="34" charset="0"/>
                    </a:rPr>
                    <a:t>(1)</a:t>
                  </a:r>
                  <a:endParaRPr lang="en-GB" altLang="en-US" sz="180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6404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2109" y="2533"/>
                  <a:ext cx="480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  <a:buFontTx/>
                    <a:buNone/>
                  </a:pPr>
                  <a:r>
                    <a:rPr lang="en-US" altLang="en-US" sz="1800">
                      <a:latin typeface="Arial" panose="020B0604020202020204" pitchFamily="34" charset="0"/>
                    </a:rPr>
                    <a:t>(2)</a:t>
                  </a:r>
                  <a:endParaRPr lang="en-GB" altLang="en-US" sz="1800">
                    <a:latin typeface="Arial" panose="020B0604020202020204" pitchFamily="34" charset="0"/>
                  </a:endParaRPr>
                </a:p>
              </p:txBody>
            </p:sp>
          </p:grpSp>
        </p:grpSp>
        <p:grpSp>
          <p:nvGrpSpPr>
            <p:cNvPr id="16394" name="Group 25"/>
            <p:cNvGrpSpPr>
              <a:grpSpLocks/>
            </p:cNvGrpSpPr>
            <p:nvPr/>
          </p:nvGrpSpPr>
          <p:grpSpPr bwMode="auto">
            <a:xfrm>
              <a:off x="912" y="2784"/>
              <a:ext cx="1386" cy="288"/>
              <a:chOff x="912" y="2880"/>
              <a:chExt cx="1386" cy="288"/>
            </a:xfrm>
          </p:grpSpPr>
          <p:grpSp>
            <p:nvGrpSpPr>
              <p:cNvPr id="16395" name="Group 22"/>
              <p:cNvGrpSpPr>
                <a:grpSpLocks/>
              </p:cNvGrpSpPr>
              <p:nvPr/>
            </p:nvGrpSpPr>
            <p:grpSpPr bwMode="auto">
              <a:xfrm>
                <a:off x="960" y="2907"/>
                <a:ext cx="1152" cy="3"/>
                <a:chOff x="960" y="2829"/>
                <a:chExt cx="1152" cy="3"/>
              </a:xfrm>
            </p:grpSpPr>
            <p:sp>
              <p:nvSpPr>
                <p:cNvPr id="16399" name="Line 9"/>
                <p:cNvSpPr>
                  <a:spLocks noChangeShapeType="1"/>
                </p:cNvSpPr>
                <p:nvPr/>
              </p:nvSpPr>
              <p:spPr bwMode="auto">
                <a:xfrm>
                  <a:off x="960" y="2829"/>
                  <a:ext cx="288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vi-VN"/>
                </a:p>
              </p:txBody>
            </p:sp>
            <p:sp>
              <p:nvSpPr>
                <p:cNvPr id="16400" name="Line 10"/>
                <p:cNvSpPr>
                  <a:spLocks noChangeShapeType="1"/>
                </p:cNvSpPr>
                <p:nvPr/>
              </p:nvSpPr>
              <p:spPr bwMode="auto">
                <a:xfrm>
                  <a:off x="1872" y="2832"/>
                  <a:ext cx="24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vi-VN"/>
                </a:p>
              </p:txBody>
            </p:sp>
          </p:grpSp>
          <p:grpSp>
            <p:nvGrpSpPr>
              <p:cNvPr id="16396" name="Group 21"/>
              <p:cNvGrpSpPr>
                <a:grpSpLocks/>
              </p:cNvGrpSpPr>
              <p:nvPr/>
            </p:nvGrpSpPr>
            <p:grpSpPr bwMode="auto">
              <a:xfrm>
                <a:off x="912" y="2880"/>
                <a:ext cx="1386" cy="288"/>
                <a:chOff x="918" y="2832"/>
                <a:chExt cx="1386" cy="288"/>
              </a:xfrm>
            </p:grpSpPr>
            <p:sp>
              <p:nvSpPr>
                <p:cNvPr id="16397" name="Text Box 17"/>
                <p:cNvSpPr txBox="1">
                  <a:spLocks noChangeArrowheads="1"/>
                </p:cNvSpPr>
                <p:nvPr/>
              </p:nvSpPr>
              <p:spPr bwMode="auto">
                <a:xfrm>
                  <a:off x="918" y="2832"/>
                  <a:ext cx="480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  <a:buFontTx/>
                    <a:buNone/>
                  </a:pPr>
                  <a:r>
                    <a:rPr lang="en-US" altLang="en-US" sz="1800">
                      <a:latin typeface="Arial" panose="020B0604020202020204" pitchFamily="34" charset="0"/>
                    </a:rPr>
                    <a:t>(1)</a:t>
                  </a:r>
                  <a:endParaRPr lang="en-GB" altLang="en-US" sz="180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6398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1824" y="2832"/>
                  <a:ext cx="480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  <a:buFontTx/>
                    <a:buNone/>
                  </a:pPr>
                  <a:r>
                    <a:rPr lang="en-US" altLang="en-US" sz="1800">
                      <a:latin typeface="Arial" panose="020B0604020202020204" pitchFamily="34" charset="0"/>
                    </a:rPr>
                    <a:t>(2)</a:t>
                  </a:r>
                  <a:endParaRPr lang="en-GB" altLang="en-US" sz="1800">
                    <a:latin typeface="Arial" panose="020B0604020202020204" pitchFamily="34" charset="0"/>
                  </a:endParaRPr>
                </a:p>
              </p:txBody>
            </p:sp>
          </p:grpSp>
        </p:grpSp>
      </p:grp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49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9195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4"/>
          <p:cNvSpPr>
            <a:spLocks noChangeArrowheads="1"/>
          </p:cNvSpPr>
          <p:nvPr/>
        </p:nvSpPr>
        <p:spPr bwMode="auto">
          <a:xfrm flipV="1">
            <a:off x="926484" y="914400"/>
            <a:ext cx="7416800" cy="33909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b="1" i="1">
                <a:solidFill>
                  <a:srgbClr val="FF0000"/>
                </a:solidFill>
                <a:latin typeface="Arial" panose="020B0604020202020204" pitchFamily="34" charset="0"/>
              </a:rPr>
              <a:t>Một số hình ảnh dùng từ đồng âm để chơi chữ</a:t>
            </a:r>
            <a:endParaRPr lang="en-US" altLang="en-US" sz="2400" b="1" i="1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pic>
        <p:nvPicPr>
          <p:cNvPr id="17411" name="Picture 6" descr="Kết quả hình ảnh cho hinh anh kiem bo dia thit b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2459" y="1738312"/>
            <a:ext cx="3494088" cy="174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2" name="Picture 8" descr="Kết quả hình ảnh cho hinh anh mam xoi dau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2672" y="1589087"/>
            <a:ext cx="3311525" cy="185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3" name="AutoShape 10" descr="Kết quả hình ảnh cho hình ảnh con kiến"/>
          <p:cNvSpPr>
            <a:spLocks noChangeAspect="1" noChangeArrowheads="1"/>
          </p:cNvSpPr>
          <p:nvPr/>
        </p:nvSpPr>
        <p:spPr bwMode="auto">
          <a:xfrm>
            <a:off x="4561859" y="2408237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pic>
        <p:nvPicPr>
          <p:cNvPr id="17414" name="Picture 12" descr="Kết quả hình ảnh cho hình ảnh con kiến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1859" y="1333500"/>
            <a:ext cx="1295400" cy="18002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5" name="Picture 14" descr="Kết quả hình ảnh cho hình vẽ con ruoi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09" y="801687"/>
            <a:ext cx="1368425" cy="187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6" name="Text Box 15"/>
          <p:cNvSpPr txBox="1">
            <a:spLocks noChangeArrowheads="1"/>
          </p:cNvSpPr>
          <p:nvPr/>
        </p:nvSpPr>
        <p:spPr bwMode="auto">
          <a:xfrm>
            <a:off x="715347" y="3624262"/>
            <a:ext cx="37449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spcBef>
                <a:spcPct val="50000"/>
              </a:spcBef>
              <a:buFontTx/>
              <a:buAutoNum type="alphaLcParenR"/>
            </a:pPr>
            <a:r>
              <a:rPr lang="en-US" altLang="en-US" sz="2400" b="1" i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Ruồi</a:t>
            </a:r>
            <a:r>
              <a:rPr lang="en-US" altLang="en-US" sz="24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đậu</a:t>
            </a:r>
            <a:r>
              <a:rPr lang="en-US" altLang="en-US" sz="2400" b="1" i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mâm xôi </a:t>
            </a:r>
            <a:r>
              <a:rPr lang="en-US" altLang="en-US" sz="24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đậu</a:t>
            </a:r>
          </a:p>
        </p:txBody>
      </p:sp>
      <p:sp>
        <p:nvSpPr>
          <p:cNvPr id="17417" name="Text Box 16"/>
          <p:cNvSpPr txBox="1">
            <a:spLocks noChangeArrowheads="1"/>
          </p:cNvSpPr>
          <p:nvPr/>
        </p:nvSpPr>
        <p:spPr bwMode="auto">
          <a:xfrm>
            <a:off x="5215909" y="3624262"/>
            <a:ext cx="3384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spcBef>
                <a:spcPct val="50000"/>
              </a:spcBef>
              <a:buFontTx/>
              <a:buAutoNum type="alphaLcParenR"/>
            </a:pPr>
            <a:r>
              <a:rPr lang="en-US" altLang="en-US" sz="2400" b="1" i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Kiến </a:t>
            </a:r>
            <a:r>
              <a:rPr lang="en-US" altLang="en-US" sz="24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bò</a:t>
            </a:r>
            <a:r>
              <a:rPr lang="en-US" altLang="en-US" sz="2400" b="1" i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đĩa thịt </a:t>
            </a:r>
            <a:r>
              <a:rPr lang="en-US" altLang="en-US" sz="24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bò.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934</TotalTime>
  <Words>636</Words>
  <Application>Microsoft Office PowerPoint</Application>
  <PresentationFormat>On-screen Show (4:3)</PresentationFormat>
  <Paragraphs>83</Paragraphs>
  <Slides>15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.VnTimeH</vt:lpstr>
      <vt:lpstr>Arial</vt:lpstr>
      <vt:lpstr>Calibri</vt:lpstr>
      <vt:lpstr>Times New Roman</vt:lpstr>
      <vt:lpstr>VnBangkok</vt:lpstr>
      <vt:lpstr>VNbritannic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QTKD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LY HUNG</dc:creator>
  <cp:lastModifiedBy>Tapxm</cp:lastModifiedBy>
  <cp:revision>119</cp:revision>
  <dcterms:created xsi:type="dcterms:W3CDTF">2009-06-30T08:47:04Z</dcterms:created>
  <dcterms:modified xsi:type="dcterms:W3CDTF">2022-10-09T07:35:09Z</dcterms:modified>
</cp:coreProperties>
</file>