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9" r:id="rId2"/>
    <p:sldId id="277" r:id="rId3"/>
    <p:sldId id="262" r:id="rId4"/>
    <p:sldId id="265" r:id="rId5"/>
    <p:sldId id="266" r:id="rId6"/>
    <p:sldId id="267" r:id="rId7"/>
    <p:sldId id="268" r:id="rId8"/>
    <p:sldId id="269" r:id="rId9"/>
    <p:sldId id="270" r:id="rId10"/>
    <p:sldId id="271" r:id="rId11"/>
    <p:sldId id="272" r:id="rId12"/>
    <p:sldId id="275" r:id="rId13"/>
  </p:sldIdLst>
  <p:sldSz cx="128016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403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616" y="40"/>
      </p:cViewPr>
      <p:guideLst>
        <p:guide orient="horz" pos="2160"/>
        <p:guide pos="403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CAFEF4-8801-4A91-B398-72A466BCB6EC}" type="datetimeFigureOut">
              <a:rPr lang="en-US" smtClean="0"/>
              <a:t>10/10/2022</a:t>
            </a:fld>
            <a:endParaRPr lang="en-US"/>
          </a:p>
        </p:txBody>
      </p:sp>
      <p:sp>
        <p:nvSpPr>
          <p:cNvPr id="4" name="Slide Image Placeholder 3"/>
          <p:cNvSpPr>
            <a:spLocks noGrp="1" noRot="1" noChangeAspect="1"/>
          </p:cNvSpPr>
          <p:nvPr>
            <p:ph type="sldImg" idx="2"/>
          </p:nvPr>
        </p:nvSpPr>
        <p:spPr>
          <a:xfrm>
            <a:off x="228600" y="685800"/>
            <a:ext cx="64008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BD7917-317D-42F6-8104-A0E69C4E7CF7}" type="slidenum">
              <a:rPr lang="en-US" smtClean="0"/>
              <a:t>‹#›</a:t>
            </a:fld>
            <a:endParaRPr lang="en-US"/>
          </a:p>
        </p:txBody>
      </p:sp>
    </p:spTree>
    <p:extLst>
      <p:ext uri="{BB962C8B-B14F-4D97-AF65-F5344CB8AC3E}">
        <p14:creationId xmlns:p14="http://schemas.microsoft.com/office/powerpoint/2010/main" val="35146309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BD7917-317D-42F6-8104-A0E69C4E7CF7}" type="slidenum">
              <a:rPr lang="en-US" smtClean="0"/>
              <a:t>1</a:t>
            </a:fld>
            <a:endParaRPr lang="en-US"/>
          </a:p>
        </p:txBody>
      </p:sp>
    </p:spTree>
    <p:extLst>
      <p:ext uri="{BB962C8B-B14F-4D97-AF65-F5344CB8AC3E}">
        <p14:creationId xmlns:p14="http://schemas.microsoft.com/office/powerpoint/2010/main" val="38078416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BD7917-317D-42F6-8104-A0E69C4E7CF7}" type="slidenum">
              <a:rPr lang="en-US" smtClean="0"/>
              <a:t>12</a:t>
            </a:fld>
            <a:endParaRPr lang="en-US"/>
          </a:p>
        </p:txBody>
      </p:sp>
    </p:spTree>
    <p:extLst>
      <p:ext uri="{BB962C8B-B14F-4D97-AF65-F5344CB8AC3E}">
        <p14:creationId xmlns:p14="http://schemas.microsoft.com/office/powerpoint/2010/main" val="2190124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2130426"/>
            <a:ext cx="10881360" cy="1470025"/>
          </a:xfrm>
        </p:spPr>
        <p:txBody>
          <a:bodyPr/>
          <a:lstStyle/>
          <a:p>
            <a:r>
              <a:rPr lang="en-US"/>
              <a:t>Click to edit Master title style</a:t>
            </a:r>
          </a:p>
        </p:txBody>
      </p:sp>
      <p:sp>
        <p:nvSpPr>
          <p:cNvPr id="3" name="Subtitle 2"/>
          <p:cNvSpPr>
            <a:spLocks noGrp="1"/>
          </p:cNvSpPr>
          <p:nvPr>
            <p:ph type="subTitle" idx="1"/>
          </p:nvPr>
        </p:nvSpPr>
        <p:spPr>
          <a:xfrm>
            <a:off x="1920240" y="3886200"/>
            <a:ext cx="896112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2C3C4E-7C08-4F84-ABE9-B956750F6CCA}"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81513-D27E-4C3E-8675-94F1087A2E73}" type="slidenum">
              <a:rPr lang="en-US" smtClean="0"/>
              <a:t>‹#›</a:t>
            </a:fld>
            <a:endParaRPr lang="en-US"/>
          </a:p>
        </p:txBody>
      </p:sp>
    </p:spTree>
    <p:extLst>
      <p:ext uri="{BB962C8B-B14F-4D97-AF65-F5344CB8AC3E}">
        <p14:creationId xmlns:p14="http://schemas.microsoft.com/office/powerpoint/2010/main" val="2836660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2C3C4E-7C08-4F84-ABE9-B956750F6CCA}"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81513-D27E-4C3E-8675-94F1087A2E73}" type="slidenum">
              <a:rPr lang="en-US" smtClean="0"/>
              <a:t>‹#›</a:t>
            </a:fld>
            <a:endParaRPr lang="en-US"/>
          </a:p>
        </p:txBody>
      </p:sp>
    </p:spTree>
    <p:extLst>
      <p:ext uri="{BB962C8B-B14F-4D97-AF65-F5344CB8AC3E}">
        <p14:creationId xmlns:p14="http://schemas.microsoft.com/office/powerpoint/2010/main" val="1841438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81160" y="274639"/>
            <a:ext cx="288036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40080" y="274639"/>
            <a:ext cx="84277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2C3C4E-7C08-4F84-ABE9-B956750F6CCA}"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81513-D27E-4C3E-8675-94F1087A2E73}" type="slidenum">
              <a:rPr lang="en-US" smtClean="0"/>
              <a:t>‹#›</a:t>
            </a:fld>
            <a:endParaRPr lang="en-US"/>
          </a:p>
        </p:txBody>
      </p:sp>
    </p:spTree>
    <p:extLst>
      <p:ext uri="{BB962C8B-B14F-4D97-AF65-F5344CB8AC3E}">
        <p14:creationId xmlns:p14="http://schemas.microsoft.com/office/powerpoint/2010/main" val="2415080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2C3C4E-7C08-4F84-ABE9-B956750F6CCA}"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81513-D27E-4C3E-8675-94F1087A2E73}" type="slidenum">
              <a:rPr lang="en-US" smtClean="0"/>
              <a:t>‹#›</a:t>
            </a:fld>
            <a:endParaRPr lang="en-US"/>
          </a:p>
        </p:txBody>
      </p:sp>
    </p:spTree>
    <p:extLst>
      <p:ext uri="{BB962C8B-B14F-4D97-AF65-F5344CB8AC3E}">
        <p14:creationId xmlns:p14="http://schemas.microsoft.com/office/powerpoint/2010/main" val="2419087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4406901"/>
            <a:ext cx="1088136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11238" y="2906713"/>
            <a:ext cx="1088136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2C3C4E-7C08-4F84-ABE9-B956750F6CCA}"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B81513-D27E-4C3E-8675-94F1087A2E73}" type="slidenum">
              <a:rPr lang="en-US" smtClean="0"/>
              <a:t>‹#›</a:t>
            </a:fld>
            <a:endParaRPr lang="en-US"/>
          </a:p>
        </p:txBody>
      </p:sp>
    </p:spTree>
    <p:extLst>
      <p:ext uri="{BB962C8B-B14F-4D97-AF65-F5344CB8AC3E}">
        <p14:creationId xmlns:p14="http://schemas.microsoft.com/office/powerpoint/2010/main" val="2590649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40080" y="1600201"/>
            <a:ext cx="56540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07480" y="1600201"/>
            <a:ext cx="56540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2C3C4E-7C08-4F84-ABE9-B956750F6CCA}"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B81513-D27E-4C3E-8675-94F1087A2E73}" type="slidenum">
              <a:rPr lang="en-US" smtClean="0"/>
              <a:t>‹#›</a:t>
            </a:fld>
            <a:endParaRPr lang="en-US"/>
          </a:p>
        </p:txBody>
      </p:sp>
    </p:spTree>
    <p:extLst>
      <p:ext uri="{BB962C8B-B14F-4D97-AF65-F5344CB8AC3E}">
        <p14:creationId xmlns:p14="http://schemas.microsoft.com/office/powerpoint/2010/main" val="2791309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40080" y="1535113"/>
            <a:ext cx="565626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40080" y="2174875"/>
            <a:ext cx="565626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03036" y="1535113"/>
            <a:ext cx="565848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03036" y="2174875"/>
            <a:ext cx="565848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2C3C4E-7C08-4F84-ABE9-B956750F6CCA}" type="datetimeFigureOut">
              <a:rPr lang="en-US" smtClean="0"/>
              <a:t>10/10/2022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B81513-D27E-4C3E-8675-94F1087A2E73}" type="slidenum">
              <a:rPr lang="en-US" smtClean="0"/>
              <a:t>‹#›</a:t>
            </a:fld>
            <a:endParaRPr lang="en-US"/>
          </a:p>
        </p:txBody>
      </p:sp>
    </p:spTree>
    <p:extLst>
      <p:ext uri="{BB962C8B-B14F-4D97-AF65-F5344CB8AC3E}">
        <p14:creationId xmlns:p14="http://schemas.microsoft.com/office/powerpoint/2010/main" val="2973068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2C3C4E-7C08-4F84-ABE9-B956750F6CCA}" type="datetimeFigureOut">
              <a:rPr lang="en-US" smtClean="0"/>
              <a:t>10/10/2022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B81513-D27E-4C3E-8675-94F1087A2E73}" type="slidenum">
              <a:rPr lang="en-US" smtClean="0"/>
              <a:t>‹#›</a:t>
            </a:fld>
            <a:endParaRPr lang="en-US"/>
          </a:p>
        </p:txBody>
      </p:sp>
    </p:spTree>
    <p:extLst>
      <p:ext uri="{BB962C8B-B14F-4D97-AF65-F5344CB8AC3E}">
        <p14:creationId xmlns:p14="http://schemas.microsoft.com/office/powerpoint/2010/main" val="896562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2C3C4E-7C08-4F84-ABE9-B956750F6CCA}" type="datetimeFigureOut">
              <a:rPr lang="en-US" smtClean="0"/>
              <a:t>10/10/2022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B81513-D27E-4C3E-8675-94F1087A2E73}" type="slidenum">
              <a:rPr lang="en-US" smtClean="0"/>
              <a:t>‹#›</a:t>
            </a:fld>
            <a:endParaRPr lang="en-US"/>
          </a:p>
        </p:txBody>
      </p:sp>
    </p:spTree>
    <p:extLst>
      <p:ext uri="{BB962C8B-B14F-4D97-AF65-F5344CB8AC3E}">
        <p14:creationId xmlns:p14="http://schemas.microsoft.com/office/powerpoint/2010/main" val="2070842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1" y="273050"/>
            <a:ext cx="4211638"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005070" y="273051"/>
            <a:ext cx="71564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0081" y="1435101"/>
            <a:ext cx="42116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2C3C4E-7C08-4F84-ABE9-B956750F6CCA}"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B81513-D27E-4C3E-8675-94F1087A2E73}" type="slidenum">
              <a:rPr lang="en-US" smtClean="0"/>
              <a:t>‹#›</a:t>
            </a:fld>
            <a:endParaRPr lang="en-US"/>
          </a:p>
        </p:txBody>
      </p:sp>
    </p:spTree>
    <p:extLst>
      <p:ext uri="{BB962C8B-B14F-4D97-AF65-F5344CB8AC3E}">
        <p14:creationId xmlns:p14="http://schemas.microsoft.com/office/powerpoint/2010/main" val="306482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4800600"/>
            <a:ext cx="768096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09203" y="612775"/>
            <a:ext cx="768096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09203" y="5367338"/>
            <a:ext cx="768096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2C3C4E-7C08-4F84-ABE9-B956750F6CCA}"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B81513-D27E-4C3E-8675-94F1087A2E73}" type="slidenum">
              <a:rPr lang="en-US" smtClean="0"/>
              <a:t>‹#›</a:t>
            </a:fld>
            <a:endParaRPr lang="en-US"/>
          </a:p>
        </p:txBody>
      </p:sp>
    </p:spTree>
    <p:extLst>
      <p:ext uri="{BB962C8B-B14F-4D97-AF65-F5344CB8AC3E}">
        <p14:creationId xmlns:p14="http://schemas.microsoft.com/office/powerpoint/2010/main" val="140794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080" y="274638"/>
            <a:ext cx="1152144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40080" y="1600201"/>
            <a:ext cx="1152144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0080" y="6356351"/>
            <a:ext cx="298704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2C3C4E-7C08-4F84-ABE9-B956750F6CCA}" type="datetimeFigureOut">
              <a:rPr lang="en-US" smtClean="0"/>
              <a:t>10/10/2022</a:t>
            </a:fld>
            <a:endParaRPr lang="en-US"/>
          </a:p>
        </p:txBody>
      </p:sp>
      <p:sp>
        <p:nvSpPr>
          <p:cNvPr id="5" name="Footer Placeholder 4"/>
          <p:cNvSpPr>
            <a:spLocks noGrp="1"/>
          </p:cNvSpPr>
          <p:nvPr>
            <p:ph type="ftr" sz="quarter" idx="3"/>
          </p:nvPr>
        </p:nvSpPr>
        <p:spPr>
          <a:xfrm>
            <a:off x="4373880" y="6356351"/>
            <a:ext cx="405384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174480" y="6356351"/>
            <a:ext cx="298704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B81513-D27E-4C3E-8675-94F1087A2E73}" type="slidenum">
              <a:rPr lang="en-US" smtClean="0"/>
              <a:t>‹#›</a:t>
            </a:fld>
            <a:endParaRPr lang="en-US"/>
          </a:p>
        </p:txBody>
      </p:sp>
    </p:spTree>
    <p:extLst>
      <p:ext uri="{BB962C8B-B14F-4D97-AF65-F5344CB8AC3E}">
        <p14:creationId xmlns:p14="http://schemas.microsoft.com/office/powerpoint/2010/main" val="29136100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5.gif"/><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Nguoi da m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128016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0021196"/>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500" fill="hold"/>
                                        <p:tgtEl>
                                          <p:spTgt spid="30722"/>
                                        </p:tgtEl>
                                        <p:attrNameLst>
                                          <p:attrName>ppt_x</p:attrName>
                                        </p:attrNameLst>
                                      </p:cBhvr>
                                      <p:tavLst>
                                        <p:tav tm="0">
                                          <p:val>
                                            <p:strVal val="#ppt_x"/>
                                          </p:val>
                                        </p:tav>
                                        <p:tav tm="100000">
                                          <p:val>
                                            <p:strVal val="#ppt_x"/>
                                          </p:val>
                                        </p:tav>
                                      </p:tavLst>
                                    </p:anim>
                                    <p:anim calcmode="lin" valueType="num">
                                      <p:cBhvr additive="base">
                                        <p:cTn id="8" dur="500" fill="hold"/>
                                        <p:tgtEl>
                                          <p:spTgt spid="307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Tượng Man de la tai quảng trường Nghị viện Luân Đô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2801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6"/>
          <p:cNvSpPr txBox="1">
            <a:spLocks noChangeArrowheads="1"/>
          </p:cNvSpPr>
          <p:nvPr/>
        </p:nvSpPr>
        <p:spPr bwMode="auto">
          <a:xfrm>
            <a:off x="152400" y="5410201"/>
            <a:ext cx="12222480" cy="1323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GB" altLang="vi-VN" sz="4000" b="1" dirty="0">
                <a:solidFill>
                  <a:srgbClr val="FF0000"/>
                </a:solidFill>
                <a:latin typeface="Times New Roman" pitchFamily="18" charset="0"/>
                <a:cs typeface="Arial" charset="0"/>
              </a:rPr>
              <a:t>Tượng N. Man-đê-la tại Quảng trường Nghị viện Luân Đôn.</a:t>
            </a:r>
          </a:p>
        </p:txBody>
      </p:sp>
    </p:spTree>
    <p:extLst>
      <p:ext uri="{BB962C8B-B14F-4D97-AF65-F5344CB8AC3E}">
        <p14:creationId xmlns:p14="http://schemas.microsoft.com/office/powerpoint/2010/main" val="268623051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WordArt 4"/>
          <p:cNvSpPr>
            <a:spLocks noChangeArrowheads="1" noChangeShapeType="1" noTextEdit="1"/>
          </p:cNvSpPr>
          <p:nvPr/>
        </p:nvSpPr>
        <p:spPr bwMode="auto">
          <a:xfrm>
            <a:off x="1971358" y="-190500"/>
            <a:ext cx="8427720" cy="1676400"/>
          </a:xfrm>
          <a:prstGeom prst="rect">
            <a:avLst/>
          </a:prstGeom>
        </p:spPr>
        <p:txBody>
          <a:bodyPr wrap="none" fromWordArt="1">
            <a:prstTxWarp prst="textCurveDown">
              <a:avLst>
                <a:gd name="adj" fmla="val 43477"/>
              </a:avLst>
            </a:prstTxWarp>
            <a:scene3d>
              <a:camera prst="legacyPerspectiveFront">
                <a:rot lat="20519989" lon="1080000" rev="0"/>
              </a:camera>
              <a:lightRig rig="legacyHarsh2" dir="b"/>
            </a:scene3d>
            <a:sp3d extrusionH="430200" prstMaterial="legacyMatte">
              <a:extrusionClr>
                <a:srgbClr val="FF6600"/>
              </a:extrusionClr>
            </a:sp3d>
          </a:bodyPr>
          <a:lstStyle/>
          <a:p>
            <a:pPr algn="ctr"/>
            <a:r>
              <a:rPr lang="en-US" sz="3600" b="1" kern="10">
                <a:ln w="9525">
                  <a:round/>
                  <a:headEnd/>
                  <a:tailEnd/>
                </a:ln>
                <a:solidFill>
                  <a:srgbClr val="0000FF"/>
                </a:solidFill>
                <a:latin typeface="Times New Roman"/>
                <a:cs typeface="Times New Roman"/>
              </a:rPr>
              <a:t>LUYỆN ĐỌC </a:t>
            </a:r>
          </a:p>
          <a:p>
            <a:pPr algn="ctr"/>
            <a:r>
              <a:rPr lang="en-US" sz="3600" b="1" kern="10">
                <a:ln w="9525">
                  <a:round/>
                  <a:headEnd/>
                  <a:tailEnd/>
                </a:ln>
                <a:solidFill>
                  <a:srgbClr val="0000FF"/>
                </a:solidFill>
                <a:latin typeface="Times New Roman"/>
                <a:cs typeface="Times New Roman"/>
              </a:rPr>
              <a:t>DIỄN CẢM.</a:t>
            </a:r>
          </a:p>
        </p:txBody>
      </p:sp>
      <p:sp>
        <p:nvSpPr>
          <p:cNvPr id="33802" name="Text Box 10"/>
          <p:cNvSpPr txBox="1">
            <a:spLocks noChangeArrowheads="1"/>
          </p:cNvSpPr>
          <p:nvPr/>
        </p:nvSpPr>
        <p:spPr bwMode="auto">
          <a:xfrm>
            <a:off x="57786" y="1706563"/>
            <a:ext cx="12743815"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eaLnBrk="1" hangingPunct="1">
              <a:spcBef>
                <a:spcPct val="50000"/>
              </a:spcBef>
            </a:pPr>
            <a:r>
              <a:rPr lang="en-GB" altLang="vi-VN" b="1">
                <a:latin typeface="Times New Roman" pitchFamily="18" charset="0"/>
                <a:cs typeface="Times New Roman" pitchFamily="18" charset="0"/>
              </a:rPr>
              <a:t>     Bất bình với chế độ a-pác-thai, người da đen đã đứng lên đòi bình đẳng. Cuộc đấu tranh dũng cảm và bền bỉ của họ được sự ủng hộ của những người yêu chuộng tự do và công lí trên toàn thế giới, cuối cùng đã giành được thắng lợi. Ngày 17-6-1991, chính quyền Nam Phi buộc phải huỷ bỏ sắc lệnh phân biệt chủng tộc. Ngày 27-4-1994, cuộc tổng tuyển cử đa sắc tộc đầu tiên được tổ chức. Luật sư da đen Nen-xơn Man-đê-la, người từng bị giam cầm suốt 27 năm vì đấu tranh chống chế độ a-pác-thai, được bầu làm Tổng thống. Chế độ phân biệt chủng tộc xấu xa nhất hành tinh đã chấm dứt trước khi nhân loại bước vào thế kỉ XXI.</a:t>
            </a:r>
            <a:endParaRPr lang="en-US" altLang="vi-VN">
              <a:latin typeface="Times New Roman" pitchFamily="18" charset="0"/>
              <a:cs typeface="Times New Roman" pitchFamily="18" charset="0"/>
            </a:endParaRPr>
          </a:p>
        </p:txBody>
      </p:sp>
    </p:spTree>
    <p:extLst>
      <p:ext uri="{BB962C8B-B14F-4D97-AF65-F5344CB8AC3E}">
        <p14:creationId xmlns:p14="http://schemas.microsoft.com/office/powerpoint/2010/main" val="33578200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 calcmode="lin" valueType="num">
                                      <p:cBhvr additive="base">
                                        <p:cTn id="7" dur="500" fill="hold"/>
                                        <p:tgtEl>
                                          <p:spTgt spid="33796"/>
                                        </p:tgtEl>
                                        <p:attrNameLst>
                                          <p:attrName>ppt_x</p:attrName>
                                        </p:attrNameLst>
                                      </p:cBhvr>
                                      <p:tavLst>
                                        <p:tav tm="0">
                                          <p:val>
                                            <p:strVal val="#ppt_x"/>
                                          </p:val>
                                        </p:tav>
                                        <p:tav tm="100000">
                                          <p:val>
                                            <p:strVal val="#ppt_x"/>
                                          </p:val>
                                        </p:tav>
                                      </p:tavLst>
                                    </p:anim>
                                    <p:anim calcmode="lin" valueType="num">
                                      <p:cBhvr additive="base">
                                        <p:cTn id="8" dur="500" fill="hold"/>
                                        <p:tgtEl>
                                          <p:spTgt spid="3379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33802"/>
                                        </p:tgtEl>
                                        <p:attrNameLst>
                                          <p:attrName>style.visibility</p:attrName>
                                        </p:attrNameLst>
                                      </p:cBhvr>
                                      <p:to>
                                        <p:strVal val="visible"/>
                                      </p:to>
                                    </p:set>
                                    <p:anim calcmode="discrete" valueType="clr">
                                      <p:cBhvr override="childStyle">
                                        <p:cTn id="13" dur="80"/>
                                        <p:tgtEl>
                                          <p:spTgt spid="33802"/>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3802"/>
                                        </p:tgtEl>
                                        <p:attrNameLst>
                                          <p:attrName>fillcolor</p:attrName>
                                        </p:attrNameLst>
                                      </p:cBhvr>
                                      <p:tavLst>
                                        <p:tav tm="0">
                                          <p:val>
                                            <p:clrVal>
                                              <a:schemeClr val="accent2"/>
                                            </p:clrVal>
                                          </p:val>
                                        </p:tav>
                                        <p:tav tm="50000">
                                          <p:val>
                                            <p:clrVal>
                                              <a:schemeClr val="hlink"/>
                                            </p:clrVal>
                                          </p:val>
                                        </p:tav>
                                      </p:tavLst>
                                    </p:anim>
                                    <p:set>
                                      <p:cBhvr>
                                        <p:cTn id="15" dur="80"/>
                                        <p:tgtEl>
                                          <p:spTgt spid="3380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nimBg="1"/>
      <p:bldP spid="3380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3"/>
          <p:cNvSpPr txBox="1">
            <a:spLocks noChangeArrowheads="1"/>
          </p:cNvSpPr>
          <p:nvPr/>
        </p:nvSpPr>
        <p:spPr bwMode="auto">
          <a:xfrm>
            <a:off x="6349683" y="2971800"/>
            <a:ext cx="645191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eaLnBrk="1" hangingPunct="1">
              <a:spcBef>
                <a:spcPct val="50000"/>
              </a:spcBef>
            </a:pPr>
            <a:endParaRPr lang="en-GB" altLang="vi-VN" sz="2400" b="1">
              <a:solidFill>
                <a:srgbClr val="003300"/>
              </a:solidFill>
              <a:latin typeface="Times New Roman" pitchFamily="18" charset="0"/>
              <a:cs typeface="Arial" charset="0"/>
            </a:endParaRPr>
          </a:p>
        </p:txBody>
      </p:sp>
      <p:sp>
        <p:nvSpPr>
          <p:cNvPr id="21510" name="Text Box 23"/>
          <p:cNvSpPr txBox="1">
            <a:spLocks noChangeArrowheads="1"/>
          </p:cNvSpPr>
          <p:nvPr/>
        </p:nvSpPr>
        <p:spPr bwMode="auto">
          <a:xfrm>
            <a:off x="322263" y="1981200"/>
            <a:ext cx="12161520"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eaLnBrk="1" hangingPunct="1">
              <a:spcBef>
                <a:spcPct val="50000"/>
              </a:spcBef>
            </a:pPr>
            <a:r>
              <a:rPr lang="en-GB" altLang="vi-VN" sz="5400" b="1" dirty="0">
                <a:solidFill>
                  <a:srgbClr val="FF0000"/>
                </a:solidFill>
                <a:latin typeface="Times New Roman" pitchFamily="18" charset="0"/>
                <a:cs typeface="Times New Roman" pitchFamily="18" charset="0"/>
              </a:rPr>
              <a:t>* </a:t>
            </a:r>
            <a:r>
              <a:rPr lang="en-GB" altLang="vi-VN" sz="4800" b="1" dirty="0">
                <a:solidFill>
                  <a:srgbClr val="FF0000"/>
                </a:solidFill>
                <a:latin typeface="Times New Roman" pitchFamily="18" charset="0"/>
                <a:cs typeface="Times New Roman" pitchFamily="18" charset="0"/>
              </a:rPr>
              <a:t>Nội dung: </a:t>
            </a:r>
            <a:r>
              <a:rPr lang="en-GB" altLang="vi-VN" sz="4800" b="1" dirty="0" smtClean="0">
                <a:solidFill>
                  <a:srgbClr val="0000FF"/>
                </a:solidFill>
                <a:latin typeface="Times New Roman" pitchFamily="18" charset="0"/>
                <a:cs typeface="Times New Roman" pitchFamily="18" charset="0"/>
              </a:rPr>
              <a:t>Phản đối c</a:t>
            </a:r>
            <a:r>
              <a:rPr lang="en-GB" altLang="vi-VN" sz="4800" b="1" dirty="0" smtClean="0">
                <a:solidFill>
                  <a:srgbClr val="0000FF"/>
                </a:solidFill>
                <a:latin typeface="Times New Roman" pitchFamily="18" charset="0"/>
                <a:cs typeface="Times New Roman" pitchFamily="18" charset="0"/>
              </a:rPr>
              <a:t>hế </a:t>
            </a:r>
            <a:r>
              <a:rPr lang="en-GB" altLang="vi-VN" sz="4800" b="1" dirty="0">
                <a:solidFill>
                  <a:srgbClr val="0000FF"/>
                </a:solidFill>
                <a:latin typeface="Times New Roman" pitchFamily="18" charset="0"/>
                <a:cs typeface="Times New Roman" pitchFamily="18" charset="0"/>
              </a:rPr>
              <a:t>độ phân biệt </a:t>
            </a:r>
            <a:r>
              <a:rPr lang="en-GB" altLang="vi-VN" sz="4800" b="1">
                <a:solidFill>
                  <a:srgbClr val="0000FF"/>
                </a:solidFill>
                <a:latin typeface="Times New Roman" pitchFamily="18" charset="0"/>
                <a:cs typeface="Times New Roman" pitchFamily="18" charset="0"/>
              </a:rPr>
              <a:t>chủng </a:t>
            </a:r>
            <a:r>
              <a:rPr lang="en-GB" altLang="vi-VN" sz="4800" b="1" smtClean="0">
                <a:solidFill>
                  <a:srgbClr val="0000FF"/>
                </a:solidFill>
                <a:latin typeface="Times New Roman" pitchFamily="18" charset="0"/>
                <a:cs typeface="Times New Roman" pitchFamily="18" charset="0"/>
              </a:rPr>
              <a:t>tộc, ca ngợi cuộc </a:t>
            </a:r>
            <a:r>
              <a:rPr lang="en-GB" altLang="vi-VN" sz="4800" b="1" dirty="0">
                <a:solidFill>
                  <a:srgbClr val="0000FF"/>
                </a:solidFill>
                <a:latin typeface="Times New Roman" pitchFamily="18" charset="0"/>
                <a:cs typeface="Times New Roman" pitchFamily="18" charset="0"/>
              </a:rPr>
              <a:t>đấu tranh đòi bình đẳng của những người </a:t>
            </a:r>
            <a:r>
              <a:rPr lang="en-GB" altLang="vi-VN" sz="4800" b="1">
                <a:solidFill>
                  <a:srgbClr val="0000FF"/>
                </a:solidFill>
                <a:latin typeface="Times New Roman" pitchFamily="18" charset="0"/>
                <a:cs typeface="Times New Roman" pitchFamily="18" charset="0"/>
              </a:rPr>
              <a:t>da </a:t>
            </a:r>
            <a:r>
              <a:rPr lang="en-GB" altLang="vi-VN" sz="4800" b="1" smtClean="0">
                <a:solidFill>
                  <a:srgbClr val="0000FF"/>
                </a:solidFill>
                <a:latin typeface="Times New Roman" pitchFamily="18" charset="0"/>
                <a:cs typeface="Times New Roman" pitchFamily="18" charset="0"/>
              </a:rPr>
              <a:t>đen ở Nam Phi. </a:t>
            </a:r>
            <a:endParaRPr lang="en-US" altLang="vi-VN" sz="4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437397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olours052k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7" name="Group 3"/>
          <p:cNvGrpSpPr>
            <a:grpSpLocks/>
          </p:cNvGrpSpPr>
          <p:nvPr/>
        </p:nvGrpSpPr>
        <p:grpSpPr bwMode="auto">
          <a:xfrm>
            <a:off x="9753600" y="0"/>
            <a:ext cx="1219200" cy="990600"/>
            <a:chOff x="2256" y="1536"/>
            <a:chExt cx="1176" cy="744"/>
          </a:xfrm>
        </p:grpSpPr>
        <p:pic>
          <p:nvPicPr>
            <p:cNvPr id="6152" name="Picture 4" descr="pretty_flower_purple_hb"/>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4" y="1632"/>
              <a:ext cx="64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53" name="Group 5"/>
            <p:cNvGrpSpPr>
              <a:grpSpLocks/>
            </p:cNvGrpSpPr>
            <p:nvPr/>
          </p:nvGrpSpPr>
          <p:grpSpPr bwMode="auto">
            <a:xfrm>
              <a:off x="2256" y="1536"/>
              <a:ext cx="864" cy="744"/>
              <a:chOff x="2256" y="1536"/>
              <a:chExt cx="864" cy="744"/>
            </a:xfrm>
          </p:grpSpPr>
          <p:pic>
            <p:nvPicPr>
              <p:cNvPr id="6154" name="Picture 6" descr="pretty_flower_red_hb"/>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44" y="1680"/>
                <a:ext cx="576" cy="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7" descr="pretty_flower_yellow_hb"/>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00" y="1536"/>
                <a:ext cx="552" cy="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8" descr="pretty_flower_orange_hb"/>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56" y="1632"/>
                <a:ext cx="64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107" name="Text Box 11"/>
          <p:cNvSpPr txBox="1">
            <a:spLocks noChangeArrowheads="1"/>
          </p:cNvSpPr>
          <p:nvPr/>
        </p:nvSpPr>
        <p:spPr bwMode="auto">
          <a:xfrm>
            <a:off x="1889125" y="0"/>
            <a:ext cx="3810000" cy="584835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GB" altLang="vi-VN" dirty="0">
                <a:solidFill>
                  <a:srgbClr val="FF0000"/>
                </a:solidFill>
                <a:latin typeface="Times New Roman" panose="02020603050405020304" pitchFamily="18" charset="0"/>
                <a:cs typeface="Times New Roman" panose="02020603050405020304" pitchFamily="18" charset="0"/>
              </a:rPr>
              <a:t>    </a:t>
            </a:r>
            <a:r>
              <a:rPr lang="en-GB" altLang="vi-VN" sz="3400" b="1" dirty="0">
                <a:solidFill>
                  <a:srgbClr val="FF0000"/>
                </a:solidFill>
                <a:latin typeface="Times New Roman" panose="02020603050405020304" pitchFamily="18" charset="0"/>
                <a:cs typeface="Times New Roman" panose="02020603050405020304" pitchFamily="18" charset="0"/>
              </a:rPr>
              <a:t>Nam Phi là quốc gia ở cực nam châu Phi, diện tích 1.219.000km</a:t>
            </a:r>
            <a:r>
              <a:rPr lang="en-GB" altLang="vi-VN" sz="3400" b="1" baseline="30000" dirty="0">
                <a:solidFill>
                  <a:srgbClr val="FF0000"/>
                </a:solidFill>
                <a:latin typeface="Times New Roman" panose="02020603050405020304" pitchFamily="18" charset="0"/>
                <a:cs typeface="Times New Roman" panose="02020603050405020304" pitchFamily="18" charset="0"/>
              </a:rPr>
              <a:t>2</a:t>
            </a:r>
            <a:r>
              <a:rPr lang="en-GB" altLang="vi-VN" sz="3400" b="1" dirty="0">
                <a:solidFill>
                  <a:srgbClr val="FF0000"/>
                </a:solidFill>
                <a:latin typeface="Times New Roman" panose="02020603050405020304" pitchFamily="18" charset="0"/>
                <a:cs typeface="Times New Roman" panose="02020603050405020304" pitchFamily="18" charset="0"/>
              </a:rPr>
              <a:t>, dân số 43 triệu người, thủ đô là Prê-tô-ri-a, nổi tiếng nhiều vàng và kim cương nhưng cũng rất nổi tiếng về nạn phân biệt chủng tộc.</a:t>
            </a:r>
          </a:p>
        </p:txBody>
      </p:sp>
      <p:pic>
        <p:nvPicPr>
          <p:cNvPr id="4102" name="Picture 6" descr="chu_phi_sau__1945_1_500_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0"/>
            <a:ext cx="5181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6" name="Freeform 10"/>
          <p:cNvSpPr>
            <a:spLocks/>
          </p:cNvSpPr>
          <p:nvPr/>
        </p:nvSpPr>
        <p:spPr bwMode="auto">
          <a:xfrm>
            <a:off x="8839200" y="4876800"/>
            <a:ext cx="838200" cy="762000"/>
          </a:xfrm>
          <a:custGeom>
            <a:avLst/>
            <a:gdLst>
              <a:gd name="T0" fmla="*/ 2147483646 w 522"/>
              <a:gd name="T1" fmla="*/ 2147483646 h 467"/>
              <a:gd name="T2" fmla="*/ 2147483646 w 522"/>
              <a:gd name="T3" fmla="*/ 2147483646 h 467"/>
              <a:gd name="T4" fmla="*/ 2147483646 w 522"/>
              <a:gd name="T5" fmla="*/ 2147483646 h 467"/>
              <a:gd name="T6" fmla="*/ 2147483646 w 522"/>
              <a:gd name="T7" fmla="*/ 2147483646 h 467"/>
              <a:gd name="T8" fmla="*/ 2147483646 w 522"/>
              <a:gd name="T9" fmla="*/ 2147483646 h 467"/>
              <a:gd name="T10" fmla="*/ 2147483646 w 522"/>
              <a:gd name="T11" fmla="*/ 2147483646 h 467"/>
              <a:gd name="T12" fmla="*/ 2147483646 w 522"/>
              <a:gd name="T13" fmla="*/ 2147483646 h 467"/>
              <a:gd name="T14" fmla="*/ 2147483646 w 522"/>
              <a:gd name="T15" fmla="*/ 2147483646 h 467"/>
              <a:gd name="T16" fmla="*/ 2147483646 w 522"/>
              <a:gd name="T17" fmla="*/ 2147483646 h 467"/>
              <a:gd name="T18" fmla="*/ 2147483646 w 522"/>
              <a:gd name="T19" fmla="*/ 2147483646 h 467"/>
              <a:gd name="T20" fmla="*/ 2147483646 w 522"/>
              <a:gd name="T21" fmla="*/ 2147483646 h 467"/>
              <a:gd name="T22" fmla="*/ 2147483646 w 522"/>
              <a:gd name="T23" fmla="*/ 2147483646 h 467"/>
              <a:gd name="T24" fmla="*/ 2147483646 w 522"/>
              <a:gd name="T25" fmla="*/ 2147483646 h 467"/>
              <a:gd name="T26" fmla="*/ 2147483646 w 522"/>
              <a:gd name="T27" fmla="*/ 2147483646 h 467"/>
              <a:gd name="T28" fmla="*/ 2147483646 w 522"/>
              <a:gd name="T29" fmla="*/ 2147483646 h 467"/>
              <a:gd name="T30" fmla="*/ 2147483646 w 522"/>
              <a:gd name="T31" fmla="*/ 2147483646 h 467"/>
              <a:gd name="T32" fmla="*/ 2147483646 w 522"/>
              <a:gd name="T33" fmla="*/ 2147483646 h 467"/>
              <a:gd name="T34" fmla="*/ 2147483646 w 522"/>
              <a:gd name="T35" fmla="*/ 2147483646 h 467"/>
              <a:gd name="T36" fmla="*/ 2147483646 w 522"/>
              <a:gd name="T37" fmla="*/ 2147483646 h 467"/>
              <a:gd name="T38" fmla="*/ 2147483646 w 522"/>
              <a:gd name="T39" fmla="*/ 2147483646 h 467"/>
              <a:gd name="T40" fmla="*/ 2147483646 w 522"/>
              <a:gd name="T41" fmla="*/ 2147483646 h 467"/>
              <a:gd name="T42" fmla="*/ 2147483646 w 522"/>
              <a:gd name="T43" fmla="*/ 2147483646 h 467"/>
              <a:gd name="T44" fmla="*/ 2147483646 w 522"/>
              <a:gd name="T45" fmla="*/ 2147483646 h 467"/>
              <a:gd name="T46" fmla="*/ 2147483646 w 522"/>
              <a:gd name="T47" fmla="*/ 2147483646 h 467"/>
              <a:gd name="T48" fmla="*/ 2147483646 w 522"/>
              <a:gd name="T49" fmla="*/ 2147483646 h 467"/>
              <a:gd name="T50" fmla="*/ 0 w 522"/>
              <a:gd name="T51" fmla="*/ 2147483646 h 4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2"/>
              <a:gd name="T79" fmla="*/ 0 h 467"/>
              <a:gd name="T80" fmla="*/ 522 w 522"/>
              <a:gd name="T81" fmla="*/ 467 h 4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2" h="467">
                <a:moveTo>
                  <a:pt x="45" y="233"/>
                </a:moveTo>
                <a:cubicBezTo>
                  <a:pt x="60" y="236"/>
                  <a:pt x="76" y="240"/>
                  <a:pt x="91" y="233"/>
                </a:cubicBezTo>
                <a:cubicBezTo>
                  <a:pt x="106" y="226"/>
                  <a:pt x="129" y="203"/>
                  <a:pt x="136" y="188"/>
                </a:cubicBezTo>
                <a:cubicBezTo>
                  <a:pt x="143" y="173"/>
                  <a:pt x="129" y="150"/>
                  <a:pt x="136" y="143"/>
                </a:cubicBezTo>
                <a:cubicBezTo>
                  <a:pt x="143" y="136"/>
                  <a:pt x="158" y="151"/>
                  <a:pt x="181" y="143"/>
                </a:cubicBezTo>
                <a:cubicBezTo>
                  <a:pt x="204" y="135"/>
                  <a:pt x="242" y="112"/>
                  <a:pt x="272" y="97"/>
                </a:cubicBezTo>
                <a:cubicBezTo>
                  <a:pt x="302" y="82"/>
                  <a:pt x="340" y="67"/>
                  <a:pt x="363" y="52"/>
                </a:cubicBezTo>
                <a:cubicBezTo>
                  <a:pt x="386" y="37"/>
                  <a:pt x="393" y="14"/>
                  <a:pt x="408" y="7"/>
                </a:cubicBezTo>
                <a:cubicBezTo>
                  <a:pt x="423" y="0"/>
                  <a:pt x="446" y="0"/>
                  <a:pt x="453" y="7"/>
                </a:cubicBezTo>
                <a:cubicBezTo>
                  <a:pt x="460" y="14"/>
                  <a:pt x="445" y="45"/>
                  <a:pt x="453" y="52"/>
                </a:cubicBezTo>
                <a:cubicBezTo>
                  <a:pt x="461" y="59"/>
                  <a:pt x="491" y="45"/>
                  <a:pt x="499" y="52"/>
                </a:cubicBezTo>
                <a:cubicBezTo>
                  <a:pt x="507" y="59"/>
                  <a:pt x="499" y="82"/>
                  <a:pt x="499" y="97"/>
                </a:cubicBezTo>
                <a:cubicBezTo>
                  <a:pt x="499" y="112"/>
                  <a:pt x="499" y="128"/>
                  <a:pt x="499" y="143"/>
                </a:cubicBezTo>
                <a:cubicBezTo>
                  <a:pt x="499" y="158"/>
                  <a:pt x="499" y="173"/>
                  <a:pt x="499" y="188"/>
                </a:cubicBezTo>
                <a:cubicBezTo>
                  <a:pt x="499" y="203"/>
                  <a:pt x="499" y="218"/>
                  <a:pt x="499" y="233"/>
                </a:cubicBezTo>
                <a:cubicBezTo>
                  <a:pt x="499" y="248"/>
                  <a:pt x="522" y="249"/>
                  <a:pt x="499" y="279"/>
                </a:cubicBezTo>
                <a:cubicBezTo>
                  <a:pt x="476" y="309"/>
                  <a:pt x="401" y="385"/>
                  <a:pt x="363" y="415"/>
                </a:cubicBezTo>
                <a:cubicBezTo>
                  <a:pt x="325" y="445"/>
                  <a:pt x="302" y="460"/>
                  <a:pt x="272" y="460"/>
                </a:cubicBezTo>
                <a:cubicBezTo>
                  <a:pt x="242" y="460"/>
                  <a:pt x="196" y="415"/>
                  <a:pt x="181" y="415"/>
                </a:cubicBezTo>
                <a:cubicBezTo>
                  <a:pt x="166" y="415"/>
                  <a:pt x="188" y="453"/>
                  <a:pt x="181" y="460"/>
                </a:cubicBezTo>
                <a:cubicBezTo>
                  <a:pt x="174" y="467"/>
                  <a:pt x="159" y="467"/>
                  <a:pt x="136" y="460"/>
                </a:cubicBezTo>
                <a:cubicBezTo>
                  <a:pt x="113" y="453"/>
                  <a:pt x="52" y="430"/>
                  <a:pt x="45" y="415"/>
                </a:cubicBezTo>
                <a:cubicBezTo>
                  <a:pt x="38" y="400"/>
                  <a:pt x="91" y="385"/>
                  <a:pt x="91" y="370"/>
                </a:cubicBezTo>
                <a:cubicBezTo>
                  <a:pt x="91" y="355"/>
                  <a:pt x="53" y="339"/>
                  <a:pt x="45" y="324"/>
                </a:cubicBezTo>
                <a:cubicBezTo>
                  <a:pt x="37" y="309"/>
                  <a:pt x="52" y="294"/>
                  <a:pt x="45" y="279"/>
                </a:cubicBezTo>
                <a:cubicBezTo>
                  <a:pt x="38" y="264"/>
                  <a:pt x="19" y="248"/>
                  <a:pt x="0" y="233"/>
                </a:cubicBezTo>
              </a:path>
            </a:pathLst>
          </a:custGeom>
          <a:noFill/>
          <a:ln w="38100">
            <a:solidFill>
              <a:srgbClr val="FFFF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51" name="Rectangle 10"/>
          <p:cNvSpPr>
            <a:spLocks noChangeArrowheads="1"/>
          </p:cNvSpPr>
          <p:nvPr/>
        </p:nvSpPr>
        <p:spPr bwMode="auto">
          <a:xfrm>
            <a:off x="182880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vi-VN" altLang="vi-VN" sz="1800">
              <a:latin typeface="Times New Roman" panose="02020603050405020304" pitchFamily="18" charset="0"/>
            </a:endParaRPr>
          </a:p>
        </p:txBody>
      </p:sp>
    </p:spTree>
    <p:extLst>
      <p:ext uri="{BB962C8B-B14F-4D97-AF65-F5344CB8AC3E}">
        <p14:creationId xmlns:p14="http://schemas.microsoft.com/office/powerpoint/2010/main" val="6113243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4107"/>
                                        </p:tgtEl>
                                        <p:attrNameLst>
                                          <p:attrName>style.visibility</p:attrName>
                                        </p:attrNameLst>
                                      </p:cBhvr>
                                      <p:to>
                                        <p:strVal val="visible"/>
                                      </p:to>
                                    </p:set>
                                    <p:animEffect transition="in" filter="wheel(4)">
                                      <p:cBhvr>
                                        <p:cTn id="7" dur="500"/>
                                        <p:tgtEl>
                                          <p:spTgt spid="41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wheel(4)">
                                      <p:cBhvr>
                                        <p:cTn id="12" dur="500"/>
                                        <p:tgtEl>
                                          <p:spTgt spid="41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4106"/>
                                        </p:tgtEl>
                                        <p:attrNameLst>
                                          <p:attrName>style.visibility</p:attrName>
                                        </p:attrNameLst>
                                      </p:cBhvr>
                                      <p:to>
                                        <p:strVal val="visible"/>
                                      </p:to>
                                    </p:set>
                                    <p:animEffect transition="in" filter="wheel(4)">
                                      <p:cBhvr>
                                        <p:cTn id="17" dur="20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animBg="1"/>
      <p:bldP spid="410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2" name="Text Box 8"/>
          <p:cNvSpPr txBox="1">
            <a:spLocks noChangeArrowheads="1"/>
          </p:cNvSpPr>
          <p:nvPr/>
        </p:nvSpPr>
        <p:spPr bwMode="auto">
          <a:xfrm>
            <a:off x="144463" y="1336675"/>
            <a:ext cx="12443777"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eaLnBrk="1" hangingPunct="1"/>
            <a:r>
              <a:rPr lang="en-US" altLang="vi-VN" sz="2800" b="1">
                <a:solidFill>
                  <a:srgbClr val="0000FF"/>
                </a:solidFill>
                <a:latin typeface="Times New Roman" pitchFamily="18" charset="0"/>
                <a:cs typeface="Times New Roman" pitchFamily="18" charset="0"/>
              </a:rPr>
              <a:t>- </a:t>
            </a:r>
            <a:r>
              <a:rPr lang="en-GB" altLang="vi-VN" sz="5400" b="1">
                <a:solidFill>
                  <a:srgbClr val="0000FF"/>
                </a:solidFill>
                <a:latin typeface="Times New Roman" pitchFamily="18" charset="0"/>
                <a:cs typeface="Times New Roman" pitchFamily="18" charset="0"/>
              </a:rPr>
              <a:t>Ở nước này,/ người da trắng chỉ chiếm 1/5 dân số,/ nhưng lại nắm gần 9/10/ đất trồng trọt,/ 3/4 tổng thu nhập/ và toàn bộ hầm mỏ,/ xí nghiệp,/ ngân hàng,//….</a:t>
            </a:r>
          </a:p>
        </p:txBody>
      </p:sp>
    </p:spTree>
    <p:extLst>
      <p:ext uri="{BB962C8B-B14F-4D97-AF65-F5344CB8AC3E}">
        <p14:creationId xmlns:p14="http://schemas.microsoft.com/office/powerpoint/2010/main" val="563185502"/>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1752"/>
                                        </p:tgtEl>
                                        <p:attrNameLst>
                                          <p:attrName>style.visibility</p:attrName>
                                        </p:attrNameLst>
                                      </p:cBhvr>
                                      <p:to>
                                        <p:strVal val="visible"/>
                                      </p:to>
                                    </p:set>
                                    <p:anim calcmode="discrete" valueType="clr">
                                      <p:cBhvr override="childStyle">
                                        <p:cTn id="7" dur="80"/>
                                        <p:tgtEl>
                                          <p:spTgt spid="3175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1752"/>
                                        </p:tgtEl>
                                        <p:attrNameLst>
                                          <p:attrName>fillcolor</p:attrName>
                                        </p:attrNameLst>
                                      </p:cBhvr>
                                      <p:tavLst>
                                        <p:tav tm="0">
                                          <p:val>
                                            <p:clrVal>
                                              <a:schemeClr val="accent2"/>
                                            </p:clrVal>
                                          </p:val>
                                        </p:tav>
                                        <p:tav tm="50000">
                                          <p:val>
                                            <p:clrVal>
                                              <a:schemeClr val="hlink"/>
                                            </p:clrVal>
                                          </p:val>
                                        </p:tav>
                                      </p:tavLst>
                                    </p:anim>
                                    <p:set>
                                      <p:cBhvr>
                                        <p:cTn id="9" dur="80"/>
                                        <p:tgtEl>
                                          <p:spTgt spid="317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1360" y="5486400"/>
            <a:ext cx="192024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43" name="Text Box 23"/>
          <p:cNvSpPr txBox="1">
            <a:spLocks noChangeArrowheads="1"/>
          </p:cNvSpPr>
          <p:nvPr/>
        </p:nvSpPr>
        <p:spPr bwMode="auto">
          <a:xfrm>
            <a:off x="-152400" y="76200"/>
            <a:ext cx="1312164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GB" altLang="vi-VN" sz="2600" b="1" dirty="0">
                <a:solidFill>
                  <a:srgbClr val="FF0000"/>
                </a:solidFill>
                <a:latin typeface="Times New Roman" pitchFamily="18" charset="0"/>
                <a:cs typeface="Times New Roman" pitchFamily="18" charset="0"/>
              </a:rPr>
              <a:t> 1. </a:t>
            </a:r>
            <a:r>
              <a:rPr lang="en-GB" altLang="vi-VN" sz="3600" b="1" dirty="0">
                <a:solidFill>
                  <a:srgbClr val="FF0000"/>
                </a:solidFill>
                <a:latin typeface="Times New Roman" pitchFamily="18" charset="0"/>
                <a:cs typeface="Times New Roman" pitchFamily="18" charset="0"/>
              </a:rPr>
              <a:t>Dưới chế độ a-pác-thai, người da đen bị đối xử như thế nào</a:t>
            </a:r>
            <a:r>
              <a:rPr lang="en-GB" altLang="vi-VN" sz="2600" b="1" dirty="0">
                <a:solidFill>
                  <a:srgbClr val="FF0000"/>
                </a:solidFill>
                <a:latin typeface="Times New Roman" pitchFamily="18" charset="0"/>
                <a:cs typeface="Times New Roman" pitchFamily="18" charset="0"/>
              </a:rPr>
              <a:t>?</a:t>
            </a:r>
            <a:endParaRPr lang="en-US" altLang="vi-VN" sz="2600" b="1" dirty="0">
              <a:solidFill>
                <a:srgbClr val="FF0000"/>
              </a:solidFill>
              <a:latin typeface="Times New Roman" pitchFamily="18" charset="0"/>
              <a:cs typeface="Times New Roman" pitchFamily="18" charset="0"/>
            </a:endParaRPr>
          </a:p>
        </p:txBody>
      </p:sp>
      <p:sp>
        <p:nvSpPr>
          <p:cNvPr id="5144" name="Text Box 24"/>
          <p:cNvSpPr txBox="1">
            <a:spLocks noChangeArrowheads="1"/>
          </p:cNvSpPr>
          <p:nvPr/>
        </p:nvSpPr>
        <p:spPr bwMode="auto">
          <a:xfrm>
            <a:off x="106680" y="2092325"/>
            <a:ext cx="650748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eaLnBrk="1" hangingPunct="1">
              <a:spcBef>
                <a:spcPct val="50000"/>
              </a:spcBef>
            </a:pPr>
            <a:r>
              <a:rPr lang="en-GB" altLang="vi-VN" sz="2800" b="1">
                <a:latin typeface="Times New Roman" pitchFamily="18" charset="0"/>
                <a:cs typeface="Times New Roman" pitchFamily="18" charset="0"/>
              </a:rPr>
              <a:t>- </a:t>
            </a:r>
            <a:r>
              <a:rPr lang="en-GB" altLang="vi-VN" b="1">
                <a:latin typeface="Times New Roman" pitchFamily="18" charset="0"/>
                <a:cs typeface="Times New Roman" pitchFamily="18" charset="0"/>
              </a:rPr>
              <a:t>Người da đen phải làm những công việc nặng nhọc, bẩn thỉu ; bị trả lương thấp ; phải sống, chữa bệnh, làm việc ở những khu riêng ; không được hưởng một chút tự do dân chủ nào.</a:t>
            </a:r>
            <a:endParaRPr lang="en-US" altLang="vi-VN">
              <a:latin typeface="Times New Roman" pitchFamily="18" charset="0"/>
              <a:cs typeface="Times New Roman" pitchFamily="18" charset="0"/>
            </a:endParaRPr>
          </a:p>
        </p:txBody>
      </p:sp>
      <p:pic>
        <p:nvPicPr>
          <p:cNvPr id="11271" name="Picture 38" descr="a (3)"/>
          <p:cNvPicPr>
            <a:picLocks noChangeAspect="1" noChangeArrowheads="1"/>
          </p:cNvPicPr>
          <p:nvPr/>
        </p:nvPicPr>
        <p:blipFill>
          <a:blip r:embed="rId3">
            <a:lum bright="10000" contrast="10000"/>
            <a:extLst>
              <a:ext uri="{28A0092B-C50C-407E-A947-70E740481C1C}">
                <a14:useLocalDpi xmlns:a14="http://schemas.microsoft.com/office/drawing/2010/main" val="0"/>
              </a:ext>
            </a:extLst>
          </a:blip>
          <a:srcRect/>
          <a:stretch>
            <a:fillRect/>
          </a:stretch>
        </p:blipFill>
        <p:spPr bwMode="auto">
          <a:xfrm>
            <a:off x="6720840" y="2378075"/>
            <a:ext cx="608076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673453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143"/>
                                        </p:tgtEl>
                                        <p:attrNameLst>
                                          <p:attrName>style.visibility</p:attrName>
                                        </p:attrNameLst>
                                      </p:cBhvr>
                                      <p:to>
                                        <p:strVal val="visible"/>
                                      </p:to>
                                    </p:set>
                                    <p:anim calcmode="discrete" valueType="clr">
                                      <p:cBhvr override="childStyle">
                                        <p:cTn id="7" dur="80"/>
                                        <p:tgtEl>
                                          <p:spTgt spid="514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43"/>
                                        </p:tgtEl>
                                        <p:attrNameLst>
                                          <p:attrName>fillcolor</p:attrName>
                                        </p:attrNameLst>
                                      </p:cBhvr>
                                      <p:tavLst>
                                        <p:tav tm="0">
                                          <p:val>
                                            <p:clrVal>
                                              <a:schemeClr val="accent2"/>
                                            </p:clrVal>
                                          </p:val>
                                        </p:tav>
                                        <p:tav tm="50000">
                                          <p:val>
                                            <p:clrVal>
                                              <a:schemeClr val="hlink"/>
                                            </p:clrVal>
                                          </p:val>
                                        </p:tav>
                                      </p:tavLst>
                                    </p:anim>
                                    <p:set>
                                      <p:cBhvr>
                                        <p:cTn id="9" dur="80"/>
                                        <p:tgtEl>
                                          <p:spTgt spid="5143"/>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144"/>
                                        </p:tgtEl>
                                        <p:attrNameLst>
                                          <p:attrName>style.visibility</p:attrName>
                                        </p:attrNameLst>
                                      </p:cBhvr>
                                      <p:to>
                                        <p:strVal val="visible"/>
                                      </p:to>
                                    </p:set>
                                    <p:anim calcmode="discrete" valueType="clr">
                                      <p:cBhvr override="childStyle">
                                        <p:cTn id="14" dur="80"/>
                                        <p:tgtEl>
                                          <p:spTgt spid="514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144"/>
                                        </p:tgtEl>
                                        <p:attrNameLst>
                                          <p:attrName>fillcolor</p:attrName>
                                        </p:attrNameLst>
                                      </p:cBhvr>
                                      <p:tavLst>
                                        <p:tav tm="0">
                                          <p:val>
                                            <p:clrVal>
                                              <a:schemeClr val="accent2"/>
                                            </p:clrVal>
                                          </p:val>
                                        </p:tav>
                                        <p:tav tm="50000">
                                          <p:val>
                                            <p:clrVal>
                                              <a:schemeClr val="hlink"/>
                                            </p:clrVal>
                                          </p:val>
                                        </p:tav>
                                      </p:tavLst>
                                    </p:anim>
                                    <p:set>
                                      <p:cBhvr>
                                        <p:cTn id="16" dur="80"/>
                                        <p:tgtEl>
                                          <p:spTgt spid="514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3" grpId="0"/>
      <p:bldP spid="51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6" name="Text Box 18"/>
          <p:cNvSpPr txBox="1">
            <a:spLocks noChangeArrowheads="1"/>
          </p:cNvSpPr>
          <p:nvPr/>
        </p:nvSpPr>
        <p:spPr bwMode="auto">
          <a:xfrm>
            <a:off x="0" y="201613"/>
            <a:ext cx="1216152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eaLnBrk="1" hangingPunct="1">
              <a:spcBef>
                <a:spcPct val="50000"/>
              </a:spcBef>
            </a:pPr>
            <a:r>
              <a:rPr lang="en-GB" altLang="vi-VN" sz="4000" b="1" dirty="0">
                <a:solidFill>
                  <a:srgbClr val="FF0000"/>
                </a:solidFill>
                <a:latin typeface="Times New Roman" pitchFamily="18" charset="0"/>
                <a:cs typeface="Times New Roman" pitchFamily="18" charset="0"/>
              </a:rPr>
              <a:t>2.Người dân Nam Phi đã làm gì để xoá bỏ chế độ phân biệt chủng tộc?</a:t>
            </a:r>
            <a:endParaRPr lang="en-US" altLang="vi-VN" sz="4000" dirty="0">
              <a:solidFill>
                <a:srgbClr val="FF0000"/>
              </a:solidFill>
              <a:latin typeface="Times New Roman" pitchFamily="18" charset="0"/>
              <a:cs typeface="Times New Roman" pitchFamily="18" charset="0"/>
            </a:endParaRPr>
          </a:p>
        </p:txBody>
      </p:sp>
      <p:sp>
        <p:nvSpPr>
          <p:cNvPr id="7187" name="Text Box 19"/>
          <p:cNvSpPr txBox="1">
            <a:spLocks noChangeArrowheads="1"/>
          </p:cNvSpPr>
          <p:nvPr/>
        </p:nvSpPr>
        <p:spPr bwMode="auto">
          <a:xfrm>
            <a:off x="0" y="2311400"/>
            <a:ext cx="128016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eaLnBrk="1" hangingPunct="1">
              <a:spcBef>
                <a:spcPct val="50000"/>
              </a:spcBef>
            </a:pPr>
            <a:r>
              <a:rPr lang="en-GB" altLang="vi-VN" sz="2800" b="1">
                <a:solidFill>
                  <a:srgbClr val="0000FF"/>
                </a:solidFill>
                <a:latin typeface="Times New Roman" pitchFamily="18" charset="0"/>
                <a:cs typeface="Times New Roman" pitchFamily="18" charset="0"/>
              </a:rPr>
              <a:t>- </a:t>
            </a:r>
            <a:r>
              <a:rPr lang="en-GB" altLang="vi-VN" sz="4800" b="1">
                <a:solidFill>
                  <a:srgbClr val="0000FF"/>
                </a:solidFill>
                <a:latin typeface="Times New Roman" pitchFamily="18" charset="0"/>
                <a:cs typeface="Times New Roman" pitchFamily="18" charset="0"/>
              </a:rPr>
              <a:t>Người da đen ở Nam Phi đã đứng lên đòi bình đẳng. Cuộc đấu tranh dũng cảm và bền bỉ của họ được nhiều người ủng hộ và cuối cùng  họ đã giành được thắng lợi.</a:t>
            </a:r>
            <a:endParaRPr lang="en-US" altLang="vi-VN" sz="480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2400509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186"/>
                                        </p:tgtEl>
                                        <p:attrNameLst>
                                          <p:attrName>style.visibility</p:attrName>
                                        </p:attrNameLst>
                                      </p:cBhvr>
                                      <p:to>
                                        <p:strVal val="visible"/>
                                      </p:to>
                                    </p:set>
                                    <p:anim calcmode="discrete" valueType="clr">
                                      <p:cBhvr override="childStyle">
                                        <p:cTn id="7" dur="80"/>
                                        <p:tgtEl>
                                          <p:spTgt spid="718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186"/>
                                        </p:tgtEl>
                                        <p:attrNameLst>
                                          <p:attrName>fillcolor</p:attrName>
                                        </p:attrNameLst>
                                      </p:cBhvr>
                                      <p:tavLst>
                                        <p:tav tm="0">
                                          <p:val>
                                            <p:clrVal>
                                              <a:schemeClr val="accent2"/>
                                            </p:clrVal>
                                          </p:val>
                                        </p:tav>
                                        <p:tav tm="50000">
                                          <p:val>
                                            <p:clrVal>
                                              <a:schemeClr val="hlink"/>
                                            </p:clrVal>
                                          </p:val>
                                        </p:tav>
                                      </p:tavLst>
                                    </p:anim>
                                    <p:set>
                                      <p:cBhvr>
                                        <p:cTn id="9" dur="80"/>
                                        <p:tgtEl>
                                          <p:spTgt spid="718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187"/>
                                        </p:tgtEl>
                                        <p:attrNameLst>
                                          <p:attrName>style.visibility</p:attrName>
                                        </p:attrNameLst>
                                      </p:cBhvr>
                                      <p:to>
                                        <p:strVal val="visible"/>
                                      </p:to>
                                    </p:set>
                                    <p:anim calcmode="discrete" valueType="clr">
                                      <p:cBhvr override="childStyle">
                                        <p:cTn id="14" dur="80"/>
                                        <p:tgtEl>
                                          <p:spTgt spid="718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187"/>
                                        </p:tgtEl>
                                        <p:attrNameLst>
                                          <p:attrName>fillcolor</p:attrName>
                                        </p:attrNameLst>
                                      </p:cBhvr>
                                      <p:tavLst>
                                        <p:tav tm="0">
                                          <p:val>
                                            <p:clrVal>
                                              <a:schemeClr val="accent2"/>
                                            </p:clrVal>
                                          </p:val>
                                        </p:tav>
                                        <p:tav tm="50000">
                                          <p:val>
                                            <p:clrVal>
                                              <a:schemeClr val="hlink"/>
                                            </p:clrVal>
                                          </p:val>
                                        </p:tav>
                                      </p:tavLst>
                                    </p:anim>
                                    <p:set>
                                      <p:cBhvr>
                                        <p:cTn id="16" dur="80"/>
                                        <p:tgtEl>
                                          <p:spTgt spid="718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6" grpId="0"/>
      <p:bldP spid="718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Text Box 6"/>
          <p:cNvSpPr txBox="1">
            <a:spLocks noChangeArrowheads="1"/>
          </p:cNvSpPr>
          <p:nvPr/>
        </p:nvSpPr>
        <p:spPr bwMode="auto">
          <a:xfrm>
            <a:off x="200025" y="2714626"/>
            <a:ext cx="44005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GB" altLang="vi-VN" sz="1800">
                <a:solidFill>
                  <a:srgbClr val="0033CC"/>
                </a:solidFill>
                <a:latin typeface="Times New Roman" pitchFamily="18" charset="0"/>
                <a:cs typeface="Arial" charset="0"/>
              </a:rPr>
              <a:t>    </a:t>
            </a:r>
            <a:endParaRPr lang="en-GB" altLang="vi-VN" sz="2400" b="1">
              <a:solidFill>
                <a:srgbClr val="0033CC"/>
              </a:solidFill>
              <a:latin typeface="Times New Roman" pitchFamily="18" charset="0"/>
              <a:cs typeface="Arial" charset="0"/>
            </a:endParaRPr>
          </a:p>
        </p:txBody>
      </p:sp>
      <p:pic>
        <p:nvPicPr>
          <p:cNvPr id="10246" name="Picture 6" descr="200806290903572_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7586" y="1600201"/>
            <a:ext cx="5454015"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Text Box 7"/>
          <p:cNvSpPr txBox="1">
            <a:spLocks noChangeArrowheads="1"/>
          </p:cNvSpPr>
          <p:nvPr/>
        </p:nvSpPr>
        <p:spPr bwMode="auto">
          <a:xfrm>
            <a:off x="8427720" y="5741989"/>
            <a:ext cx="41605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GB" altLang="vi-VN" sz="2400" b="1">
                <a:solidFill>
                  <a:srgbClr val="190BC8"/>
                </a:solidFill>
                <a:latin typeface="Times New Roman" pitchFamily="18" charset="0"/>
                <a:cs typeface="Arial" charset="0"/>
              </a:rPr>
              <a:t>Nen-xơn Man-đê-la</a:t>
            </a:r>
          </a:p>
        </p:txBody>
      </p:sp>
      <p:sp>
        <p:nvSpPr>
          <p:cNvPr id="13317" name="Text Box 8"/>
          <p:cNvSpPr txBox="1">
            <a:spLocks noChangeArrowheads="1"/>
          </p:cNvSpPr>
          <p:nvPr/>
        </p:nvSpPr>
        <p:spPr bwMode="auto">
          <a:xfrm>
            <a:off x="0" y="1427164"/>
            <a:ext cx="714756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spcBef>
                <a:spcPct val="50000"/>
              </a:spcBef>
            </a:pPr>
            <a:r>
              <a:rPr lang="en-GB" altLang="vi-VN" sz="2800" b="1" dirty="0">
                <a:latin typeface="Times New Roman" pitchFamily="18" charset="0"/>
                <a:cs typeface="Times New Roman" pitchFamily="18" charset="0"/>
              </a:rPr>
              <a:t>   </a:t>
            </a:r>
            <a:r>
              <a:rPr lang="en-GB" altLang="vi-VN" b="1" dirty="0">
                <a:latin typeface="Times New Roman" pitchFamily="18" charset="0"/>
                <a:cs typeface="Times New Roman" pitchFamily="18" charset="0"/>
              </a:rPr>
              <a:t>- Nen-xơn Man-đê-la sinh năm 1918, bị nhà cầm quyền Nam Phi xử từ chung thân năm 1964 vì đấu tranh chống chế độ a- pac- </a:t>
            </a:r>
            <a:r>
              <a:rPr lang="en-GB" altLang="vi-VN" b="1" dirty="0" smtClean="0">
                <a:latin typeface="Times New Roman" pitchFamily="18" charset="0"/>
                <a:cs typeface="Times New Roman" pitchFamily="18" charset="0"/>
              </a:rPr>
              <a:t>thai; </a:t>
            </a:r>
            <a:r>
              <a:rPr lang="en-GB" altLang="vi-VN" b="1" dirty="0">
                <a:latin typeface="Times New Roman" pitchFamily="18" charset="0"/>
                <a:cs typeface="Times New Roman" pitchFamily="18" charset="0"/>
              </a:rPr>
              <a:t>được trả tự do năm 1990, trở thành Tổng thống năm 1994, sau khi chế độ a- pác- thai bị xóa bỏ ; được Giải thưởng Nô-ben về hòa bình năm 1993. </a:t>
            </a:r>
            <a:endParaRPr lang="en-US" altLang="vi-VN" dirty="0">
              <a:latin typeface="Times New Roman" pitchFamily="18" charset="0"/>
              <a:cs typeface="Times New Roman" pitchFamily="18" charset="0"/>
            </a:endParaRPr>
          </a:p>
        </p:txBody>
      </p:sp>
      <p:sp>
        <p:nvSpPr>
          <p:cNvPr id="13321" name="Rectangle 3"/>
          <p:cNvSpPr>
            <a:spLocks noChangeArrowheads="1"/>
          </p:cNvSpPr>
          <p:nvPr/>
        </p:nvSpPr>
        <p:spPr bwMode="auto">
          <a:xfrm>
            <a:off x="-1" y="58738"/>
            <a:ext cx="128016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vi-VN" sz="3600" b="1" dirty="0">
                <a:solidFill>
                  <a:srgbClr val="FF0000"/>
                </a:solidFill>
                <a:latin typeface="Times New Roman" pitchFamily="18" charset="0"/>
                <a:cs typeface="Times New Roman" pitchFamily="18" charset="0"/>
              </a:rPr>
              <a:t>Em hãy giới thiệu vị tổng thống đầu tiên của Nam Phi mới?</a:t>
            </a:r>
            <a:endParaRPr lang="vi-VN" sz="3600" dirty="0"/>
          </a:p>
        </p:txBody>
      </p:sp>
    </p:spTree>
    <p:extLst>
      <p:ext uri="{BB962C8B-B14F-4D97-AF65-F5344CB8AC3E}">
        <p14:creationId xmlns:p14="http://schemas.microsoft.com/office/powerpoint/2010/main" val="899355204"/>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0246"/>
                                        </p:tgtEl>
                                        <p:attrNameLst>
                                          <p:attrName>style.visibility</p:attrName>
                                        </p:attrNameLst>
                                      </p:cBhvr>
                                      <p:to>
                                        <p:strVal val="visible"/>
                                      </p:to>
                                    </p:set>
                                    <p:anim calcmode="lin" valueType="num">
                                      <p:cBhvr additive="base">
                                        <p:cTn id="7" dur="500" fill="hold"/>
                                        <p:tgtEl>
                                          <p:spTgt spid="10246"/>
                                        </p:tgtEl>
                                        <p:attrNameLst>
                                          <p:attrName>ppt_x</p:attrName>
                                        </p:attrNameLst>
                                      </p:cBhvr>
                                      <p:tavLst>
                                        <p:tav tm="0">
                                          <p:val>
                                            <p:strVal val="#ppt_x"/>
                                          </p:val>
                                        </p:tav>
                                        <p:tav tm="100000">
                                          <p:val>
                                            <p:strVal val="#ppt_x"/>
                                          </p:val>
                                        </p:tav>
                                      </p:tavLst>
                                    </p:anim>
                                    <p:anim calcmode="lin" valueType="num">
                                      <p:cBhvr additive="base">
                                        <p:cTn id="8" dur="500" fill="hold"/>
                                        <p:tgtEl>
                                          <p:spTgt spid="10246"/>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247"/>
                                        </p:tgtEl>
                                        <p:attrNameLst>
                                          <p:attrName>style.visibility</p:attrName>
                                        </p:attrNameLst>
                                      </p:cBhvr>
                                      <p:to>
                                        <p:strVal val="visible"/>
                                      </p:to>
                                    </p:set>
                                    <p:anim calcmode="lin" valueType="num">
                                      <p:cBhvr additive="base">
                                        <p:cTn id="12" dur="500" fill="hold"/>
                                        <p:tgtEl>
                                          <p:spTgt spid="10247"/>
                                        </p:tgtEl>
                                        <p:attrNameLst>
                                          <p:attrName>ppt_x</p:attrName>
                                        </p:attrNameLst>
                                      </p:cBhvr>
                                      <p:tavLst>
                                        <p:tav tm="0">
                                          <p:val>
                                            <p:strVal val="#ppt_x"/>
                                          </p:val>
                                        </p:tav>
                                        <p:tav tm="100000">
                                          <p:val>
                                            <p:strVal val="#ppt_x"/>
                                          </p:val>
                                        </p:tav>
                                      </p:tavLst>
                                    </p:anim>
                                    <p:anim calcmode="lin" valueType="num">
                                      <p:cBhvr additive="base">
                                        <p:cTn id="13" dur="500" fill="hold"/>
                                        <p:tgtEl>
                                          <p:spTgt spid="10247"/>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0" presetClass="entr" presetSubtype="0" decel="100000" fill="hold" grpId="0" nodeType="clickEffect">
                                  <p:stCondLst>
                                    <p:cond delay="0"/>
                                  </p:stCondLst>
                                  <p:childTnLst>
                                    <p:set>
                                      <p:cBhvr>
                                        <p:cTn id="17" dur="1" fill="hold">
                                          <p:stCondLst>
                                            <p:cond delay="0"/>
                                          </p:stCondLst>
                                        </p:cTn>
                                        <p:tgtEl>
                                          <p:spTgt spid="6150"/>
                                        </p:tgtEl>
                                        <p:attrNameLst>
                                          <p:attrName>style.visibility</p:attrName>
                                        </p:attrNameLst>
                                      </p:cBhvr>
                                      <p:to>
                                        <p:strVal val="visible"/>
                                      </p:to>
                                    </p:set>
                                    <p:anim calcmode="lin" valueType="num">
                                      <p:cBhvr>
                                        <p:cTn id="18" dur="1000" fill="hold"/>
                                        <p:tgtEl>
                                          <p:spTgt spid="6150"/>
                                        </p:tgtEl>
                                        <p:attrNameLst>
                                          <p:attrName>ppt_w</p:attrName>
                                        </p:attrNameLst>
                                      </p:cBhvr>
                                      <p:tavLst>
                                        <p:tav tm="0">
                                          <p:val>
                                            <p:strVal val="#ppt_w+.3"/>
                                          </p:val>
                                        </p:tav>
                                        <p:tav tm="100000">
                                          <p:val>
                                            <p:strVal val="#ppt_w"/>
                                          </p:val>
                                        </p:tav>
                                      </p:tavLst>
                                    </p:anim>
                                    <p:anim calcmode="lin" valueType="num">
                                      <p:cBhvr>
                                        <p:cTn id="19" dur="1000" fill="hold"/>
                                        <p:tgtEl>
                                          <p:spTgt spid="6150"/>
                                        </p:tgtEl>
                                        <p:attrNameLst>
                                          <p:attrName>ppt_h</p:attrName>
                                        </p:attrNameLst>
                                      </p:cBhvr>
                                      <p:tavLst>
                                        <p:tav tm="0">
                                          <p:val>
                                            <p:strVal val="#ppt_h"/>
                                          </p:val>
                                        </p:tav>
                                        <p:tav tm="100000">
                                          <p:val>
                                            <p:strVal val="#ppt_h"/>
                                          </p:val>
                                        </p:tav>
                                      </p:tavLst>
                                    </p:anim>
                                    <p:animEffect transition="in" filter="fade">
                                      <p:cBhvr>
                                        <p:cTn id="20" dur="10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p:bldP spid="102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Man de la và tong thong Hoa Kì  199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38"/>
            <a:ext cx="12801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6"/>
          <p:cNvSpPr txBox="1">
            <a:spLocks noChangeArrowheads="1"/>
          </p:cNvSpPr>
          <p:nvPr/>
        </p:nvSpPr>
        <p:spPr bwMode="auto">
          <a:xfrm>
            <a:off x="373380" y="5287964"/>
            <a:ext cx="12054840" cy="15700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50000"/>
              </a:spcBef>
            </a:pPr>
            <a:r>
              <a:rPr lang="en-GB" altLang="vi-VN" sz="4800" b="1">
                <a:solidFill>
                  <a:srgbClr val="FF0000"/>
                </a:solidFill>
                <a:latin typeface="Times New Roman" pitchFamily="18" charset="0"/>
                <a:cs typeface="Arial" charset="0"/>
              </a:rPr>
              <a:t>N.Man-đê-la và Tổng thống Hoa Kỳ năm 1993</a:t>
            </a:r>
          </a:p>
        </p:txBody>
      </p:sp>
    </p:spTree>
    <p:extLst>
      <p:ext uri="{BB962C8B-B14F-4D97-AF65-F5344CB8AC3E}">
        <p14:creationId xmlns:p14="http://schemas.microsoft.com/office/powerpoint/2010/main" val="2927113619"/>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Nen xơn Man de la vao khoảng năm 19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29" y="0"/>
            <a:ext cx="1275937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7"/>
          <p:cNvSpPr txBox="1">
            <a:spLocks noChangeArrowheads="1"/>
          </p:cNvSpPr>
          <p:nvPr/>
        </p:nvSpPr>
        <p:spPr bwMode="auto">
          <a:xfrm>
            <a:off x="42228" y="6027003"/>
            <a:ext cx="1241710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50000"/>
              </a:spcBef>
            </a:pPr>
            <a:r>
              <a:rPr lang="en-GB" altLang="vi-VN" sz="4800" b="1">
                <a:solidFill>
                  <a:srgbClr val="FFC000"/>
                </a:solidFill>
                <a:latin typeface="Times New Roman" pitchFamily="18" charset="0"/>
                <a:cs typeface="Arial" charset="0"/>
              </a:rPr>
              <a:t>Nen-xơn Man-đê-la vào khoảng năm 1937</a:t>
            </a:r>
          </a:p>
        </p:txBody>
      </p:sp>
    </p:spTree>
    <p:extLst>
      <p:ext uri="{BB962C8B-B14F-4D97-AF65-F5344CB8AC3E}">
        <p14:creationId xmlns:p14="http://schemas.microsoft.com/office/powerpoint/2010/main" val="1608402842"/>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191px-Nelson_Mandela-năm 200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801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6"/>
          <p:cNvSpPr txBox="1">
            <a:spLocks noChangeArrowheads="1"/>
          </p:cNvSpPr>
          <p:nvPr/>
        </p:nvSpPr>
        <p:spPr bwMode="auto">
          <a:xfrm>
            <a:off x="0" y="6027738"/>
            <a:ext cx="117348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ctr" eaLnBrk="1" hangingPunct="1">
              <a:spcBef>
                <a:spcPct val="50000"/>
              </a:spcBef>
            </a:pPr>
            <a:r>
              <a:rPr lang="en-GB" altLang="vi-VN" sz="4800" b="1">
                <a:solidFill>
                  <a:srgbClr val="FF0000"/>
                </a:solidFill>
                <a:latin typeface="Times New Roman" pitchFamily="18" charset="0"/>
                <a:cs typeface="Arial" charset="0"/>
              </a:rPr>
              <a:t>Nen-xơn Man-đê-la năm 2008</a:t>
            </a:r>
          </a:p>
        </p:txBody>
      </p:sp>
    </p:spTree>
    <p:extLst>
      <p:ext uri="{BB962C8B-B14F-4D97-AF65-F5344CB8AC3E}">
        <p14:creationId xmlns:p14="http://schemas.microsoft.com/office/powerpoint/2010/main" val="109292240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51</TotalTime>
  <Words>496</Words>
  <Application>Microsoft Office PowerPoint</Application>
  <PresentationFormat>Custom</PresentationFormat>
  <Paragraphs>20</Paragraphs>
  <Slides>12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Times New Roman</vt:lpstr>
      <vt:lpstr>Blank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VĂN KẾT</dc:creator>
  <cp:lastModifiedBy>MY PC</cp:lastModifiedBy>
  <cp:revision>12</cp:revision>
  <dcterms:created xsi:type="dcterms:W3CDTF">2022-07-13T20:29:15Z</dcterms:created>
  <dcterms:modified xsi:type="dcterms:W3CDTF">2022-10-10T01:43:55Z</dcterms:modified>
</cp:coreProperties>
</file>