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8C35-F07B-4E3D-8D2C-B90EB84977E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F065-C9AE-4D86-AC73-B1B98500A4A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7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54DF-D756-4BC9-BF8F-F260D9C9C1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3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D0F96-AC31-46B3-B29D-9E86BD9F0A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37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F3BE2-2475-41E6-A82B-4B6DC60BDA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39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95841-C3DD-46C2-97F1-F2C1F394CF0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9B715-356E-4D2A-AF41-20FA26F4FAB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3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8A07C-C2A8-4579-9EC6-C1A2BC1B440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8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7EA16-1203-4957-BA54-DE580F8AFCF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6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C162-CE4F-457A-8CB5-15DD91BEC38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1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CBF0-C91D-4F35-AA97-9D38B69D99C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15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4C6A9-E66F-4E9A-91C9-CF84EB9E78D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3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D4CA54-2055-4444-8702-E9DF77B635E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457200" y="914400"/>
          <a:ext cx="2590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2590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WordArt 4"/>
          <p:cNvSpPr>
            <a:spLocks noChangeArrowheads="1" noChangeShapeType="1" noTextEdit="1"/>
          </p:cNvSpPr>
          <p:nvPr/>
        </p:nvSpPr>
        <p:spPr bwMode="auto">
          <a:xfrm>
            <a:off x="2362200" y="2590800"/>
            <a:ext cx="61722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 baseline="3000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ôn tập về đo diện tích</a:t>
            </a:r>
            <a:endParaRPr lang="en-US" sz="3600" b="1" kern="10" baseline="3000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</p:txBody>
      </p:sp>
      <p:grpSp>
        <p:nvGrpSpPr>
          <p:cNvPr id="1028" name="Group 5"/>
          <p:cNvGrpSpPr>
            <a:grpSpLocks/>
          </p:cNvGrpSpPr>
          <p:nvPr/>
        </p:nvGrpSpPr>
        <p:grpSpPr bwMode="auto">
          <a:xfrm>
            <a:off x="3657600" y="1524000"/>
            <a:ext cx="2971800" cy="838200"/>
            <a:chOff x="1488" y="576"/>
            <a:chExt cx="2880" cy="624"/>
          </a:xfrm>
        </p:grpSpPr>
        <p:sp>
          <p:nvSpPr>
            <p:cNvPr id="1041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baseline="3000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Toán</a:t>
              </a:r>
            </a:p>
          </p:txBody>
        </p:sp>
        <p:sp>
          <p:nvSpPr>
            <p:cNvPr id="1042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4" name="Line 14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5" name="Line 15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6" name="Line 16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7" name="Line 17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8" name="Line 18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9" name="Line 19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87630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800000"/>
                </a:solidFill>
                <a:latin typeface="Times New Roman" pitchFamily="18" charset="0"/>
              </a:rPr>
              <a:t>Ôn tập về đo diện tích</a:t>
            </a:r>
          </a:p>
        </p:txBody>
      </p:sp>
    </p:spTree>
    <p:extLst>
      <p:ext uri="{BB962C8B-B14F-4D97-AF65-F5344CB8AC3E}">
        <p14:creationId xmlns:p14="http://schemas.microsoft.com/office/powerpoint/2010/main" val="391893814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/>
          </p:nvPr>
        </p:nvGraphicFramePr>
        <p:xfrm>
          <a:off x="228600" y="1477963"/>
          <a:ext cx="8686800" cy="2484437"/>
        </p:xfrm>
        <a:graphic>
          <a:graphicData uri="http://schemas.openxmlformats.org/drawingml/2006/table">
            <a:tbl>
              <a:tblPr/>
              <a:tblGrid>
                <a:gridCol w="1128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hm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124" name="Text Box 56"/>
          <p:cNvSpPr txBox="1">
            <a:spLocks noChangeArrowheads="1"/>
          </p:cNvSpPr>
          <p:nvPr/>
        </p:nvSpPr>
        <p:spPr bwMode="auto">
          <a:xfrm>
            <a:off x="228600" y="2209800"/>
            <a:ext cx="121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5" name="Text Box 57"/>
          <p:cNvSpPr txBox="1">
            <a:spLocks noChangeArrowheads="1"/>
          </p:cNvSpPr>
          <p:nvPr/>
        </p:nvSpPr>
        <p:spPr bwMode="auto">
          <a:xfrm>
            <a:off x="1371600" y="2057400"/>
            <a:ext cx="1371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…. 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6" name="Text Box 58"/>
          <p:cNvSpPr txBox="1">
            <a:spLocks noChangeArrowheads="1"/>
          </p:cNvSpPr>
          <p:nvPr/>
        </p:nvSpPr>
        <p:spPr bwMode="auto">
          <a:xfrm>
            <a:off x="26670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7" name="Text Box 59"/>
          <p:cNvSpPr txBox="1">
            <a:spLocks noChangeArrowheads="1"/>
          </p:cNvSpPr>
          <p:nvPr/>
        </p:nvSpPr>
        <p:spPr bwMode="auto">
          <a:xfrm>
            <a:off x="512445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8" name="Text Box 60"/>
          <p:cNvSpPr txBox="1">
            <a:spLocks noChangeArrowheads="1"/>
          </p:cNvSpPr>
          <p:nvPr/>
        </p:nvSpPr>
        <p:spPr bwMode="auto">
          <a:xfrm>
            <a:off x="7696200" y="2057400"/>
            <a:ext cx="1295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9" name="Text Box 61"/>
          <p:cNvSpPr txBox="1">
            <a:spLocks noChangeArrowheads="1"/>
          </p:cNvSpPr>
          <p:nvPr/>
        </p:nvSpPr>
        <p:spPr bwMode="auto">
          <a:xfrm>
            <a:off x="62484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=… 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30" name="Text Box 64"/>
          <p:cNvSpPr txBox="1">
            <a:spLocks noChangeArrowheads="1"/>
          </p:cNvSpPr>
          <p:nvPr/>
        </p:nvSpPr>
        <p:spPr bwMode="auto">
          <a:xfrm>
            <a:off x="3810000" y="210185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31" name="Text Box 65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2" name="Text Box 66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5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62" name="Group 70"/>
          <p:cNvGraphicFramePr>
            <a:graphicFrameLocks noGrp="1"/>
          </p:cNvGraphicFramePr>
          <p:nvPr>
            <p:ph/>
          </p:nvPr>
        </p:nvGraphicFramePr>
        <p:xfrm>
          <a:off x="228600" y="1477963"/>
          <a:ext cx="8686800" cy="2484437"/>
        </p:xfrm>
        <a:graphic>
          <a:graphicData uri="http://schemas.openxmlformats.org/drawingml/2006/table">
            <a:tbl>
              <a:tblPr/>
              <a:tblGrid>
                <a:gridCol w="1128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hm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514600" y="5867400"/>
            <a:ext cx="685800" cy="838200"/>
            <a:chOff x="2412" y="3312"/>
            <a:chExt cx="336" cy="528"/>
          </a:xfrm>
        </p:grpSpPr>
        <p:sp>
          <p:nvSpPr>
            <p:cNvPr id="5187" name="Text Box 33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8" name="Text Box 34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baseline="0">
                  <a:solidFill>
                    <a:srgbClr val="FF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9" name="Line 35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49" name="Group 36"/>
          <p:cNvGrpSpPr>
            <a:grpSpLocks/>
          </p:cNvGrpSpPr>
          <p:nvPr/>
        </p:nvGrpSpPr>
        <p:grpSpPr bwMode="auto">
          <a:xfrm>
            <a:off x="2743200" y="2895600"/>
            <a:ext cx="685800" cy="838200"/>
            <a:chOff x="2412" y="3312"/>
            <a:chExt cx="336" cy="528"/>
          </a:xfrm>
        </p:grpSpPr>
        <p:sp>
          <p:nvSpPr>
            <p:cNvPr id="5184" name="Text Box 37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5" name="Text Box 38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6" name="Line 39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0" name="Group 40"/>
          <p:cNvGrpSpPr>
            <a:grpSpLocks/>
          </p:cNvGrpSpPr>
          <p:nvPr/>
        </p:nvGrpSpPr>
        <p:grpSpPr bwMode="auto">
          <a:xfrm>
            <a:off x="1447800" y="2895600"/>
            <a:ext cx="685800" cy="838200"/>
            <a:chOff x="2412" y="3312"/>
            <a:chExt cx="336" cy="528"/>
          </a:xfrm>
        </p:grpSpPr>
        <p:sp>
          <p:nvSpPr>
            <p:cNvPr id="5181" name="Text Box 41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2" name="Text Box 42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3" name="Line 43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1" name="Group 44"/>
          <p:cNvGrpSpPr>
            <a:grpSpLocks/>
          </p:cNvGrpSpPr>
          <p:nvPr/>
        </p:nvGrpSpPr>
        <p:grpSpPr bwMode="auto">
          <a:xfrm>
            <a:off x="7848600" y="2362200"/>
            <a:ext cx="685800" cy="838200"/>
            <a:chOff x="2412" y="3312"/>
            <a:chExt cx="336" cy="528"/>
          </a:xfrm>
        </p:grpSpPr>
        <p:sp>
          <p:nvSpPr>
            <p:cNvPr id="5178" name="Text Box 45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9" name="Text Box 46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0" name="Line 47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2" name="Group 48"/>
          <p:cNvGrpSpPr>
            <a:grpSpLocks/>
          </p:cNvGrpSpPr>
          <p:nvPr/>
        </p:nvGrpSpPr>
        <p:grpSpPr bwMode="auto">
          <a:xfrm>
            <a:off x="3962400" y="2971800"/>
            <a:ext cx="685800" cy="828675"/>
            <a:chOff x="2412" y="3312"/>
            <a:chExt cx="336" cy="537"/>
          </a:xfrm>
        </p:grpSpPr>
        <p:sp>
          <p:nvSpPr>
            <p:cNvPr id="5175" name="Text Box 49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6" name="Text Box 50"/>
            <p:cNvSpPr txBox="1">
              <a:spLocks noChangeArrowheads="1"/>
            </p:cNvSpPr>
            <p:nvPr/>
          </p:nvSpPr>
          <p:spPr bwMode="auto">
            <a:xfrm>
              <a:off x="2412" y="3553"/>
              <a:ext cx="33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7" name="Line 51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3" name="Group 52"/>
          <p:cNvGrpSpPr>
            <a:grpSpLocks/>
          </p:cNvGrpSpPr>
          <p:nvPr/>
        </p:nvGrpSpPr>
        <p:grpSpPr bwMode="auto">
          <a:xfrm>
            <a:off x="5257800" y="2895600"/>
            <a:ext cx="685800" cy="838200"/>
            <a:chOff x="2412" y="3312"/>
            <a:chExt cx="336" cy="528"/>
          </a:xfrm>
        </p:grpSpPr>
        <p:sp>
          <p:nvSpPr>
            <p:cNvPr id="5172" name="Text Box 53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3" name="Text Box 54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4" name="Line 55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4" name="Group 56"/>
          <p:cNvGrpSpPr>
            <a:grpSpLocks/>
          </p:cNvGrpSpPr>
          <p:nvPr/>
        </p:nvGrpSpPr>
        <p:grpSpPr bwMode="auto">
          <a:xfrm>
            <a:off x="6400800" y="2895600"/>
            <a:ext cx="685800" cy="838200"/>
            <a:chOff x="2412" y="3312"/>
            <a:chExt cx="336" cy="528"/>
          </a:xfrm>
        </p:grpSpPr>
        <p:sp>
          <p:nvSpPr>
            <p:cNvPr id="5169" name="Text Box 57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0" name="Text Box 58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1" name="Line 59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sp>
        <p:nvSpPr>
          <p:cNvPr id="5155" name="Text Box 60"/>
          <p:cNvSpPr txBox="1">
            <a:spLocks noChangeArrowheads="1"/>
          </p:cNvSpPr>
          <p:nvPr/>
        </p:nvSpPr>
        <p:spPr bwMode="auto">
          <a:xfrm>
            <a:off x="152400" y="2209800"/>
            <a:ext cx="121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 dirty="0">
                <a:solidFill>
                  <a:srgbClr val="000000"/>
                </a:solidFill>
                <a:latin typeface="Times New Roman" pitchFamily="18" charset="0"/>
              </a:rPr>
              <a:t>1km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 dirty="0">
                <a:solidFill>
                  <a:srgbClr val="000000"/>
                </a:solidFill>
                <a:latin typeface="Times New Roman" pitchFamily="18" charset="0"/>
              </a:rPr>
              <a:t>=100hm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6" name="Text Box 61"/>
          <p:cNvSpPr txBox="1">
            <a:spLocks noChangeArrowheads="1"/>
          </p:cNvSpPr>
          <p:nvPr/>
        </p:nvSpPr>
        <p:spPr bwMode="auto">
          <a:xfrm>
            <a:off x="1371600" y="2057400"/>
            <a:ext cx="1371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100dam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7" name="Text Box 62"/>
          <p:cNvSpPr txBox="1">
            <a:spLocks noChangeArrowheads="1"/>
          </p:cNvSpPr>
          <p:nvPr/>
        </p:nvSpPr>
        <p:spPr bwMode="auto">
          <a:xfrm>
            <a:off x="26670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100m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8" name="Text Box 63"/>
          <p:cNvSpPr txBox="1">
            <a:spLocks noChangeArrowheads="1"/>
          </p:cNvSpPr>
          <p:nvPr/>
        </p:nvSpPr>
        <p:spPr bwMode="auto">
          <a:xfrm>
            <a:off x="512445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9" name="Text Box 64"/>
          <p:cNvSpPr txBox="1">
            <a:spLocks noChangeArrowheads="1"/>
          </p:cNvSpPr>
          <p:nvPr/>
        </p:nvSpPr>
        <p:spPr bwMode="auto">
          <a:xfrm>
            <a:off x="7696200" y="2057400"/>
            <a:ext cx="1295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60" name="Text Box 65"/>
          <p:cNvSpPr txBox="1">
            <a:spLocks noChangeArrowheads="1"/>
          </p:cNvSpPr>
          <p:nvPr/>
        </p:nvSpPr>
        <p:spPr bwMode="auto">
          <a:xfrm>
            <a:off x="62484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762000" y="5410200"/>
            <a:ext cx="7272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Hãy so sánh hai đơn vị đo diện tích liền nhau?</a:t>
            </a: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304800" y="5257800"/>
            <a:ext cx="8458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altLang="en-US" sz="2400" b="1" i="1" u="sng" baseline="0">
                <a:solidFill>
                  <a:srgbClr val="FF0000"/>
                </a:solidFill>
                <a:latin typeface="Times New Roman" pitchFamily="18" charset="0"/>
              </a:rPr>
              <a:t>Nhận xét:</a:t>
            </a: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 Hai đơn vị đo diện tích liền nhau: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Đơn vị lớn gấp 100 lần đơn vị bé.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- Đơn vị bé bằng 	đơn vị lớn.</a:t>
            </a:r>
          </a:p>
        </p:txBody>
      </p:sp>
      <p:sp>
        <p:nvSpPr>
          <p:cNvPr id="5163" name="Text Box 69"/>
          <p:cNvSpPr txBox="1">
            <a:spLocks noChangeArrowheads="1"/>
          </p:cNvSpPr>
          <p:nvPr/>
        </p:nvSpPr>
        <p:spPr bwMode="auto">
          <a:xfrm>
            <a:off x="3810000" y="210185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64" name="Text Box 71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5" name="Text Box 72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228600" y="4038600"/>
            <a:ext cx="8486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000000"/>
                </a:solidFill>
                <a:latin typeface="Times New Roman" pitchFamily="18" charset="0"/>
              </a:rPr>
              <a:t>*Chú ý: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000000"/>
                </a:solidFill>
                <a:latin typeface="Times New Roman" pitchFamily="18" charset="0"/>
              </a:rPr>
              <a:t>Khi đo diện tích ruộng đất người ta còn dùng đơn vị héc–ta (ha)</a:t>
            </a:r>
          </a:p>
        </p:txBody>
      </p:sp>
      <p:sp>
        <p:nvSpPr>
          <p:cNvPr id="33866" name="Text Box 74"/>
          <p:cNvSpPr txBox="1">
            <a:spLocks noChangeArrowheads="1"/>
          </p:cNvSpPr>
          <p:nvPr/>
        </p:nvSpPr>
        <p:spPr bwMode="auto">
          <a:xfrm>
            <a:off x="2819400" y="4876800"/>
            <a:ext cx="240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FF0000"/>
                </a:solidFill>
                <a:latin typeface="Times New Roman" pitchFamily="18" charset="0"/>
              </a:rPr>
              <a:t>1 ha =     …     m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3867" name="Text Box 75"/>
          <p:cNvSpPr txBox="1">
            <a:spLocks noChangeArrowheads="1"/>
          </p:cNvSpPr>
          <p:nvPr/>
        </p:nvSpPr>
        <p:spPr bwMode="auto">
          <a:xfrm>
            <a:off x="3810000" y="4876800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</p:spTree>
    <p:extLst>
      <p:ext uri="{BB962C8B-B14F-4D97-AF65-F5344CB8AC3E}">
        <p14:creationId xmlns:p14="http://schemas.microsoft.com/office/powerpoint/2010/main" val="3171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58" grpId="0"/>
      <p:bldP spid="33858" grpId="1"/>
      <p:bldP spid="33859" grpId="0"/>
      <p:bldP spid="33865" grpId="0"/>
      <p:bldP spid="33866" grpId="0"/>
      <p:bldP spid="338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896938" y="990600"/>
            <a:ext cx="7294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a. 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dm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 =   …    cm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 =    …        mm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252538" y="1536700"/>
            <a:ext cx="2603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1ha =  …       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049338" y="2057400"/>
            <a:ext cx="4756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1km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ha =       …      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914400" y="2681288"/>
            <a:ext cx="3130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b. 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dam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279525" y="3810000"/>
            <a:ext cx="3109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  …        km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1309688" y="3276600"/>
            <a:ext cx="466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   hm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  …     ha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2209800" y="99060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886200" y="1004888"/>
            <a:ext cx="1073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990600"/>
            <a:ext cx="1428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1000000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2286000" y="1524000"/>
            <a:ext cx="107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286000" y="204470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810000" y="2057400"/>
            <a:ext cx="1428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1000000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286000" y="2667000"/>
            <a:ext cx="806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0,01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286000" y="3276600"/>
            <a:ext cx="1162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0,0001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4343400" y="3276600"/>
            <a:ext cx="1162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0,0001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209800" y="3810000"/>
            <a:ext cx="1517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0,000001</a:t>
            </a:r>
          </a:p>
        </p:txBody>
      </p:sp>
    </p:spTree>
    <p:extLst>
      <p:ext uri="{BB962C8B-B14F-4D97-AF65-F5344CB8AC3E}">
        <p14:creationId xmlns:p14="http://schemas.microsoft.com/office/powerpoint/2010/main" val="243937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8" grpId="0"/>
      <p:bldP spid="36879" grpId="0"/>
      <p:bldP spid="36880" grpId="0"/>
      <p:bldP spid="36881" grpId="0"/>
      <p:bldP spid="36882" grpId="0"/>
      <p:bldP spid="36883" grpId="0"/>
      <p:bldP spid="36884" grpId="0"/>
      <p:bldP spid="36885" grpId="0"/>
      <p:bldP spid="36886" grpId="0"/>
      <p:bldP spid="368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52400" y="9906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a. 65000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846 000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914400" y="26670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5 000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953000" y="16764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b. 6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5105400" y="22098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9,2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5105400" y="27432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0,3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608118" y="1614271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6,5 ha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2608118" y="2133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84,6 ha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576945" y="26670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0,5 ha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6400800" y="1690688"/>
            <a:ext cx="18114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</a:t>
            </a:r>
            <a:r>
              <a:rPr lang="en-US" altLang="en-US" sz="2800" b="1" baseline="0" dirty="0" smtClean="0">
                <a:solidFill>
                  <a:srgbClr val="FF0000"/>
                </a:solidFill>
                <a:latin typeface=".VnTime" pitchFamily="34" charset="0"/>
              </a:rPr>
              <a:t>600 ha</a:t>
            </a:r>
            <a:endParaRPr lang="en-US" altLang="en-US" sz="2800" b="1" baseline="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6819900" y="2224088"/>
            <a:ext cx="182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920 ha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6400800" y="2757488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.VnTime" pitchFamily="34" charset="0"/>
              </a:rPr>
              <a:t>= 30 ha</a:t>
            </a:r>
          </a:p>
        </p:txBody>
      </p:sp>
    </p:spTree>
    <p:extLst>
      <p:ext uri="{BB962C8B-B14F-4D97-AF65-F5344CB8AC3E}">
        <p14:creationId xmlns:p14="http://schemas.microsoft.com/office/powerpoint/2010/main" val="7787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1" grpId="0"/>
      <p:bldP spid="37902" grpId="0"/>
      <p:bldP spid="37903" grpId="0"/>
      <p:bldP spid="37904" grpId="0"/>
      <p:bldP spid="37905" grpId="0"/>
      <p:bldP spid="3790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328</Words>
  <Application>Microsoft Office PowerPoint</Application>
  <PresentationFormat>On-screen Show (4:3)</PresentationFormat>
  <Paragraphs>113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.VnTime</vt:lpstr>
      <vt:lpstr>Arial</vt:lpstr>
      <vt:lpstr>Palatino Linotype</vt:lpstr>
      <vt:lpstr>Times New Roman</vt:lpstr>
      <vt:lpstr>Default Design</vt:lpstr>
      <vt:lpstr>Clip</vt:lpstr>
      <vt:lpstr>PowerPoint Presentation</vt:lpstr>
      <vt:lpstr>Ôn tập về đo diện tích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5</cp:revision>
  <dcterms:created xsi:type="dcterms:W3CDTF">2022-02-05T01:51:36Z</dcterms:created>
  <dcterms:modified xsi:type="dcterms:W3CDTF">2024-04-12T02:39:34Z</dcterms:modified>
</cp:coreProperties>
</file>