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5" r:id="rId2"/>
    <p:sldMasterId id="2147483699" r:id="rId3"/>
    <p:sldMasterId id="2147483701" r:id="rId4"/>
    <p:sldMasterId id="2147483725" r:id="rId5"/>
  </p:sldMasterIdLst>
  <p:notesMasterIdLst>
    <p:notesMasterId r:id="rId39"/>
  </p:notesMasterIdLst>
  <p:sldIdLst>
    <p:sldId id="300" r:id="rId6"/>
    <p:sldId id="474" r:id="rId7"/>
    <p:sldId id="541" r:id="rId8"/>
    <p:sldId id="544" r:id="rId9"/>
    <p:sldId id="320" r:id="rId10"/>
    <p:sldId id="265" r:id="rId11"/>
    <p:sldId id="266" r:id="rId12"/>
    <p:sldId id="545" r:id="rId13"/>
    <p:sldId id="288" r:id="rId14"/>
    <p:sldId id="268" r:id="rId15"/>
    <p:sldId id="546" r:id="rId16"/>
    <p:sldId id="547" r:id="rId17"/>
    <p:sldId id="548" r:id="rId18"/>
    <p:sldId id="549" r:id="rId19"/>
    <p:sldId id="550" r:id="rId20"/>
    <p:sldId id="271" r:id="rId21"/>
    <p:sldId id="551" r:id="rId22"/>
    <p:sldId id="552" r:id="rId23"/>
    <p:sldId id="292" r:id="rId24"/>
    <p:sldId id="553" r:id="rId25"/>
    <p:sldId id="554" r:id="rId26"/>
    <p:sldId id="555" r:id="rId27"/>
    <p:sldId id="272" r:id="rId28"/>
    <p:sldId id="273" r:id="rId29"/>
    <p:sldId id="293" r:id="rId30"/>
    <p:sldId id="556" r:id="rId31"/>
    <p:sldId id="278" r:id="rId32"/>
    <p:sldId id="295" r:id="rId33"/>
    <p:sldId id="557" r:id="rId34"/>
    <p:sldId id="558" r:id="rId35"/>
    <p:sldId id="559" r:id="rId36"/>
    <p:sldId id="561" r:id="rId37"/>
    <p:sldId id="562" r:id="rId38"/>
  </p:sldIdLst>
  <p:sldSz cx="12192000" cy="6858000"/>
  <p:notesSz cx="6858000" cy="9144000"/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67" d="100"/>
          <a:sy n="67" d="100"/>
        </p:scale>
        <p:origin x="8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tags" Target="tags/tag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34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3826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1007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Khánh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Nguyễn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11317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3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37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824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7.PNG"/><Relationship Id="rId4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8.PNG"/><Relationship Id="rId4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2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2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2.PN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02860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566530" y="2815620"/>
            <a:ext cx="905893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66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iếng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66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iệt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3">
            <a:extLst>
              <a:ext uri="{FF2B5EF4-FFF2-40B4-BE49-F238E27FC236}">
                <a16:creationId xmlns:a16="http://schemas.microsoft.com/office/drawing/2014/main" id="{C4F9152B-33A8-4052-8EA2-CD731D59BFEC}"/>
              </a:ext>
            </a:extLst>
          </p:cNvPr>
          <p:cNvSpPr txBox="1"/>
          <p:nvPr/>
        </p:nvSpPr>
        <p:spPr>
          <a:xfrm>
            <a:off x="4380263" y="323808"/>
            <a:ext cx="287032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charset="0"/>
                <a:cs typeface="Arial-Rounded" panose="020B0500000000000000" charset="0"/>
              </a:rPr>
              <a:t>Mai An </a:t>
            </a:r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Tiêm</a:t>
            </a:r>
            <a:endParaRPr lang="en-US" sz="36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1547416-ABC7-493B-A95D-471ECE6CA311}"/>
              </a:ext>
            </a:extLst>
          </p:cNvPr>
          <p:cNvSpPr txBox="1"/>
          <p:nvPr/>
        </p:nvSpPr>
        <p:spPr>
          <a:xfrm>
            <a:off x="302948" y="961528"/>
            <a:ext cx="1160693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An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An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99D087F-368D-42BD-B1C1-C25C9A7F4875}"/>
              </a:ext>
            </a:extLst>
          </p:cNvPr>
          <p:cNvSpPr txBox="1"/>
          <p:nvPr/>
        </p:nvSpPr>
        <p:spPr>
          <a:xfrm>
            <a:off x="341019" y="2152235"/>
            <a:ext cx="115099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Ở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nứa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B0AED8-9CBB-4744-A1FC-3416F882B1CC}"/>
              </a:ext>
            </a:extLst>
          </p:cNvPr>
          <p:cNvSpPr txBox="1"/>
          <p:nvPr/>
        </p:nvSpPr>
        <p:spPr>
          <a:xfrm>
            <a:off x="243819" y="2932558"/>
            <a:ext cx="1166606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qua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thẫm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DFF1DBF-76C3-45AD-AF87-E674803F4174}"/>
              </a:ext>
            </a:extLst>
          </p:cNvPr>
          <p:cNvSpPr txBox="1"/>
          <p:nvPr/>
        </p:nvSpPr>
        <p:spPr>
          <a:xfrm>
            <a:off x="243819" y="4922169"/>
            <a:ext cx="1164937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cha, An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F10B13D-6BF2-4521-A3FD-C06B0CA26FE8}"/>
              </a:ext>
            </a:extLst>
          </p:cNvPr>
          <p:cNvSpPr txBox="1"/>
          <p:nvPr/>
        </p:nvSpPr>
        <p:spPr>
          <a:xfrm>
            <a:off x="260505" y="6103760"/>
            <a:ext cx="78482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BC86EB5-EECA-4B53-B103-D286742BDCC4}"/>
              </a:ext>
            </a:extLst>
          </p:cNvPr>
          <p:cNvSpPr txBox="1"/>
          <p:nvPr/>
        </p:nvSpPr>
        <p:spPr>
          <a:xfrm>
            <a:off x="7579240" y="6200229"/>
            <a:ext cx="4098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 (Theo </a:t>
            </a:r>
            <a:r>
              <a:rPr lang="en-US" sz="2000" i="1" dirty="0" err="1"/>
              <a:t>Nguyễn</a:t>
            </a:r>
            <a:r>
              <a:rPr lang="en-US" sz="2000" i="1" dirty="0"/>
              <a:t> </a:t>
            </a:r>
            <a:r>
              <a:rPr lang="en-US" sz="2000" i="1" dirty="0" err="1"/>
              <a:t>Đổng</a:t>
            </a:r>
            <a:r>
              <a:rPr lang="en-US" sz="2000" i="1" dirty="0"/>
              <a:t> Chi</a:t>
            </a:r>
            <a:r>
              <a:rPr lang="en-US" sz="2000" dirty="0"/>
              <a:t>)</a:t>
            </a:r>
            <a:endParaRPr lang="vi-VN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569FF154-AA58-43A8-87AC-4CE4E1D6F0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40" y="-189972"/>
            <a:ext cx="9134273" cy="2180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A19246-7396-4FA2-A8BE-F6B86BF97A77}"/>
              </a:ext>
            </a:extLst>
          </p:cNvPr>
          <p:cNvSpPr txBox="1"/>
          <p:nvPr/>
        </p:nvSpPr>
        <p:spPr>
          <a:xfrm>
            <a:off x="3431197" y="749169"/>
            <a:ext cx="4986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+mj-lt"/>
              </a:rPr>
              <a:t>LUYỆN</a:t>
            </a:r>
            <a:r>
              <a:rPr lang="en-US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j-lt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j-lt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+mj-lt"/>
              </a:rPr>
              <a:t>KHÓ</a:t>
            </a:r>
            <a:endParaRPr lang="vi-VN" sz="36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60B489-86B3-4511-A5FE-6E6EA39DF67D}"/>
              </a:ext>
            </a:extLst>
          </p:cNvPr>
          <p:cNvSpPr txBox="1"/>
          <p:nvPr/>
        </p:nvSpPr>
        <p:spPr>
          <a:xfrm>
            <a:off x="2942833" y="2152650"/>
            <a:ext cx="2047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l</a:t>
            </a:r>
            <a:r>
              <a:rPr lang="en-US" sz="4000" b="1" dirty="0" err="1">
                <a:latin typeface="+mj-lt"/>
              </a:rPr>
              <a:t>ời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</a:t>
            </a:r>
            <a:r>
              <a:rPr lang="en-US" sz="4000" b="1" dirty="0" err="1">
                <a:latin typeface="+mj-lt"/>
              </a:rPr>
              <a:t>ói</a:t>
            </a:r>
            <a:endParaRPr lang="vi-VN" sz="4000" b="1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8CB796-FB5E-4798-B936-57E7113F80E2}"/>
              </a:ext>
            </a:extLst>
          </p:cNvPr>
          <p:cNvSpPr txBox="1"/>
          <p:nvPr/>
        </p:nvSpPr>
        <p:spPr>
          <a:xfrm>
            <a:off x="2867419" y="3144035"/>
            <a:ext cx="2637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</a:t>
            </a:r>
            <a:r>
              <a:rPr lang="en-US" sz="4000" b="1" dirty="0" err="1">
                <a:latin typeface="+mj-lt"/>
              </a:rPr>
              <a:t>ổi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gi</a:t>
            </a:r>
            <a:r>
              <a:rPr lang="en-US" sz="4000" b="1" dirty="0" err="1">
                <a:latin typeface="+mj-lt"/>
              </a:rPr>
              <a:t>ận</a:t>
            </a:r>
            <a:endParaRPr lang="vi-VN" sz="4000" b="1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138E90-B62C-4DF6-B0EA-EA5BA6D1D072}"/>
              </a:ext>
            </a:extLst>
          </p:cNvPr>
          <p:cNvSpPr txBox="1"/>
          <p:nvPr/>
        </p:nvSpPr>
        <p:spPr>
          <a:xfrm>
            <a:off x="7120038" y="2143223"/>
            <a:ext cx="2047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tr</a:t>
            </a:r>
            <a:r>
              <a:rPr lang="en-US" sz="4000" b="1" dirty="0" err="1">
                <a:latin typeface="+mj-lt"/>
              </a:rPr>
              <a:t>e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</a:t>
            </a:r>
            <a:r>
              <a:rPr lang="en-US" sz="4000" b="1" dirty="0" err="1">
                <a:latin typeface="+mj-lt"/>
              </a:rPr>
              <a:t>ứa</a:t>
            </a:r>
            <a:endParaRPr lang="vi-VN" sz="4000" b="1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4323EA-31FB-40F3-923B-1C705EFE4146}"/>
              </a:ext>
            </a:extLst>
          </p:cNvPr>
          <p:cNvSpPr txBox="1"/>
          <p:nvPr/>
        </p:nvSpPr>
        <p:spPr>
          <a:xfrm>
            <a:off x="7031547" y="3157676"/>
            <a:ext cx="277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nảy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mầm</a:t>
            </a:r>
            <a:endParaRPr lang="vi-VN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01125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569FF154-AA58-43A8-87AC-4CE4E1D6F0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40" y="-189972"/>
            <a:ext cx="9134273" cy="2180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A19246-7396-4FA2-A8BE-F6B86BF97A77}"/>
              </a:ext>
            </a:extLst>
          </p:cNvPr>
          <p:cNvSpPr txBox="1"/>
          <p:nvPr/>
        </p:nvSpPr>
        <p:spPr>
          <a:xfrm>
            <a:off x="3569110" y="751843"/>
            <a:ext cx="47293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+mj-lt"/>
              </a:rPr>
              <a:t>LUYỆN</a:t>
            </a:r>
            <a:r>
              <a:rPr lang="en-US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</a:rPr>
              <a:t>CÂU</a:t>
            </a:r>
            <a:endParaRPr lang="vi-VN" sz="4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60B489-86B3-4511-A5FE-6E6EA39DF67D}"/>
              </a:ext>
            </a:extLst>
          </p:cNvPr>
          <p:cNvSpPr txBox="1"/>
          <p:nvPr/>
        </p:nvSpPr>
        <p:spPr>
          <a:xfrm>
            <a:off x="528320" y="2152650"/>
            <a:ext cx="112776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     - </a:t>
            </a:r>
            <a:r>
              <a:rPr lang="en-US" sz="4000" dirty="0" err="1"/>
              <a:t>Ngày</a:t>
            </a:r>
            <a:r>
              <a:rPr lang="en-US" sz="4000" dirty="0"/>
              <a:t> </a:t>
            </a:r>
            <a:r>
              <a:rPr lang="en-US" sz="4000" dirty="0" err="1"/>
              <a:t>xưa</a:t>
            </a:r>
            <a:r>
              <a:rPr lang="en-US" sz="4000" dirty="0"/>
              <a:t>,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người</a:t>
            </a:r>
            <a:r>
              <a:rPr lang="en-US" sz="4000" dirty="0"/>
              <a:t> </a:t>
            </a:r>
            <a:r>
              <a:rPr lang="en-US" sz="4000" dirty="0" err="1"/>
              <a:t>tên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Mai An </a:t>
            </a:r>
            <a:r>
              <a:rPr lang="en-US" sz="4000" dirty="0" err="1"/>
              <a:t>Tiêm</a:t>
            </a:r>
            <a:r>
              <a:rPr lang="en-US" sz="4000" dirty="0"/>
              <a:t> </a:t>
            </a:r>
            <a:r>
              <a:rPr lang="en-US" sz="4000" dirty="0" err="1"/>
              <a:t>được</a:t>
            </a:r>
            <a:r>
              <a:rPr lang="en-US" sz="4000" dirty="0"/>
              <a:t> </a:t>
            </a:r>
            <a:r>
              <a:rPr lang="en-US" sz="4000" dirty="0" err="1"/>
              <a:t>vua</a:t>
            </a:r>
            <a:r>
              <a:rPr lang="en-US" sz="4000" dirty="0"/>
              <a:t> </a:t>
            </a:r>
            <a:r>
              <a:rPr lang="en-US" sz="4000" dirty="0" err="1"/>
              <a:t>Hùng</a:t>
            </a:r>
            <a:r>
              <a:rPr lang="en-US" sz="4000" dirty="0"/>
              <a:t> </a:t>
            </a:r>
            <a:r>
              <a:rPr lang="en-US" sz="4000" dirty="0" err="1"/>
              <a:t>yêu</a:t>
            </a:r>
            <a:r>
              <a:rPr lang="en-US" sz="4000" dirty="0"/>
              <a:t> </a:t>
            </a:r>
            <a:r>
              <a:rPr lang="en-US" sz="4000" dirty="0" err="1"/>
              <a:t>mến</a:t>
            </a:r>
            <a:r>
              <a:rPr lang="en-US" sz="4000" dirty="0"/>
              <a:t> </a:t>
            </a:r>
            <a:r>
              <a:rPr lang="en-US" sz="4000" dirty="0" err="1"/>
              <a:t>nhận</a:t>
            </a:r>
            <a:r>
              <a:rPr lang="en-US" sz="4000" dirty="0"/>
              <a:t> </a:t>
            </a:r>
            <a:r>
              <a:rPr lang="en-US" sz="4000" dirty="0" err="1"/>
              <a:t>làm</a:t>
            </a:r>
            <a:r>
              <a:rPr lang="en-US" sz="4000" dirty="0"/>
              <a:t> con </a:t>
            </a:r>
            <a:r>
              <a:rPr lang="en-US" sz="4000" dirty="0" err="1"/>
              <a:t>nuôi</a:t>
            </a:r>
            <a:r>
              <a:rPr lang="en-US" sz="4000" dirty="0"/>
              <a:t>.</a:t>
            </a:r>
            <a:endParaRPr lang="vi-VN" sz="4000" b="1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8CB796-FB5E-4798-B936-57E7113F80E2}"/>
              </a:ext>
            </a:extLst>
          </p:cNvPr>
          <p:cNvSpPr txBox="1"/>
          <p:nvPr/>
        </p:nvSpPr>
        <p:spPr>
          <a:xfrm>
            <a:off x="528320" y="3977155"/>
            <a:ext cx="116027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     -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lần</a:t>
            </a:r>
            <a:r>
              <a:rPr lang="en-US" sz="4000" dirty="0"/>
              <a:t>, </a:t>
            </a:r>
            <a:r>
              <a:rPr lang="en-US" sz="4000" dirty="0" err="1"/>
              <a:t>vì</a:t>
            </a:r>
            <a:r>
              <a:rPr lang="en-US" sz="4000" dirty="0"/>
              <a:t> </a:t>
            </a:r>
            <a:r>
              <a:rPr lang="en-US" sz="4000" dirty="0" err="1"/>
              <a:t>hiểu</a:t>
            </a:r>
            <a:r>
              <a:rPr lang="en-US" sz="4000" dirty="0"/>
              <a:t> </a:t>
            </a:r>
            <a:r>
              <a:rPr lang="en-US" sz="4000" dirty="0" err="1"/>
              <a:t>lầm</a:t>
            </a:r>
            <a:r>
              <a:rPr lang="en-US" sz="4000" dirty="0"/>
              <a:t> </a:t>
            </a:r>
            <a:r>
              <a:rPr lang="en-US" sz="4000" dirty="0" err="1"/>
              <a:t>lời</a:t>
            </a:r>
            <a:r>
              <a:rPr lang="en-US" sz="4000" dirty="0"/>
              <a:t> </a:t>
            </a:r>
            <a:r>
              <a:rPr lang="en-US" sz="4000" dirty="0" err="1"/>
              <a:t>nói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Mai An </a:t>
            </a:r>
            <a:r>
              <a:rPr lang="en-US" sz="4000" dirty="0" err="1"/>
              <a:t>Tiêm</a:t>
            </a:r>
            <a:r>
              <a:rPr lang="en-US" sz="4000" dirty="0"/>
              <a:t> </a:t>
            </a:r>
            <a:r>
              <a:rPr lang="en-US" sz="4000" dirty="0" err="1"/>
              <a:t>nên</a:t>
            </a:r>
            <a:r>
              <a:rPr lang="en-US" sz="4000" dirty="0"/>
              <a:t> </a:t>
            </a:r>
            <a:r>
              <a:rPr lang="en-US" sz="4000" dirty="0" err="1"/>
              <a:t>nhà</a:t>
            </a:r>
            <a:r>
              <a:rPr lang="en-US" sz="4000" dirty="0"/>
              <a:t> </a:t>
            </a:r>
            <a:r>
              <a:rPr lang="en-US" sz="4000" dirty="0" err="1"/>
              <a:t>vua</a:t>
            </a:r>
            <a:r>
              <a:rPr lang="en-US" sz="4000" dirty="0"/>
              <a:t> </a:t>
            </a:r>
            <a:r>
              <a:rPr lang="en-US" sz="4000" dirty="0" err="1"/>
              <a:t>nổi</a:t>
            </a:r>
            <a:r>
              <a:rPr lang="en-US" sz="4000" dirty="0"/>
              <a:t> </a:t>
            </a:r>
            <a:r>
              <a:rPr lang="en-US" sz="4000" dirty="0" err="1"/>
              <a:t>giận</a:t>
            </a:r>
            <a:r>
              <a:rPr lang="en-US" sz="4000" dirty="0"/>
              <a:t>, </a:t>
            </a:r>
            <a:r>
              <a:rPr lang="en-US" sz="4000" dirty="0" err="1"/>
              <a:t>đày</a:t>
            </a:r>
            <a:r>
              <a:rPr lang="en-US" sz="4000" dirty="0"/>
              <a:t> An </a:t>
            </a:r>
            <a:r>
              <a:rPr lang="en-US" sz="4000" dirty="0" err="1"/>
              <a:t>Tiêm</a:t>
            </a:r>
            <a:r>
              <a:rPr lang="en-US" sz="4000" dirty="0"/>
              <a:t> ra </a:t>
            </a:r>
            <a:r>
              <a:rPr lang="en-US" sz="4000" dirty="0" err="1"/>
              <a:t>đảo</a:t>
            </a:r>
            <a:r>
              <a:rPr lang="en-US" sz="4000" dirty="0"/>
              <a:t> </a:t>
            </a:r>
            <a:r>
              <a:rPr lang="en-US" sz="4000" dirty="0" err="1"/>
              <a:t>hoang</a:t>
            </a:r>
            <a:r>
              <a:rPr lang="en-US" sz="4000" dirty="0"/>
              <a:t>.</a:t>
            </a:r>
            <a:endParaRPr lang="vi-VN" sz="4000" b="1" dirty="0">
              <a:latin typeface="+mj-lt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0B077F0-C789-4DBA-A84E-7FEFEE946E5E}"/>
              </a:ext>
            </a:extLst>
          </p:cNvPr>
          <p:cNvCxnSpPr>
            <a:cxnSpLocks/>
          </p:cNvCxnSpPr>
          <p:nvPr/>
        </p:nvCxnSpPr>
        <p:spPr>
          <a:xfrm flipH="1">
            <a:off x="4135568" y="2280862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B8D1189-7032-48F1-9213-1D059C60918D}"/>
              </a:ext>
            </a:extLst>
          </p:cNvPr>
          <p:cNvCxnSpPr>
            <a:cxnSpLocks/>
          </p:cNvCxnSpPr>
          <p:nvPr/>
        </p:nvCxnSpPr>
        <p:spPr>
          <a:xfrm flipH="1">
            <a:off x="11663680" y="2281583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2E56244-ACDB-4186-A7B9-B11F40CC0B0B}"/>
              </a:ext>
            </a:extLst>
          </p:cNvPr>
          <p:cNvCxnSpPr>
            <a:cxnSpLocks/>
          </p:cNvCxnSpPr>
          <p:nvPr/>
        </p:nvCxnSpPr>
        <p:spPr>
          <a:xfrm flipH="1">
            <a:off x="10782553" y="2907273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431A56E-CCA7-4B12-AB19-057B73F1B536}"/>
              </a:ext>
            </a:extLst>
          </p:cNvPr>
          <p:cNvCxnSpPr>
            <a:cxnSpLocks/>
          </p:cNvCxnSpPr>
          <p:nvPr/>
        </p:nvCxnSpPr>
        <p:spPr>
          <a:xfrm flipH="1">
            <a:off x="10710539" y="2897268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80C73A-3978-44D4-98FF-D3CFD0185B72}"/>
              </a:ext>
            </a:extLst>
          </p:cNvPr>
          <p:cNvCxnSpPr>
            <a:cxnSpLocks/>
          </p:cNvCxnSpPr>
          <p:nvPr/>
        </p:nvCxnSpPr>
        <p:spPr>
          <a:xfrm flipH="1">
            <a:off x="3569110" y="4106088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5621628-9937-4F60-A6E9-8CDC3EC5D417}"/>
              </a:ext>
            </a:extLst>
          </p:cNvPr>
          <p:cNvCxnSpPr>
            <a:cxnSpLocks/>
          </p:cNvCxnSpPr>
          <p:nvPr/>
        </p:nvCxnSpPr>
        <p:spPr>
          <a:xfrm flipH="1">
            <a:off x="11663680" y="4085768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A42350A-6C9C-47D5-96FA-746C5309DAD5}"/>
              </a:ext>
            </a:extLst>
          </p:cNvPr>
          <p:cNvCxnSpPr>
            <a:cxnSpLocks/>
          </p:cNvCxnSpPr>
          <p:nvPr/>
        </p:nvCxnSpPr>
        <p:spPr>
          <a:xfrm flipH="1">
            <a:off x="5476688" y="4717008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ECCC820-9E20-4B06-BBFD-FF8681C154FF}"/>
              </a:ext>
            </a:extLst>
          </p:cNvPr>
          <p:cNvCxnSpPr>
            <a:cxnSpLocks/>
          </p:cNvCxnSpPr>
          <p:nvPr/>
        </p:nvCxnSpPr>
        <p:spPr>
          <a:xfrm flipH="1">
            <a:off x="11755569" y="4693181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0FE946F-CB69-4D8C-AF85-7325722D47DE}"/>
              </a:ext>
            </a:extLst>
          </p:cNvPr>
          <p:cNvCxnSpPr>
            <a:cxnSpLocks/>
          </p:cNvCxnSpPr>
          <p:nvPr/>
        </p:nvCxnSpPr>
        <p:spPr>
          <a:xfrm flipH="1">
            <a:off x="11691035" y="4693181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22803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569FF154-AA58-43A8-87AC-4CE4E1D6F0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40" y="-189972"/>
            <a:ext cx="9134273" cy="2180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A19246-7396-4FA2-A8BE-F6B86BF97A77}"/>
              </a:ext>
            </a:extLst>
          </p:cNvPr>
          <p:cNvSpPr txBox="1"/>
          <p:nvPr/>
        </p:nvSpPr>
        <p:spPr>
          <a:xfrm>
            <a:off x="3569110" y="690288"/>
            <a:ext cx="4729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+mj-lt"/>
              </a:rPr>
              <a:t>TỪ</a:t>
            </a:r>
            <a:r>
              <a:rPr lang="en-US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+mj-lt"/>
              </a:rPr>
              <a:t>NGỮ</a:t>
            </a:r>
            <a:endParaRPr lang="vi-VN" sz="4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9F4AC1-157B-4DF6-9F73-7C811C47B5E7}"/>
              </a:ext>
            </a:extLst>
          </p:cNvPr>
          <p:cNvSpPr txBox="1"/>
          <p:nvPr/>
        </p:nvSpPr>
        <p:spPr>
          <a:xfrm>
            <a:off x="747134" y="2140018"/>
            <a:ext cx="9504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đảo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hoang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en-US" sz="3200" dirty="0" err="1">
                <a:solidFill>
                  <a:srgbClr val="002060"/>
                </a:solidFill>
              </a:rPr>
              <a:t>đảo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không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có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người</a:t>
            </a:r>
            <a:r>
              <a:rPr lang="en-US" sz="3200" dirty="0">
                <a:solidFill>
                  <a:srgbClr val="002060"/>
                </a:solidFill>
              </a:rPr>
              <a:t> ở </a:t>
            </a:r>
            <a:endParaRPr lang="vi-VN" sz="3200" dirty="0">
              <a:solidFill>
                <a:srgbClr val="002060"/>
              </a:solidFill>
            </a:endParaRPr>
          </a:p>
        </p:txBody>
      </p:sp>
      <p:pic>
        <p:nvPicPr>
          <p:cNvPr id="9" name="Picture 8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113D98A3-5422-4515-BC0C-24F6E08D6E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287" y="1990727"/>
            <a:ext cx="1918011" cy="1780396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93B870F-7051-4384-B82A-4B302F8AF352}"/>
              </a:ext>
            </a:extLst>
          </p:cNvPr>
          <p:cNvSpPr txBox="1"/>
          <p:nvPr/>
        </p:nvSpPr>
        <p:spPr>
          <a:xfrm>
            <a:off x="747134" y="2763602"/>
            <a:ext cx="11407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đày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vi-VN" sz="3200" dirty="0">
                <a:solidFill>
                  <a:srgbClr val="002060"/>
                </a:solidFill>
              </a:rPr>
              <a:t>bị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đưa đến sống hoặc giam ở một nơi xa, hẻo lánh </a:t>
            </a:r>
          </a:p>
          <a:p>
            <a:r>
              <a:rPr lang="vi-VN" sz="3200" b="0" i="1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(một loại hình phạt)</a:t>
            </a:r>
          </a:p>
          <a:p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20E3DF-B66A-4D5B-9E39-1656E1F3BA8F}"/>
              </a:ext>
            </a:extLst>
          </p:cNvPr>
          <p:cNvSpPr txBox="1"/>
          <p:nvPr/>
        </p:nvSpPr>
        <p:spPr>
          <a:xfrm>
            <a:off x="747134" y="3794653"/>
            <a:ext cx="11273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tết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đan, bện bằng cách thắt nhiều sợi lại với nhau</a:t>
            </a:r>
          </a:p>
          <a:p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C5375E-3039-4002-A435-0A1CE634A5CC}"/>
              </a:ext>
            </a:extLst>
          </p:cNvPr>
          <p:cNvSpPr txBox="1"/>
          <p:nvPr/>
        </p:nvSpPr>
        <p:spPr>
          <a:xfrm>
            <a:off x="750602" y="5493529"/>
            <a:ext cx="11407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hối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hận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lấy làm tiếc và cảm thấy day dứt khi nhận ra lỗi lầm của mình.</a:t>
            </a:r>
          </a:p>
          <a:p>
            <a:endParaRPr lang="vi-VN" sz="3200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F7A8FB-8475-4934-B317-C664CE878FAD}"/>
              </a:ext>
            </a:extLst>
          </p:cNvPr>
          <p:cNvSpPr txBox="1"/>
          <p:nvPr/>
        </p:nvSpPr>
        <p:spPr>
          <a:xfrm>
            <a:off x="750602" y="4493198"/>
            <a:ext cx="114746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khắc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vi-VN" sz="3200" dirty="0">
                <a:solidFill>
                  <a:srgbClr val="002060"/>
                </a:solidFill>
              </a:rPr>
              <a:t>tạo hình nét trên bề mặt vật liệu cứng bằng dụng cụ cứng và sắc</a:t>
            </a:r>
          </a:p>
        </p:txBody>
      </p:sp>
    </p:spTree>
    <p:extLst>
      <p:ext uri="{BB962C8B-B14F-4D97-AF65-F5344CB8AC3E}">
        <p14:creationId xmlns:p14="http://schemas.microsoft.com/office/powerpoint/2010/main" val="39760474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1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769855" y="207848"/>
            <a:ext cx="287032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charset="0"/>
                <a:cs typeface="Arial-Rounded" panose="020B0500000000000000" charset="0"/>
              </a:rPr>
              <a:t>Mai An </a:t>
            </a:r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Tiêm</a:t>
            </a:r>
            <a:endParaRPr lang="en-US" sz="36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0" name="Picture 9" descr="A few women working in a field&#10;&#10;Description automatically generated with low confidence">
            <a:extLst>
              <a:ext uri="{FF2B5EF4-FFF2-40B4-BE49-F238E27FC236}">
                <a16:creationId xmlns:a16="http://schemas.microsoft.com/office/drawing/2014/main" id="{AFD137AC-B068-47F8-AB83-A4F4AC345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99449" l="1511" r="96979">
                        <a14:foregroundMark x1="7855" y1="36029" x2="91692" y2="48346"/>
                        <a14:foregroundMark x1="91692" y1="48346" x2="94070" y2="48249"/>
                        <a14:foregroundMark x1="54079" y1="20404" x2="15710" y2="78309"/>
                        <a14:foregroundMark x1="11934" y1="27574" x2="65710" y2="23346"/>
                        <a14:foregroundMark x1="65710" y1="23346" x2="65710" y2="23346"/>
                        <a14:foregroundMark x1="23112" y1="11397" x2="72356" y2="17279"/>
                        <a14:foregroundMark x1="38671" y1="7169" x2="83384" y2="7353"/>
                        <a14:foregroundMark x1="83384" y1="7353" x2="90785" y2="21140"/>
                        <a14:foregroundMark x1="90785" y1="21140" x2="91541" y2="70956"/>
                        <a14:foregroundMark x1="91541" y1="70956" x2="82024" y2="86397"/>
                        <a14:foregroundMark x1="82024" y1="86397" x2="38066" y2="90257"/>
                        <a14:foregroundMark x1="38066" y1="90257" x2="27644" y2="88603"/>
                        <a14:foregroundMark x1="9063" y1="16360" x2="9346" y2="93243"/>
                        <a14:foregroundMark x1="46073" y1="37132" x2="94411" y2="32353"/>
                        <a14:foregroundMark x1="93505" y1="8824" x2="87915" y2="64890"/>
                        <a14:foregroundMark x1="95166" y1="14522" x2="95090" y2="36765"/>
                        <a14:foregroundMark x1="56193" y1="95588" x2="82024" y2="93750"/>
                        <a14:foregroundMark x1="18226" y1="97561" x2="22241" y2="97701"/>
                        <a14:foregroundMark x1="14350" y1="97426" x2="15062" y2="97451"/>
                        <a14:foregroundMark x1="82607" y1="97264" x2="87915" y2="96875"/>
                        <a14:foregroundMark x1="87915" y1="96875" x2="89394" y2="96875"/>
                        <a14:foregroundMark x1="93034" y1="91648" x2="92749" y2="93382"/>
                        <a14:foregroundMark x1="96224" y1="72243" x2="93151" y2="90935"/>
                        <a14:foregroundMark x1="92749" y1="93382" x2="91541" y2="94669"/>
                        <a14:foregroundMark x1="94671" y1="60478" x2="93505" y2="88603"/>
                        <a14:foregroundMark x1="96224" y1="22978" x2="95653" y2="36765"/>
                        <a14:foregroundMark x1="96878" y1="60478" x2="96677" y2="79596"/>
                        <a14:foregroundMark x1="97130" y1="36581" x2="97128" y2="36765"/>
                        <a14:foregroundMark x1="96677" y1="79596" x2="96489" y2="80283"/>
                        <a14:foregroundMark x1="85801" y1="6985" x2="94411" y2="13971"/>
                        <a14:foregroundMark x1="9063" y1="10478" x2="62991" y2="7169"/>
                        <a14:foregroundMark x1="62991" y1="7169" x2="64653" y2="7169"/>
                        <a14:foregroundMark x1="27394" y1="5515" x2="37009" y2="5515"/>
                        <a14:foregroundMark x1="25883" y1="5515" x2="26154" y2="5515"/>
                        <a14:foregroundMark x1="11329" y1="5515" x2="25111" y2="5515"/>
                        <a14:foregroundMark x1="37009" y1="5515" x2="74320" y2="5147"/>
                        <a14:foregroundMark x1="74320" y1="5147" x2="80665" y2="5147"/>
                        <a14:foregroundMark x1="61178" y1="13051" x2="69033" y2="13235"/>
                        <a14:foregroundMark x1="64909" y1="4032" x2="79154" y2="5147"/>
                        <a14:foregroundMark x1="6344" y1="10294" x2="9970" y2="74449"/>
                        <a14:foregroundMark x1="9970" y1="74449" x2="9970" y2="74449"/>
                        <a14:foregroundMark x1="4683" y1="18199" x2="6325" y2="90152"/>
                        <a14:foregroundMark x1="3625" y1="73897" x2="3625" y2="91288"/>
                        <a14:foregroundMark x1="95945" y1="97993" x2="95770" y2="98897"/>
                        <a14:backgroundMark x1="2870" y1="3860" x2="2870" y2="3860"/>
                        <a14:backgroundMark x1="755" y1="13235" x2="755" y2="13235"/>
                        <a14:backgroundMark x1="1057" y1="7721" x2="453" y2="22426"/>
                        <a14:backgroundMark x1="2266" y1="5515" x2="2266" y2="5515"/>
                        <a14:backgroundMark x1="2266" y1="4779" x2="2115" y2="7169"/>
                        <a14:backgroundMark x1="2266" y1="7169" x2="2266" y2="8640"/>
                        <a14:backgroundMark x1="98338" y1="38419" x2="98489" y2="42463"/>
                        <a14:backgroundMark x1="97432" y1="37684" x2="97885" y2="42463"/>
                        <a14:backgroundMark x1="97281" y1="36765" x2="97281" y2="60478"/>
                        <a14:backgroundMark x1="85196" y1="184" x2="90785" y2="368"/>
                        <a14:backgroundMark x1="33082" y1="551" x2="40030" y2="368"/>
                        <a14:backgroundMark x1="14199" y1="551" x2="27644" y2="2390"/>
                        <a14:backgroundMark x1="27644" y1="2390" x2="33535" y2="1287"/>
                        <a14:backgroundMark x1="49547" y1="1287" x2="64955" y2="735"/>
                        <a14:backgroundMark x1="64955" y1="735" x2="68580" y2="735"/>
                        <a14:backgroundMark x1="95921" y1="97610" x2="99698" y2="81801"/>
                        <a14:backgroundMark x1="99698" y1="81801" x2="95921" y2="93015"/>
                        <a14:backgroundMark x1="95921" y1="93015" x2="95619" y2="93199"/>
                        <a14:backgroundMark x1="88671" y1="98346" x2="96224" y2="97426"/>
                        <a14:backgroundMark x1="3474" y1="92279" x2="10121" y2="99081"/>
                        <a14:backgroundMark x1="2719" y1="91360" x2="3172" y2="99816"/>
                        <a14:backgroundMark x1="14048" y1="99265" x2="17069" y2="99632"/>
                        <a14:backgroundMark x1="31571" y1="98529" x2="42447" y2="98897"/>
                        <a14:backgroundMark x1="42447" y1="98897" x2="42749" y2="99081"/>
                        <a14:backgroundMark x1="21903" y1="98346" x2="29154" y2="98346"/>
                        <a14:backgroundMark x1="48187" y1="98529" x2="63142" y2="99632"/>
                        <a14:backgroundMark x1="63142" y1="99632" x2="81571" y2="99265"/>
                        <a14:backgroundMark x1="81571" y1="99265" x2="81571" y2="99081"/>
                        <a14:backgroundMark x1="42749" y1="99265" x2="50151" y2="99265"/>
                        <a14:backgroundMark x1="28701" y1="96507" x2="31269" y2="97426"/>
                        <a14:backgroundMark x1="29154" y1="98162" x2="37009" y2="99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46" y="259287"/>
            <a:ext cx="3526033" cy="2897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8582E0-57B1-4BB1-BC2B-51DA012C0E1D}"/>
              </a:ext>
            </a:extLst>
          </p:cNvPr>
          <p:cNvSpPr txBox="1"/>
          <p:nvPr/>
        </p:nvSpPr>
        <p:spPr>
          <a:xfrm>
            <a:off x="302949" y="801802"/>
            <a:ext cx="7980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xưa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Hùng</a:t>
            </a:r>
            <a:r>
              <a:rPr lang="en-US" sz="2400" dirty="0"/>
              <a:t>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mến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con </a:t>
            </a:r>
            <a:r>
              <a:rPr lang="en-US" sz="2400" dirty="0" err="1"/>
              <a:t>nuôi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,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 </a:t>
            </a:r>
            <a:r>
              <a:rPr lang="en-US" sz="2400" dirty="0" err="1"/>
              <a:t>lầm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nổi</a:t>
            </a:r>
            <a:r>
              <a:rPr lang="en-US" sz="2400" dirty="0"/>
              <a:t> </a:t>
            </a:r>
            <a:r>
              <a:rPr lang="en-US" sz="2400" dirty="0" err="1"/>
              <a:t>giận</a:t>
            </a:r>
            <a:r>
              <a:rPr lang="en-US" sz="2400" dirty="0"/>
              <a:t>, </a:t>
            </a:r>
            <a:r>
              <a:rPr lang="en-US" sz="2400" dirty="0" err="1"/>
              <a:t>đày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ra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44CF53-0F2A-4A14-9B4B-DEDC6CF4A12F}"/>
              </a:ext>
            </a:extLst>
          </p:cNvPr>
          <p:cNvSpPr txBox="1"/>
          <p:nvPr/>
        </p:nvSpPr>
        <p:spPr>
          <a:xfrm>
            <a:off x="260506" y="2346927"/>
            <a:ext cx="8161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Ở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,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dựng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nứa</a:t>
            </a:r>
            <a:r>
              <a:rPr lang="en-US" sz="2400" dirty="0"/>
              <a:t>, </a:t>
            </a:r>
            <a:r>
              <a:rPr lang="en-US" sz="2400" dirty="0" err="1"/>
              <a:t>lấy</a:t>
            </a:r>
            <a:r>
              <a:rPr lang="en-US" sz="2400" dirty="0"/>
              <a:t> </a:t>
            </a:r>
            <a:r>
              <a:rPr lang="en-US" sz="2400" dirty="0" err="1"/>
              <a:t>cỏ</a:t>
            </a:r>
            <a:r>
              <a:rPr lang="en-US" sz="2400" dirty="0"/>
              <a:t> </a:t>
            </a:r>
            <a:r>
              <a:rPr lang="en-US" sz="2400" dirty="0" err="1"/>
              <a:t>phơi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 </a:t>
            </a:r>
            <a:r>
              <a:rPr lang="en-US" sz="2400" dirty="0" err="1"/>
              <a:t>tết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quần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75A914-D717-4BAB-B65C-D0960CA66F37}"/>
              </a:ext>
            </a:extLst>
          </p:cNvPr>
          <p:cNvSpPr txBox="1"/>
          <p:nvPr/>
        </p:nvSpPr>
        <p:spPr>
          <a:xfrm>
            <a:off x="282119" y="3173059"/>
            <a:ext cx="11666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đàn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bay qua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. </a:t>
            </a:r>
            <a:r>
              <a:rPr lang="en-US" sz="2400" dirty="0" err="1"/>
              <a:t>Chàng</a:t>
            </a:r>
            <a:r>
              <a:rPr lang="en-US" sz="2400" dirty="0"/>
              <a:t> </a:t>
            </a:r>
            <a:r>
              <a:rPr lang="en-US" sz="2400" dirty="0" err="1"/>
              <a:t>bèn</a:t>
            </a:r>
            <a:r>
              <a:rPr lang="en-US" sz="2400" dirty="0"/>
              <a:t> </a:t>
            </a:r>
            <a:r>
              <a:rPr lang="en-US" sz="2400" dirty="0" err="1"/>
              <a:t>nhặt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cát</a:t>
            </a:r>
            <a:r>
              <a:rPr lang="en-US" sz="2400" dirty="0"/>
              <a:t>, </a:t>
            </a:r>
            <a:r>
              <a:rPr lang="en-US" sz="2400" dirty="0" err="1"/>
              <a:t>thầm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r>
              <a:rPr lang="en-US" sz="2400" dirty="0"/>
              <a:t>: “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”. </a:t>
            </a:r>
            <a:r>
              <a:rPr lang="en-US" sz="2400" dirty="0" err="1"/>
              <a:t>Rồi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nảy</a:t>
            </a:r>
            <a:r>
              <a:rPr lang="en-US" sz="2400" dirty="0"/>
              <a:t> </a:t>
            </a:r>
            <a:r>
              <a:rPr lang="en-US" sz="2400" dirty="0" err="1"/>
              <a:t>mầm</a:t>
            </a:r>
            <a:r>
              <a:rPr lang="en-US" sz="2400" dirty="0"/>
              <a:t>, </a:t>
            </a:r>
            <a:r>
              <a:rPr lang="en-US" sz="2400" dirty="0" err="1"/>
              <a:t>mọc</a:t>
            </a:r>
            <a:r>
              <a:rPr lang="en-US" sz="2400" dirty="0"/>
              <a:t> ra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lan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. </a:t>
            </a:r>
            <a:r>
              <a:rPr lang="en-US" sz="2400" dirty="0" err="1"/>
              <a:t>Cây</a:t>
            </a:r>
            <a:r>
              <a:rPr lang="en-US" sz="2400" dirty="0"/>
              <a:t> ra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rồi</a:t>
            </a:r>
            <a:r>
              <a:rPr lang="en-US" sz="2400" dirty="0"/>
              <a:t> ra </a:t>
            </a:r>
            <a:r>
              <a:rPr lang="en-US" sz="2400" dirty="0" err="1"/>
              <a:t>quả</a:t>
            </a:r>
            <a:r>
              <a:rPr lang="en-US" sz="2400" dirty="0"/>
              <a:t>.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vỏ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thẫm</a:t>
            </a:r>
            <a:r>
              <a:rPr lang="en-US" sz="2400" dirty="0"/>
              <a:t>, </a:t>
            </a:r>
            <a:r>
              <a:rPr lang="en-US" sz="2400" dirty="0" err="1"/>
              <a:t>ruột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r>
              <a:rPr lang="en-US" sz="2400" dirty="0"/>
              <a:t>,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ngọt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mát</a:t>
            </a:r>
            <a:r>
              <a:rPr lang="en-US" sz="2400" dirty="0"/>
              <a:t>.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khắp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3E18FF-2C75-470A-A7CC-30B9A0FE1CDB}"/>
              </a:ext>
            </a:extLst>
          </p:cNvPr>
          <p:cNvSpPr txBox="1"/>
          <p:nvPr/>
        </p:nvSpPr>
        <p:spPr>
          <a:xfrm>
            <a:off x="260505" y="5024488"/>
            <a:ext cx="1164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chín</a:t>
            </a:r>
            <a:r>
              <a:rPr lang="en-US" sz="2400" dirty="0"/>
              <a:t>, </a:t>
            </a:r>
            <a:r>
              <a:rPr lang="en-US" sz="2400" dirty="0" err="1"/>
              <a:t>nhớ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cha,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khắc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,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biển</a:t>
            </a:r>
            <a:r>
              <a:rPr lang="en-US" sz="2400" dirty="0"/>
              <a:t>, </a:t>
            </a:r>
            <a:r>
              <a:rPr lang="en-US" sz="2400" dirty="0" err="1"/>
              <a:t>nhờ</a:t>
            </a:r>
            <a:r>
              <a:rPr lang="en-US" sz="2400" dirty="0"/>
              <a:t> </a:t>
            </a:r>
            <a:r>
              <a:rPr lang="en-US" sz="2400" dirty="0" err="1"/>
              <a:t>sóng</a:t>
            </a:r>
            <a:r>
              <a:rPr lang="en-US" sz="2400" dirty="0"/>
              <a:t> </a:t>
            </a:r>
            <a:r>
              <a:rPr lang="en-US" sz="2400" dirty="0" err="1"/>
              <a:t>đưa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liền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vớt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dâng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.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hối</a:t>
            </a:r>
            <a:r>
              <a:rPr lang="en-US" sz="2400" dirty="0"/>
              <a:t> </a:t>
            </a:r>
            <a:r>
              <a:rPr lang="en-US" sz="2400" dirty="0" err="1"/>
              <a:t>hận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đón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EFE4E1-59EC-4575-98F8-30F24D23779E}"/>
              </a:ext>
            </a:extLst>
          </p:cNvPr>
          <p:cNvSpPr txBox="1"/>
          <p:nvPr/>
        </p:nvSpPr>
        <p:spPr>
          <a:xfrm>
            <a:off x="260505" y="6152089"/>
            <a:ext cx="784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giống</a:t>
            </a:r>
            <a:r>
              <a:rPr lang="en-US" sz="2400" dirty="0"/>
              <a:t> </a:t>
            </a:r>
            <a:r>
              <a:rPr lang="en-US" sz="2400" dirty="0" err="1"/>
              <a:t>dưa</a:t>
            </a:r>
            <a:r>
              <a:rPr lang="en-US" sz="2400" dirty="0"/>
              <a:t> </a:t>
            </a:r>
            <a:r>
              <a:rPr lang="en-US" sz="2400" dirty="0" err="1"/>
              <a:t>hấu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nay.</a:t>
            </a:r>
            <a:endParaRPr lang="vi-VN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002366-A06F-4124-92FB-8EC21ECBF372}"/>
              </a:ext>
            </a:extLst>
          </p:cNvPr>
          <p:cNvSpPr txBox="1"/>
          <p:nvPr/>
        </p:nvSpPr>
        <p:spPr>
          <a:xfrm>
            <a:off x="7599021" y="6305099"/>
            <a:ext cx="4098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 (Theo </a:t>
            </a:r>
            <a:r>
              <a:rPr lang="en-US" sz="2000" i="1" dirty="0" err="1"/>
              <a:t>Nguyễn</a:t>
            </a:r>
            <a:r>
              <a:rPr lang="en-US" sz="2000" i="1" dirty="0"/>
              <a:t> </a:t>
            </a:r>
            <a:r>
              <a:rPr lang="en-US" sz="2000" i="1" dirty="0" err="1"/>
              <a:t>Đổng</a:t>
            </a:r>
            <a:r>
              <a:rPr lang="en-US" sz="2000" i="1" dirty="0"/>
              <a:t> Chi</a:t>
            </a:r>
            <a:r>
              <a:rPr lang="en-US" sz="2000" dirty="0"/>
              <a:t>)</a:t>
            </a:r>
            <a:endParaRPr lang="vi-VN" sz="2000" dirty="0"/>
          </a:p>
        </p:txBody>
      </p:sp>
    </p:spTree>
    <p:extLst>
      <p:ext uri="{BB962C8B-B14F-4D97-AF65-F5344CB8AC3E}">
        <p14:creationId xmlns:p14="http://schemas.microsoft.com/office/powerpoint/2010/main" val="338812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54" y="544156"/>
            <a:ext cx="9088244" cy="37936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65ABA4-B0CE-4F6D-8840-E5F4C9F5EA8B}"/>
              </a:ext>
            </a:extLst>
          </p:cNvPr>
          <p:cNvSpPr txBox="1"/>
          <p:nvPr/>
        </p:nvSpPr>
        <p:spPr>
          <a:xfrm>
            <a:off x="3869474" y="2274849"/>
            <a:ext cx="4783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/>
              <a:t>TRẢ</a:t>
            </a:r>
            <a:r>
              <a:rPr lang="en-US" sz="4800" b="1" dirty="0"/>
              <a:t> </a:t>
            </a:r>
            <a:r>
              <a:rPr lang="en-US" sz="4800" b="1" dirty="0" err="1"/>
              <a:t>LỜI</a:t>
            </a:r>
            <a:r>
              <a:rPr lang="en-US" sz="4800" b="1" dirty="0"/>
              <a:t> </a:t>
            </a:r>
            <a:r>
              <a:rPr lang="en-US" sz="4800" b="1" dirty="0" err="1"/>
              <a:t>CÂU</a:t>
            </a:r>
            <a:r>
              <a:rPr lang="en-US" sz="4800" b="1" dirty="0"/>
              <a:t> </a:t>
            </a:r>
            <a:r>
              <a:rPr lang="en-US" sz="4800" b="1" dirty="0" err="1"/>
              <a:t>HỎI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1530674169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300" y="366409"/>
            <a:ext cx="10995103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1.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Vợ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chồng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Mai An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Tiêm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đã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làm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gì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b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</a:b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trên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đảo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hoang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?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33463" y="5776331"/>
            <a:ext cx="804708" cy="83477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50499" y="5253159"/>
            <a:ext cx="1124072" cy="1357948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CA52150-1D97-45E8-953F-CDBF93540C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564" y="2105825"/>
            <a:ext cx="3886537" cy="3147333"/>
          </a:xfrm>
          <a:prstGeom prst="rect">
            <a:avLst/>
          </a:prstGeom>
        </p:spPr>
      </p:pic>
      <p:pic>
        <p:nvPicPr>
          <p:cNvPr id="12" name="Picture 11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BEA020F1-F335-4583-962D-CA3AA872D5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978" y="3077509"/>
            <a:ext cx="3833192" cy="31397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73F508-6A25-4CBE-BA35-E5764BA3B0DF}"/>
              </a:ext>
            </a:extLst>
          </p:cNvPr>
          <p:cNvSpPr txBox="1"/>
          <p:nvPr/>
        </p:nvSpPr>
        <p:spPr>
          <a:xfrm>
            <a:off x="284089" y="5239611"/>
            <a:ext cx="61702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dựng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nhà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bằng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tre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nứa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,</a:t>
            </a:r>
          </a:p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lấy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cỏ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phơi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khô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kết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quần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áo</a:t>
            </a:r>
            <a:endParaRPr lang="vi-VN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9428A6-66F0-4447-82A5-0E3ABECEE195}"/>
              </a:ext>
            </a:extLst>
          </p:cNvPr>
          <p:cNvSpPr txBox="1"/>
          <p:nvPr/>
        </p:nvSpPr>
        <p:spPr>
          <a:xfrm>
            <a:off x="5606040" y="1969751"/>
            <a:ext cx="61702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</a:rPr>
              <a:t>nhặt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và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gieo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trồng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một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loại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hạt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</a:p>
          <a:p>
            <a:pPr algn="ctr"/>
            <a:r>
              <a:rPr lang="en-US" sz="2800" b="1" dirty="0">
                <a:solidFill>
                  <a:srgbClr val="00B050"/>
                </a:solidFill>
              </a:rPr>
              <a:t>do </a:t>
            </a:r>
            <a:r>
              <a:rPr lang="en-US" sz="2800" b="1" dirty="0" err="1">
                <a:solidFill>
                  <a:srgbClr val="00B050"/>
                </a:solidFill>
              </a:rPr>
              <a:t>chim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làm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rơi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xuống</a:t>
            </a:r>
            <a:endParaRPr lang="vi-VN" sz="28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3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654" y="366409"/>
            <a:ext cx="11481749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2. Mai An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Tiêm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nghĩ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gì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khi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nhặt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gieo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trồng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loại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hạt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do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chim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thả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xuống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?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33463" y="5776331"/>
            <a:ext cx="804708" cy="83477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50499" y="5253159"/>
            <a:ext cx="1124072" cy="1357948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2508F60-CD3E-4A43-BAF9-17058D96BC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55" y="1855893"/>
            <a:ext cx="5698273" cy="4337825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6A2F72AD-842A-4DD9-8649-722885E0D650}"/>
              </a:ext>
            </a:extLst>
          </p:cNvPr>
          <p:cNvSpPr/>
          <p:nvPr/>
        </p:nvSpPr>
        <p:spPr>
          <a:xfrm>
            <a:off x="6969512" y="1304694"/>
            <a:ext cx="5002891" cy="2999678"/>
          </a:xfrm>
          <a:prstGeom prst="cloudCallout">
            <a:avLst>
              <a:gd name="adj1" fmla="val -75756"/>
              <a:gd name="adj2" fmla="val 24600"/>
            </a:avLst>
          </a:prstGeom>
          <a:solidFill>
            <a:srgbClr val="7030A0">
              <a:alpha val="17000"/>
            </a:srgb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436BE5-9547-4338-92A7-5D877F226175}"/>
              </a:ext>
            </a:extLst>
          </p:cNvPr>
          <p:cNvSpPr txBox="1"/>
          <p:nvPr/>
        </p:nvSpPr>
        <p:spPr>
          <a:xfrm>
            <a:off x="7471680" y="1914131"/>
            <a:ext cx="438504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B050"/>
                </a:solidFill>
              </a:rPr>
              <a:t>Quả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này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chim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ăn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được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thì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người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cũng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ăn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được</a:t>
            </a:r>
            <a:r>
              <a:rPr lang="en-US" sz="2800" b="1" dirty="0">
                <a:solidFill>
                  <a:srgbClr val="00B050"/>
                </a:solidFill>
              </a:rPr>
              <a:t>.</a:t>
            </a:r>
            <a:endParaRPr lang="vi-VN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04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654" y="531313"/>
            <a:ext cx="11481749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3.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Nối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tiếp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sau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đây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giới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thiệu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loại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quả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Mai An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Tiêm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đã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trồng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.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33463" y="5776331"/>
            <a:ext cx="804708" cy="83477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50499" y="5253159"/>
            <a:ext cx="1124072" cy="1357948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52C2970-5620-4A80-94E5-91E70A3FEA6D}"/>
              </a:ext>
            </a:extLst>
          </p:cNvPr>
          <p:cNvSpPr txBox="1"/>
          <p:nvPr/>
        </p:nvSpPr>
        <p:spPr>
          <a:xfrm>
            <a:off x="635817" y="2353903"/>
            <a:ext cx="10686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Quả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vỏ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màu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(…),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ruột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(…),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hạt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(…),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vị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(…).</a:t>
            </a:r>
            <a:endParaRPr lang="vi-VN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D19B66-ACAD-4B91-A332-353E0983CF38}"/>
              </a:ext>
            </a:extLst>
          </p:cNvPr>
          <p:cNvSpPr txBox="1"/>
          <p:nvPr/>
        </p:nvSpPr>
        <p:spPr>
          <a:xfrm>
            <a:off x="635817" y="3741951"/>
            <a:ext cx="10686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Quả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đó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tên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là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(…).</a:t>
            </a:r>
            <a:endParaRPr lang="vi-VN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31ADE0-BF45-48B2-BE23-0F2F3321EABF}"/>
              </a:ext>
            </a:extLst>
          </p:cNvPr>
          <p:cNvSpPr txBox="1"/>
          <p:nvPr/>
        </p:nvSpPr>
        <p:spPr>
          <a:xfrm>
            <a:off x="635817" y="2355896"/>
            <a:ext cx="10686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Quả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vỏ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màu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xanh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ruột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đỏ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hạt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đen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nhánh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vị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ngọt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mát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vi-VN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09B4C8-D4BC-45EF-86B6-FFA0C9E84E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974" y="3429000"/>
            <a:ext cx="4940987" cy="1622169"/>
          </a:xfrm>
          <a:prstGeom prst="rect">
            <a:avLst/>
          </a:prstGeom>
          <a:ln w="28575">
            <a:solidFill>
              <a:schemeClr val="accent1">
                <a:shade val="50000"/>
              </a:schemeClr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45006E5-309E-4108-BB6D-62107216821C}"/>
              </a:ext>
            </a:extLst>
          </p:cNvPr>
          <p:cNvSpPr txBox="1"/>
          <p:nvPr/>
        </p:nvSpPr>
        <p:spPr>
          <a:xfrm>
            <a:off x="888486" y="5331129"/>
            <a:ext cx="10686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Quả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đó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tên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</a:rPr>
              <a:t>là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quả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dưa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hấu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vi-VN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08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-0.00143 0.2122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10602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11" grpId="0"/>
      <p:bldP spid="11" grpId="1"/>
      <p:bldP spid="11" grpId="2"/>
      <p:bldP spid="12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3286073-27E5-4E18-9BC0-D850EF16D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93" y="2285999"/>
            <a:ext cx="3824868" cy="4226312"/>
          </a:xfrm>
          <a:prstGeom prst="rect">
            <a:avLst/>
          </a:prstGeom>
        </p:spPr>
      </p:pic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59BBB86D-1697-4DCC-9602-4DE2D0D570DE}"/>
              </a:ext>
            </a:extLst>
          </p:cNvPr>
          <p:cNvSpPr/>
          <p:nvPr/>
        </p:nvSpPr>
        <p:spPr>
          <a:xfrm>
            <a:off x="3858320" y="496228"/>
            <a:ext cx="6478859" cy="2659567"/>
          </a:xfrm>
          <a:prstGeom prst="cloudCallout">
            <a:avLst>
              <a:gd name="adj1" fmla="val -58853"/>
              <a:gd name="adj2" fmla="val 104973"/>
            </a:avLst>
          </a:prstGeom>
          <a:solidFill>
            <a:srgbClr val="7030A0">
              <a:alpha val="17000"/>
            </a:srgbClr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565F7A-B3B0-40D9-A4B2-5564E4A16383}"/>
              </a:ext>
            </a:extLst>
          </p:cNvPr>
          <p:cNvSpPr txBox="1"/>
          <p:nvPr/>
        </p:nvSpPr>
        <p:spPr>
          <a:xfrm>
            <a:off x="4490151" y="1376611"/>
            <a:ext cx="47691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Theo </a:t>
            </a:r>
            <a:r>
              <a:rPr lang="en-US" sz="3200" b="1" dirty="0" err="1"/>
              <a:t>em</a:t>
            </a:r>
            <a:r>
              <a:rPr lang="en-US" sz="3200" b="1" dirty="0"/>
              <a:t>, Mai An </a:t>
            </a:r>
            <a:r>
              <a:rPr lang="en-US" sz="3200" b="1" dirty="0" err="1"/>
              <a:t>Tiêm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người</a:t>
            </a:r>
            <a:r>
              <a:rPr lang="en-US" sz="3200" b="1" dirty="0"/>
              <a:t> </a:t>
            </a:r>
            <a:r>
              <a:rPr lang="en-US" sz="3200" b="1" dirty="0" err="1"/>
              <a:t>như</a:t>
            </a:r>
            <a:r>
              <a:rPr lang="en-US" sz="3200" b="1" dirty="0"/>
              <a:t> </a:t>
            </a:r>
            <a:r>
              <a:rPr lang="en-US" sz="3200" b="1" dirty="0" err="1"/>
              <a:t>thế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?</a:t>
            </a:r>
            <a:endParaRPr lang="vi-VN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373407"/>
            <a:ext cx="7818554" cy="475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54" y="544156"/>
            <a:ext cx="9088244" cy="37936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65ABA4-B0CE-4F6D-8840-E5F4C9F5EA8B}"/>
              </a:ext>
            </a:extLst>
          </p:cNvPr>
          <p:cNvSpPr txBox="1"/>
          <p:nvPr/>
        </p:nvSpPr>
        <p:spPr>
          <a:xfrm>
            <a:off x="3704063" y="2219092"/>
            <a:ext cx="47838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/>
              <a:t>LUYỆN</a:t>
            </a:r>
            <a:r>
              <a:rPr lang="en-US" sz="6600" b="1" dirty="0"/>
              <a:t> </a:t>
            </a:r>
            <a:r>
              <a:rPr lang="en-US" sz="6600" b="1" dirty="0" err="1"/>
              <a:t>TẬP</a:t>
            </a:r>
            <a:endParaRPr lang="vi-VN" sz="6600" b="1" dirty="0"/>
          </a:p>
        </p:txBody>
      </p:sp>
    </p:spTree>
    <p:extLst>
      <p:ext uri="{BB962C8B-B14F-4D97-AF65-F5344CB8AC3E}">
        <p14:creationId xmlns:p14="http://schemas.microsoft.com/office/powerpoint/2010/main" val="3044238718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5D849E-2033-4909-8036-288956FC6BED}"/>
              </a:ext>
            </a:extLst>
          </p:cNvPr>
          <p:cNvSpPr txBox="1"/>
          <p:nvPr/>
        </p:nvSpPr>
        <p:spPr>
          <a:xfrm>
            <a:off x="518474" y="509047"/>
            <a:ext cx="11312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1. </a:t>
            </a:r>
            <a:r>
              <a:rPr lang="en-US" sz="3600" b="1" dirty="0" err="1"/>
              <a:t>Tìm</a:t>
            </a:r>
            <a:r>
              <a:rPr lang="en-US" sz="3600" b="1" dirty="0"/>
              <a:t> </a:t>
            </a:r>
            <a:r>
              <a:rPr lang="en-US" sz="3600" b="1" dirty="0" err="1"/>
              <a:t>từ</a:t>
            </a:r>
            <a:r>
              <a:rPr lang="en-US" sz="3600" b="1" dirty="0"/>
              <a:t> </a:t>
            </a:r>
            <a:r>
              <a:rPr lang="en-US" sz="3600" b="1" dirty="0" err="1"/>
              <a:t>ngữ</a:t>
            </a:r>
            <a:r>
              <a:rPr lang="en-US" sz="3600" b="1" dirty="0"/>
              <a:t> </a:t>
            </a:r>
            <a:r>
              <a:rPr lang="en-US" sz="3600" b="1" dirty="0" err="1"/>
              <a:t>chỉ</a:t>
            </a:r>
            <a:r>
              <a:rPr lang="en-US" sz="3600" b="1" dirty="0"/>
              <a:t> </a:t>
            </a:r>
            <a:r>
              <a:rPr lang="en-US" sz="3600" b="1" dirty="0" err="1"/>
              <a:t>hoạt</a:t>
            </a:r>
            <a:r>
              <a:rPr lang="en-US" sz="3600" b="1" dirty="0"/>
              <a:t> </a:t>
            </a:r>
            <a:r>
              <a:rPr lang="en-US" sz="3600" b="1" dirty="0" err="1"/>
              <a:t>động</a:t>
            </a:r>
            <a:r>
              <a:rPr lang="en-US" sz="3600" b="1" dirty="0"/>
              <a:t> </a:t>
            </a:r>
            <a:r>
              <a:rPr lang="en-US" sz="3600" b="1" dirty="0" err="1"/>
              <a:t>trong</a:t>
            </a:r>
            <a:r>
              <a:rPr lang="en-US" sz="3600" b="1" dirty="0"/>
              <a:t> </a:t>
            </a:r>
            <a:r>
              <a:rPr lang="en-US" sz="3600" b="1" dirty="0" err="1"/>
              <a:t>đoạn</a:t>
            </a:r>
            <a:r>
              <a:rPr lang="en-US" sz="3600" b="1" dirty="0"/>
              <a:t> </a:t>
            </a:r>
            <a:r>
              <a:rPr lang="en-US" sz="3600" b="1" dirty="0" err="1"/>
              <a:t>văn</a:t>
            </a:r>
            <a:r>
              <a:rPr lang="en-US" sz="3600" b="1" dirty="0"/>
              <a:t> </a:t>
            </a:r>
            <a:r>
              <a:rPr lang="en-US" sz="3600" b="1" dirty="0" err="1"/>
              <a:t>sau</a:t>
            </a:r>
            <a:r>
              <a:rPr lang="en-US" sz="3600" b="1" dirty="0"/>
              <a:t>:</a:t>
            </a:r>
            <a:endParaRPr lang="vi-VN" sz="3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EAB3EF-BE52-4B30-8827-A301E6FE6BBB}"/>
              </a:ext>
            </a:extLst>
          </p:cNvPr>
          <p:cNvSpPr txBox="1"/>
          <p:nvPr/>
        </p:nvSpPr>
        <p:spPr>
          <a:xfrm>
            <a:off x="518474" y="1840007"/>
            <a:ext cx="113121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   An </a:t>
            </a:r>
            <a:r>
              <a:rPr lang="en-US" sz="3600" dirty="0" err="1"/>
              <a:t>Tiêm</a:t>
            </a:r>
            <a:r>
              <a:rPr lang="en-US" sz="3600" dirty="0"/>
              <a:t> </a:t>
            </a:r>
            <a:r>
              <a:rPr lang="en-US" sz="3600" dirty="0" err="1"/>
              <a:t>khắc</a:t>
            </a:r>
            <a:r>
              <a:rPr lang="en-US" sz="3600" dirty="0"/>
              <a:t> </a:t>
            </a:r>
            <a:r>
              <a:rPr lang="en-US" sz="3600" dirty="0" err="1"/>
              <a:t>tên</a:t>
            </a:r>
            <a:r>
              <a:rPr lang="en-US" sz="3600" dirty="0"/>
              <a:t> </a:t>
            </a:r>
            <a:r>
              <a:rPr lang="en-US" sz="3600" dirty="0" err="1"/>
              <a:t>mình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quả</a:t>
            </a:r>
            <a:r>
              <a:rPr lang="en-US" sz="3600" dirty="0"/>
              <a:t>, </a:t>
            </a:r>
            <a:r>
              <a:rPr lang="en-US" sz="3600" dirty="0" err="1"/>
              <a:t>thả</a:t>
            </a:r>
            <a:r>
              <a:rPr lang="en-US" sz="3600" dirty="0"/>
              <a:t> </a:t>
            </a:r>
            <a:r>
              <a:rPr lang="en-US" sz="3600" dirty="0" err="1"/>
              <a:t>xuống</a:t>
            </a:r>
            <a:r>
              <a:rPr lang="en-US" sz="3600" dirty="0"/>
              <a:t> </a:t>
            </a:r>
            <a:r>
              <a:rPr lang="en-US" sz="3600" dirty="0" err="1"/>
              <a:t>biển</a:t>
            </a:r>
            <a:r>
              <a:rPr lang="en-US" sz="3600" dirty="0"/>
              <a:t>, </a:t>
            </a:r>
            <a:r>
              <a:rPr lang="en-US" sz="3600" dirty="0" err="1"/>
              <a:t>nhờ</a:t>
            </a:r>
            <a:r>
              <a:rPr lang="en-US" sz="3600" dirty="0"/>
              <a:t> </a:t>
            </a:r>
            <a:r>
              <a:rPr lang="en-US" sz="3600" dirty="0" err="1"/>
              <a:t>sóng</a:t>
            </a:r>
            <a:r>
              <a:rPr lang="en-US" sz="3600" dirty="0"/>
              <a:t> </a:t>
            </a:r>
            <a:r>
              <a:rPr lang="en-US" sz="3600" dirty="0" err="1"/>
              <a:t>đưa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đất</a:t>
            </a:r>
            <a:r>
              <a:rPr lang="en-US" sz="3600" dirty="0"/>
              <a:t> </a:t>
            </a:r>
            <a:r>
              <a:rPr lang="en-US" sz="3600" dirty="0" err="1"/>
              <a:t>liền</a:t>
            </a:r>
            <a:r>
              <a:rPr lang="en-US" sz="3600" dirty="0"/>
              <a:t>.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dân</a:t>
            </a:r>
            <a:r>
              <a:rPr lang="en-US" sz="3600" dirty="0"/>
              <a:t> </a:t>
            </a:r>
            <a:r>
              <a:rPr lang="en-US" sz="3600" dirty="0" err="1"/>
              <a:t>vớt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quả</a:t>
            </a:r>
            <a:r>
              <a:rPr lang="en-US" sz="3600" dirty="0"/>
              <a:t> </a:t>
            </a:r>
            <a:r>
              <a:rPr lang="en-US" sz="3600" dirty="0" err="1"/>
              <a:t>lạ</a:t>
            </a:r>
            <a:r>
              <a:rPr lang="en-US" sz="3600" dirty="0"/>
              <a:t> </a:t>
            </a:r>
            <a:r>
              <a:rPr lang="en-US" sz="3600" dirty="0" err="1"/>
              <a:t>đem</a:t>
            </a:r>
            <a:r>
              <a:rPr lang="en-US" sz="3600" dirty="0"/>
              <a:t> </a:t>
            </a:r>
            <a:r>
              <a:rPr lang="en-US" sz="3600" dirty="0" err="1"/>
              <a:t>dâng</a:t>
            </a:r>
            <a:r>
              <a:rPr lang="en-US" sz="3600" dirty="0"/>
              <a:t> </a:t>
            </a:r>
            <a:r>
              <a:rPr lang="en-US" sz="3600" dirty="0" err="1"/>
              <a:t>vua</a:t>
            </a:r>
            <a:r>
              <a:rPr lang="en-US" sz="3600" dirty="0"/>
              <a:t>. </a:t>
            </a:r>
            <a:r>
              <a:rPr lang="en-US" sz="3600" dirty="0" err="1"/>
              <a:t>Vua</a:t>
            </a:r>
            <a:r>
              <a:rPr lang="en-US" sz="3600" dirty="0"/>
              <a:t> </a:t>
            </a:r>
            <a:r>
              <a:rPr lang="en-US" sz="3600" dirty="0" err="1"/>
              <a:t>hối</a:t>
            </a:r>
            <a:r>
              <a:rPr lang="en-US" sz="3600" dirty="0"/>
              <a:t> </a:t>
            </a:r>
            <a:r>
              <a:rPr lang="en-US" sz="3600" dirty="0" err="1"/>
              <a:t>hận</a:t>
            </a:r>
            <a:r>
              <a:rPr lang="en-US" sz="3600" dirty="0"/>
              <a:t> </a:t>
            </a:r>
            <a:r>
              <a:rPr lang="en-US" sz="3600" dirty="0" err="1"/>
              <a:t>cho</a:t>
            </a:r>
            <a:r>
              <a:rPr lang="en-US" sz="3600" dirty="0"/>
              <a:t> </a:t>
            </a:r>
            <a:r>
              <a:rPr lang="en-US" sz="3600" dirty="0" err="1"/>
              <a:t>đón</a:t>
            </a:r>
            <a:r>
              <a:rPr lang="en-US" sz="3600" dirty="0"/>
              <a:t> </a:t>
            </a:r>
            <a:r>
              <a:rPr lang="en-US" sz="3600" dirty="0" err="1"/>
              <a:t>vợ</a:t>
            </a:r>
            <a:r>
              <a:rPr lang="en-US" sz="3600" dirty="0"/>
              <a:t> </a:t>
            </a:r>
            <a:r>
              <a:rPr lang="en-US" sz="3600" dirty="0" err="1"/>
              <a:t>chồng</a:t>
            </a:r>
            <a:r>
              <a:rPr lang="en-US" sz="3600" dirty="0"/>
              <a:t> An </a:t>
            </a:r>
            <a:r>
              <a:rPr lang="en-US" sz="3600" dirty="0" err="1"/>
              <a:t>Tiêm</a:t>
            </a:r>
            <a:r>
              <a:rPr lang="en-US" sz="3600" dirty="0"/>
              <a:t> </a:t>
            </a:r>
            <a:r>
              <a:rPr lang="en-US" sz="3600" dirty="0" err="1"/>
              <a:t>về</a:t>
            </a:r>
            <a:r>
              <a:rPr lang="en-US" sz="3600" dirty="0"/>
              <a:t>.</a:t>
            </a:r>
            <a:endParaRPr lang="vi-VN" sz="3600" b="1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1390D7-370D-4C1B-9658-D6067B8DE5EA}"/>
              </a:ext>
            </a:extLst>
          </p:cNvPr>
          <p:cNvCxnSpPr/>
          <p:nvPr/>
        </p:nvCxnSpPr>
        <p:spPr>
          <a:xfrm>
            <a:off x="2072640" y="1155378"/>
            <a:ext cx="14325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B04C84-8FCD-4815-AFE7-8C41C57DA929}"/>
              </a:ext>
            </a:extLst>
          </p:cNvPr>
          <p:cNvCxnSpPr>
            <a:cxnSpLocks/>
          </p:cNvCxnSpPr>
          <p:nvPr/>
        </p:nvCxnSpPr>
        <p:spPr>
          <a:xfrm>
            <a:off x="4556258" y="1146822"/>
            <a:ext cx="20756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1D0BA4C-8078-45CA-9737-8BDB9C4D91BB}"/>
              </a:ext>
            </a:extLst>
          </p:cNvPr>
          <p:cNvCxnSpPr>
            <a:cxnSpLocks/>
          </p:cNvCxnSpPr>
          <p:nvPr/>
        </p:nvCxnSpPr>
        <p:spPr>
          <a:xfrm>
            <a:off x="2885440" y="2455858"/>
            <a:ext cx="965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F35FA20-E1F2-4761-A444-5EE5B357991C}"/>
              </a:ext>
            </a:extLst>
          </p:cNvPr>
          <p:cNvCxnSpPr>
            <a:cxnSpLocks/>
          </p:cNvCxnSpPr>
          <p:nvPr/>
        </p:nvCxnSpPr>
        <p:spPr>
          <a:xfrm>
            <a:off x="7802880" y="2455858"/>
            <a:ext cx="589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4A5557-0046-4DB4-81F6-0C030EAD5A43}"/>
              </a:ext>
            </a:extLst>
          </p:cNvPr>
          <p:cNvCxnSpPr>
            <a:cxnSpLocks/>
          </p:cNvCxnSpPr>
          <p:nvPr/>
        </p:nvCxnSpPr>
        <p:spPr>
          <a:xfrm>
            <a:off x="9398000" y="2984178"/>
            <a:ext cx="589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8A68D72-CD78-481C-9D33-C5773FCEEA80}"/>
              </a:ext>
            </a:extLst>
          </p:cNvPr>
          <p:cNvCxnSpPr>
            <a:cxnSpLocks/>
          </p:cNvCxnSpPr>
          <p:nvPr/>
        </p:nvCxnSpPr>
        <p:spPr>
          <a:xfrm>
            <a:off x="619760" y="2984178"/>
            <a:ext cx="7010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C1FC6B1-46A1-4C2C-82DE-588A152FBBEB}"/>
              </a:ext>
            </a:extLst>
          </p:cNvPr>
          <p:cNvCxnSpPr>
            <a:cxnSpLocks/>
          </p:cNvCxnSpPr>
          <p:nvPr/>
        </p:nvCxnSpPr>
        <p:spPr>
          <a:xfrm>
            <a:off x="2702560" y="2991476"/>
            <a:ext cx="7315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F506C5F-3778-415F-8512-D9961D96098C}"/>
              </a:ext>
            </a:extLst>
          </p:cNvPr>
          <p:cNvCxnSpPr>
            <a:cxnSpLocks/>
          </p:cNvCxnSpPr>
          <p:nvPr/>
        </p:nvCxnSpPr>
        <p:spPr>
          <a:xfrm>
            <a:off x="2011680" y="3532818"/>
            <a:ext cx="8331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EC04CFC-F61C-4B53-86A3-8D529F26EB01}"/>
              </a:ext>
            </a:extLst>
          </p:cNvPr>
          <p:cNvCxnSpPr>
            <a:cxnSpLocks/>
          </p:cNvCxnSpPr>
          <p:nvPr/>
        </p:nvCxnSpPr>
        <p:spPr>
          <a:xfrm>
            <a:off x="3032760" y="3561175"/>
            <a:ext cx="939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EC59242-DF58-43A5-880F-56B5262E6825}"/>
              </a:ext>
            </a:extLst>
          </p:cNvPr>
          <p:cNvCxnSpPr>
            <a:cxnSpLocks/>
          </p:cNvCxnSpPr>
          <p:nvPr/>
        </p:nvCxnSpPr>
        <p:spPr>
          <a:xfrm>
            <a:off x="8605520" y="3561175"/>
            <a:ext cx="660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120D334-E8EB-44C1-9FB2-60B490EADFED}"/>
              </a:ext>
            </a:extLst>
          </p:cNvPr>
          <p:cNvCxnSpPr>
            <a:cxnSpLocks/>
          </p:cNvCxnSpPr>
          <p:nvPr/>
        </p:nvCxnSpPr>
        <p:spPr>
          <a:xfrm>
            <a:off x="2453640" y="4104829"/>
            <a:ext cx="401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3944EEE-04B2-4C9A-A0E1-3D683154F437}"/>
              </a:ext>
            </a:extLst>
          </p:cNvPr>
          <p:cNvSpPr/>
          <p:nvPr/>
        </p:nvSpPr>
        <p:spPr>
          <a:xfrm>
            <a:off x="2247824" y="4569168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khắc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0A11008-F9D5-4FF1-86EC-BA37DE6CCE38}"/>
              </a:ext>
            </a:extLst>
          </p:cNvPr>
          <p:cNvSpPr/>
          <p:nvPr/>
        </p:nvSpPr>
        <p:spPr>
          <a:xfrm>
            <a:off x="4376344" y="4559566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thả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68CBE9E-2CC8-470B-A402-4D03608CC266}"/>
              </a:ext>
            </a:extLst>
          </p:cNvPr>
          <p:cNvSpPr/>
          <p:nvPr/>
        </p:nvSpPr>
        <p:spPr>
          <a:xfrm>
            <a:off x="6504864" y="4560982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nhờ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F8F5704-7C2B-4497-89BB-D2E935BA557A}"/>
              </a:ext>
            </a:extLst>
          </p:cNvPr>
          <p:cNvSpPr/>
          <p:nvPr/>
        </p:nvSpPr>
        <p:spPr>
          <a:xfrm>
            <a:off x="8719744" y="4560982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đưa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0B8C6B2-B3CA-4047-9775-D0A9FB412B02}"/>
              </a:ext>
            </a:extLst>
          </p:cNvPr>
          <p:cNvSpPr/>
          <p:nvPr/>
        </p:nvSpPr>
        <p:spPr>
          <a:xfrm>
            <a:off x="1386840" y="556719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vớt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FA0FC05-D489-42D4-982F-1609E066378A}"/>
              </a:ext>
            </a:extLst>
          </p:cNvPr>
          <p:cNvSpPr/>
          <p:nvPr/>
        </p:nvSpPr>
        <p:spPr>
          <a:xfrm>
            <a:off x="3342640" y="556719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đem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52CF98B-DBD5-404E-821D-A0BFE5EC2F71}"/>
              </a:ext>
            </a:extLst>
          </p:cNvPr>
          <p:cNvSpPr/>
          <p:nvPr/>
        </p:nvSpPr>
        <p:spPr>
          <a:xfrm>
            <a:off x="5379644" y="556719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dâng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C0DDB33-B00C-49A1-8908-EAEBB8615AA2}"/>
              </a:ext>
            </a:extLst>
          </p:cNvPr>
          <p:cNvSpPr/>
          <p:nvPr/>
        </p:nvSpPr>
        <p:spPr>
          <a:xfrm>
            <a:off x="7442048" y="5535664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đón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42B2158-661D-4236-8482-B0A7FC14D3BD}"/>
              </a:ext>
            </a:extLst>
          </p:cNvPr>
          <p:cNvSpPr/>
          <p:nvPr/>
        </p:nvSpPr>
        <p:spPr>
          <a:xfrm>
            <a:off x="9575724" y="5535664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về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36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5D849E-2033-4909-8036-288956FC6BED}"/>
              </a:ext>
            </a:extLst>
          </p:cNvPr>
          <p:cNvSpPr txBox="1"/>
          <p:nvPr/>
        </p:nvSpPr>
        <p:spPr>
          <a:xfrm>
            <a:off x="518474" y="509047"/>
            <a:ext cx="11312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2. </a:t>
            </a:r>
            <a:r>
              <a:rPr lang="en-US" sz="3600" b="1" dirty="0" err="1"/>
              <a:t>Đặt</a:t>
            </a:r>
            <a:r>
              <a:rPr lang="en-US" sz="3600" b="1" dirty="0"/>
              <a:t> </a:t>
            </a:r>
            <a:r>
              <a:rPr lang="en-US" sz="3600" b="1" dirty="0" err="1"/>
              <a:t>một</a:t>
            </a:r>
            <a:r>
              <a:rPr lang="en-US" sz="3600" b="1" dirty="0"/>
              <a:t> </a:t>
            </a:r>
            <a:r>
              <a:rPr lang="en-US" sz="3600" b="1" dirty="0" err="1"/>
              <a:t>câu</a:t>
            </a:r>
            <a:r>
              <a:rPr lang="en-US" sz="3600" b="1" dirty="0"/>
              <a:t> </a:t>
            </a:r>
            <a:r>
              <a:rPr lang="en-US" sz="3600" b="1" dirty="0" err="1"/>
              <a:t>với</a:t>
            </a:r>
            <a:r>
              <a:rPr lang="en-US" sz="3600" b="1" dirty="0"/>
              <a:t> </a:t>
            </a:r>
            <a:r>
              <a:rPr lang="en-US" sz="3600" b="1" dirty="0" err="1"/>
              <a:t>từ</a:t>
            </a:r>
            <a:r>
              <a:rPr lang="en-US" sz="3600" b="1" dirty="0"/>
              <a:t> </a:t>
            </a:r>
            <a:r>
              <a:rPr lang="en-US" sz="3600" b="1" dirty="0" err="1"/>
              <a:t>ngữ</a:t>
            </a:r>
            <a:r>
              <a:rPr lang="en-US" sz="3600" b="1" dirty="0"/>
              <a:t> </a:t>
            </a:r>
            <a:r>
              <a:rPr lang="en-US" sz="3600" b="1" dirty="0" err="1"/>
              <a:t>vừa</a:t>
            </a:r>
            <a:r>
              <a:rPr lang="en-US" sz="3600" b="1" dirty="0"/>
              <a:t> </a:t>
            </a:r>
            <a:r>
              <a:rPr lang="en-US" sz="3600" b="1" dirty="0" err="1"/>
              <a:t>tìm</a:t>
            </a:r>
            <a:r>
              <a:rPr lang="en-US" sz="3600" b="1" dirty="0"/>
              <a:t> </a:t>
            </a:r>
            <a:r>
              <a:rPr lang="en-US" sz="3600" b="1" dirty="0" err="1"/>
              <a:t>được</a:t>
            </a:r>
            <a:r>
              <a:rPr lang="en-US" sz="3600" b="1" dirty="0"/>
              <a:t>.</a:t>
            </a:r>
            <a:endParaRPr lang="vi-VN" sz="3600" b="1" dirty="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3944EEE-04B2-4C9A-A0E1-3D683154F437}"/>
              </a:ext>
            </a:extLst>
          </p:cNvPr>
          <p:cNvSpPr/>
          <p:nvPr/>
        </p:nvSpPr>
        <p:spPr>
          <a:xfrm>
            <a:off x="1963344" y="1649215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khắc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0A11008-F9D5-4FF1-86EC-BA37DE6CCE38}"/>
              </a:ext>
            </a:extLst>
          </p:cNvPr>
          <p:cNvSpPr/>
          <p:nvPr/>
        </p:nvSpPr>
        <p:spPr>
          <a:xfrm>
            <a:off x="4091864" y="1639613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thả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68CBE9E-2CC8-470B-A402-4D03608CC266}"/>
              </a:ext>
            </a:extLst>
          </p:cNvPr>
          <p:cNvSpPr/>
          <p:nvPr/>
        </p:nvSpPr>
        <p:spPr>
          <a:xfrm>
            <a:off x="6220384" y="1641029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nhờ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F8F5704-7C2B-4497-89BB-D2E935BA557A}"/>
              </a:ext>
            </a:extLst>
          </p:cNvPr>
          <p:cNvSpPr/>
          <p:nvPr/>
        </p:nvSpPr>
        <p:spPr>
          <a:xfrm>
            <a:off x="8435264" y="1641029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đưa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0B8C6B2-B3CA-4047-9775-D0A9FB412B02}"/>
              </a:ext>
            </a:extLst>
          </p:cNvPr>
          <p:cNvSpPr/>
          <p:nvPr/>
        </p:nvSpPr>
        <p:spPr>
          <a:xfrm>
            <a:off x="1102360" y="2647238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vớt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FA0FC05-D489-42D4-982F-1609E066378A}"/>
              </a:ext>
            </a:extLst>
          </p:cNvPr>
          <p:cNvSpPr/>
          <p:nvPr/>
        </p:nvSpPr>
        <p:spPr>
          <a:xfrm>
            <a:off x="3058160" y="2647238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đem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52CF98B-DBD5-404E-821D-A0BFE5EC2F71}"/>
              </a:ext>
            </a:extLst>
          </p:cNvPr>
          <p:cNvSpPr/>
          <p:nvPr/>
        </p:nvSpPr>
        <p:spPr>
          <a:xfrm>
            <a:off x="5095164" y="2647238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dâng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C0DDB33-B00C-49A1-8908-EAEBB8615AA2}"/>
              </a:ext>
            </a:extLst>
          </p:cNvPr>
          <p:cNvSpPr/>
          <p:nvPr/>
        </p:nvSpPr>
        <p:spPr>
          <a:xfrm>
            <a:off x="7157568" y="261571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đón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42B2158-661D-4236-8482-B0A7FC14D3BD}"/>
              </a:ext>
            </a:extLst>
          </p:cNvPr>
          <p:cNvSpPr/>
          <p:nvPr/>
        </p:nvSpPr>
        <p:spPr>
          <a:xfrm>
            <a:off x="9291244" y="2615711"/>
            <a:ext cx="149367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về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799A926-1220-462C-BDA7-8BEC15CA8125}"/>
              </a:ext>
            </a:extLst>
          </p:cNvPr>
          <p:cNvCxnSpPr>
            <a:cxnSpLocks/>
          </p:cNvCxnSpPr>
          <p:nvPr/>
        </p:nvCxnSpPr>
        <p:spPr>
          <a:xfrm>
            <a:off x="1102360" y="1155378"/>
            <a:ext cx="2616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F531AB4-7C2B-402D-842E-5462D99A339A}"/>
              </a:ext>
            </a:extLst>
          </p:cNvPr>
          <p:cNvCxnSpPr>
            <a:cxnSpLocks/>
            <a:endCxn id="4" idx="2"/>
          </p:cNvCxnSpPr>
          <p:nvPr/>
        </p:nvCxnSpPr>
        <p:spPr>
          <a:xfrm flipV="1">
            <a:off x="4761922" y="1155378"/>
            <a:ext cx="1412635" cy="23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A33C9BD-510B-41E4-91AF-C266AC740154}"/>
              </a:ext>
            </a:extLst>
          </p:cNvPr>
          <p:cNvCxnSpPr>
            <a:cxnSpLocks/>
          </p:cNvCxnSpPr>
          <p:nvPr/>
        </p:nvCxnSpPr>
        <p:spPr>
          <a:xfrm>
            <a:off x="7378198" y="1155378"/>
            <a:ext cx="19130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D660F0C-B37B-48FB-B0CB-352E903A542A}"/>
              </a:ext>
            </a:extLst>
          </p:cNvPr>
          <p:cNvSpPr txBox="1"/>
          <p:nvPr/>
        </p:nvSpPr>
        <p:spPr>
          <a:xfrm>
            <a:off x="1102360" y="3870960"/>
            <a:ext cx="96062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Ví</a:t>
            </a:r>
            <a:r>
              <a:rPr lang="en-US" sz="3200" b="1" dirty="0"/>
              <a:t> </a:t>
            </a:r>
            <a:r>
              <a:rPr lang="en-US" sz="3200" b="1" dirty="0" err="1"/>
              <a:t>dụ</a:t>
            </a:r>
            <a:r>
              <a:rPr lang="en-US" sz="3200" b="1" dirty="0"/>
              <a:t>:</a:t>
            </a:r>
          </a:p>
          <a:p>
            <a:pPr marL="457200" indent="-457200">
              <a:buFontTx/>
              <a:buChar char="-"/>
            </a:pP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đưa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nhờ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lấy</a:t>
            </a:r>
            <a:r>
              <a:rPr lang="en-US" sz="3200" dirty="0"/>
              <a:t> </a:t>
            </a:r>
            <a:r>
              <a:rPr lang="en-US" sz="3200" dirty="0" err="1"/>
              <a:t>hộ</a:t>
            </a:r>
            <a:r>
              <a:rPr lang="en-US" sz="3200" dirty="0"/>
              <a:t> </a:t>
            </a:r>
            <a:r>
              <a:rPr lang="en-US" sz="3200" dirty="0" err="1"/>
              <a:t>quyển</a:t>
            </a:r>
            <a:r>
              <a:rPr lang="en-US" sz="3200" dirty="0"/>
              <a:t> </a:t>
            </a:r>
            <a:r>
              <a:rPr lang="en-US" sz="3200" dirty="0" err="1"/>
              <a:t>sách</a:t>
            </a:r>
            <a:r>
              <a:rPr lang="en-US" sz="3200" dirty="0"/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…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98801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440" y="1178084"/>
            <a:ext cx="6030224" cy="39323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31587" y="3053881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02EC4CA-7263-4533-84EE-8B9FC0D4149E}"/>
              </a:ext>
            </a:extLst>
          </p:cNvPr>
          <p:cNvSpPr txBox="1"/>
          <p:nvPr/>
        </p:nvSpPr>
        <p:spPr>
          <a:xfrm>
            <a:off x="3697794" y="423149"/>
            <a:ext cx="5606980" cy="923330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Viết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chữ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hoa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N</a:t>
            </a:r>
            <a:endParaRPr lang="vi-VN" sz="5400" b="1" dirty="0">
              <a:solidFill>
                <a:srgbClr val="FF0000"/>
              </a:solidFill>
            </a:endParaRPr>
          </a:p>
        </p:txBody>
      </p:sp>
      <p:pic>
        <p:nvPicPr>
          <p:cNvPr id="7" name="Hướng dẫn viết chữ N hoa">
            <a:hlinkClick r:id="" action="ppaction://media"/>
            <a:extLst>
              <a:ext uri="{FF2B5EF4-FFF2-40B4-BE49-F238E27FC236}">
                <a16:creationId xmlns:a16="http://schemas.microsoft.com/office/drawing/2014/main" id="{336B5CA7-C432-4922-9145-19F0442106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6386" y="1346479"/>
            <a:ext cx="9299227" cy="4913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3B0748EA-5F19-421A-8E06-778BB4A2E691}"/>
              </a:ext>
            </a:extLst>
          </p:cNvPr>
          <p:cNvSpPr/>
          <p:nvPr/>
        </p:nvSpPr>
        <p:spPr>
          <a:xfrm>
            <a:off x="4036911" y="792048"/>
            <a:ext cx="3751580" cy="753110"/>
          </a:xfrm>
          <a:prstGeom prst="roundRect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  <p:pic>
        <p:nvPicPr>
          <p:cNvPr id="5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093250F-CB38-460D-8506-E64DE7FFDD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59"/>
          <a:stretch/>
        </p:blipFill>
        <p:spPr bwMode="auto">
          <a:xfrm>
            <a:off x="881729" y="2637741"/>
            <a:ext cx="10466991" cy="214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F03DAB-E381-4FEB-B64C-40B0FEABF13D}"/>
              </a:ext>
            </a:extLst>
          </p:cNvPr>
          <p:cNvSpPr txBox="1"/>
          <p:nvPr/>
        </p:nvSpPr>
        <p:spPr>
          <a:xfrm>
            <a:off x="1668025" y="3205424"/>
            <a:ext cx="86918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Người</a:t>
            </a:r>
            <a:r>
              <a:rPr lang="en-US" sz="44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Việt</a:t>
            </a:r>
            <a:r>
              <a:rPr lang="en-US" sz="44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Nam </a:t>
            </a:r>
            <a:r>
              <a:rPr lang="en-US" sz="44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cần</a:t>
            </a:r>
            <a:r>
              <a:rPr lang="en-US" sz="44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cù</a:t>
            </a:r>
            <a:r>
              <a:rPr lang="en-US" sz="4400" b="1" dirty="0">
                <a:solidFill>
                  <a:srgbClr val="0000FF"/>
                </a:solidFill>
                <a:latin typeface="HP001 5 hàng" panose="020B0603050302020204" pitchFamily="34" charset="0"/>
              </a:rPr>
              <a:t>, </a:t>
            </a:r>
            <a:r>
              <a:rPr lang="en-US" sz="44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sáng</a:t>
            </a:r>
            <a:r>
              <a:rPr lang="en-US" sz="4400" b="1" dirty="0">
                <a:solidFill>
                  <a:srgbClr val="0000FF"/>
                </a:solidFill>
                <a:latin typeface="HP001 5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HP001 5 hàng" panose="020B0603050302020204" pitchFamily="34" charset="0"/>
              </a:rPr>
              <a:t>tạo</a:t>
            </a:r>
            <a:r>
              <a:rPr lang="en-US" sz="4400" b="1" dirty="0">
                <a:solidFill>
                  <a:srgbClr val="0000FF"/>
                </a:solidFill>
                <a:latin typeface="HP001 5 hàng" panose="020B0603050302020204" pitchFamily="34" charset="0"/>
              </a:rPr>
              <a:t>.</a:t>
            </a:r>
            <a:endParaRPr lang="vi-VN" sz="4400" b="1" dirty="0">
              <a:solidFill>
                <a:srgbClr val="0000FF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73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4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60" y="254000"/>
            <a:ext cx="9276080" cy="49890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8AD640-B88F-40D9-92E5-C07774C82589}"/>
              </a:ext>
            </a:extLst>
          </p:cNvPr>
          <p:cNvSpPr txBox="1"/>
          <p:nvPr/>
        </p:nvSpPr>
        <p:spPr>
          <a:xfrm>
            <a:off x="3434080" y="2509520"/>
            <a:ext cx="53238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</a:rPr>
              <a:t>NÓI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VÀ</a:t>
            </a:r>
            <a:r>
              <a:rPr lang="en-US" sz="6600" b="1" dirty="0">
                <a:solidFill>
                  <a:srgbClr val="FF0000"/>
                </a:solidFill>
              </a:rPr>
              <a:t> NGHE</a:t>
            </a:r>
            <a:endParaRPr lang="vi-VN" sz="6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Click="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C73A34-5A4F-46A7-B720-807FB4D76F7F}"/>
              </a:ext>
            </a:extLst>
          </p:cNvPr>
          <p:cNvSpPr txBox="1"/>
          <p:nvPr/>
        </p:nvSpPr>
        <p:spPr>
          <a:xfrm>
            <a:off x="202642" y="165240"/>
            <a:ext cx="11786716" cy="1077218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 1. Quan </a:t>
            </a:r>
            <a:r>
              <a:rPr lang="en-US" sz="3200" b="1" dirty="0" err="1">
                <a:solidFill>
                  <a:srgbClr val="002060"/>
                </a:solidFill>
              </a:rPr>
              <a:t>sát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tranh</a:t>
            </a:r>
            <a:r>
              <a:rPr lang="en-US" sz="3200" b="1" dirty="0">
                <a:solidFill>
                  <a:srgbClr val="002060"/>
                </a:solidFill>
              </a:rPr>
              <a:t>, </a:t>
            </a:r>
            <a:r>
              <a:rPr lang="en-US" sz="3200" b="1" dirty="0" err="1">
                <a:solidFill>
                  <a:srgbClr val="002060"/>
                </a:solidFill>
              </a:rPr>
              <a:t>nói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tên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nhân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vật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và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sự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việc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trong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từng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bức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tranh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72D97A-6588-4D06-A202-555FBE0EC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672" y="1217777"/>
            <a:ext cx="3149824" cy="25507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1E752C-3247-45DB-93AF-9FE05A364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743" y="1163863"/>
            <a:ext cx="3287332" cy="2579973"/>
          </a:xfrm>
          <a:prstGeom prst="rect">
            <a:avLst/>
          </a:prstGeom>
        </p:spPr>
      </p:pic>
      <p:pic>
        <p:nvPicPr>
          <p:cNvPr id="14" name="Picture 13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9AE379AA-EEF6-4236-975E-1FB85A6DD3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587" y="4004682"/>
            <a:ext cx="3375909" cy="2579974"/>
          </a:xfrm>
          <a:prstGeom prst="rect">
            <a:avLst/>
          </a:prstGeom>
        </p:spPr>
      </p:pic>
      <p:pic>
        <p:nvPicPr>
          <p:cNvPr id="16" name="Picture 15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C70CB416-7FD8-4B96-9237-36DA20D5AC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743" y="3934755"/>
            <a:ext cx="3287332" cy="2579974"/>
          </a:xfrm>
          <a:prstGeom prst="rect">
            <a:avLst/>
          </a:prstGeom>
        </p:spPr>
      </p:pic>
      <p:sp>
        <p:nvSpPr>
          <p:cNvPr id="17" name="Callout: Bent Line 16">
            <a:extLst>
              <a:ext uri="{FF2B5EF4-FFF2-40B4-BE49-F238E27FC236}">
                <a16:creationId xmlns:a16="http://schemas.microsoft.com/office/drawing/2014/main" id="{9C6BB156-BF9F-4FB0-A013-02DBD9E69B72}"/>
              </a:ext>
            </a:extLst>
          </p:cNvPr>
          <p:cNvSpPr/>
          <p:nvPr/>
        </p:nvSpPr>
        <p:spPr>
          <a:xfrm flipH="1">
            <a:off x="663187" y="4069581"/>
            <a:ext cx="1525311" cy="1949381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7421"/>
              <a:gd name="adj6" fmla="val -49681"/>
            </a:avLst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Mai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An </a:t>
            </a:r>
            <a:r>
              <a:rPr lang="en-US" sz="4000" b="1" dirty="0" err="1">
                <a:solidFill>
                  <a:srgbClr val="FF0000"/>
                </a:solidFill>
              </a:rPr>
              <a:t>Tiêm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19" name="Callout: Bent Line 18">
            <a:extLst>
              <a:ext uri="{FF2B5EF4-FFF2-40B4-BE49-F238E27FC236}">
                <a16:creationId xmlns:a16="http://schemas.microsoft.com/office/drawing/2014/main" id="{706E4D4C-4869-4D86-9348-5A36E3A4E96C}"/>
              </a:ext>
            </a:extLst>
          </p:cNvPr>
          <p:cNvSpPr/>
          <p:nvPr/>
        </p:nvSpPr>
        <p:spPr>
          <a:xfrm>
            <a:off x="10405075" y="3743836"/>
            <a:ext cx="1387247" cy="2443604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51836"/>
              <a:gd name="adj6" fmla="val -87778"/>
            </a:avLst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Vợ</a:t>
            </a:r>
            <a:endParaRPr lang="en-US" sz="4000" b="1" dirty="0">
              <a:solidFill>
                <a:srgbClr val="FF0000"/>
              </a:solidFill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Mai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An </a:t>
            </a:r>
            <a:r>
              <a:rPr lang="en-US" sz="4000" b="1" dirty="0" err="1">
                <a:solidFill>
                  <a:srgbClr val="FF0000"/>
                </a:solidFill>
              </a:rPr>
              <a:t>Tiêm</a:t>
            </a:r>
            <a:endParaRPr lang="vi-VN" sz="4000" b="1" dirty="0">
              <a:solidFill>
                <a:srgbClr val="FF0000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271B4BA-D196-41C3-9373-57065073E5B6}"/>
              </a:ext>
            </a:extLst>
          </p:cNvPr>
          <p:cNvCxnSpPr>
            <a:cxnSpLocks/>
          </p:cNvCxnSpPr>
          <p:nvPr/>
        </p:nvCxnSpPr>
        <p:spPr>
          <a:xfrm>
            <a:off x="939800" y="708338"/>
            <a:ext cx="2717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7AA865E-F7D3-47A0-AE6F-E15388FD6B1D}"/>
              </a:ext>
            </a:extLst>
          </p:cNvPr>
          <p:cNvCxnSpPr>
            <a:cxnSpLocks/>
          </p:cNvCxnSpPr>
          <p:nvPr/>
        </p:nvCxnSpPr>
        <p:spPr>
          <a:xfrm>
            <a:off x="3947160" y="708338"/>
            <a:ext cx="30632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91C1079-25CE-49AC-B704-D2E54823AC26}"/>
              </a:ext>
            </a:extLst>
          </p:cNvPr>
          <p:cNvCxnSpPr>
            <a:cxnSpLocks/>
          </p:cNvCxnSpPr>
          <p:nvPr/>
        </p:nvCxnSpPr>
        <p:spPr>
          <a:xfrm>
            <a:off x="7716520" y="718498"/>
            <a:ext cx="13868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679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85ADA7E1-F744-41CB-829D-9778F7A307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634" y="2943744"/>
            <a:ext cx="1974546" cy="1974546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8F4DAA2B-BFD5-45E7-8579-8C5875B03DEF}"/>
              </a:ext>
            </a:extLst>
          </p:cNvPr>
          <p:cNvSpPr/>
          <p:nvPr/>
        </p:nvSpPr>
        <p:spPr>
          <a:xfrm>
            <a:off x="1342942" y="646448"/>
            <a:ext cx="9875520" cy="2519793"/>
          </a:xfrm>
          <a:prstGeom prst="cloudCallout">
            <a:avLst>
              <a:gd name="adj1" fmla="val -38665"/>
              <a:gd name="adj2" fmla="val 17674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Vỏ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xanh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ruột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đỏ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hạt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đen</a:t>
            </a:r>
            <a:endParaRPr lang="en-US" sz="3200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vàng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lá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biếc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đố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?</a:t>
            </a:r>
            <a:endParaRPr lang="vi-VN" sz="3200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D00890-0F1F-4CDA-AFA7-34290BA4C640}"/>
              </a:ext>
            </a:extLst>
          </p:cNvPr>
          <p:cNvSpPr txBox="1"/>
          <p:nvPr/>
        </p:nvSpPr>
        <p:spPr>
          <a:xfrm>
            <a:off x="4614252" y="5133129"/>
            <a:ext cx="3699629" cy="830997"/>
          </a:xfrm>
          <a:prstGeom prst="rect">
            <a:avLst/>
          </a:prstGeom>
          <a:noFill/>
          <a:ln w="508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#9Slide03 SFU Toledo Bold" panose="00000700000000000000" pitchFamily="2" charset="0"/>
              </a:rPr>
              <a:t>Quả</a:t>
            </a:r>
            <a:r>
              <a:rPr lang="en-US" sz="4800" b="1" dirty="0">
                <a:solidFill>
                  <a:srgbClr val="FF0000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3 SFU Toledo Bold" panose="00000700000000000000" pitchFamily="2" charset="0"/>
              </a:rPr>
              <a:t>dưa</a:t>
            </a:r>
            <a:r>
              <a:rPr lang="en-US" sz="4800" b="1" dirty="0">
                <a:solidFill>
                  <a:srgbClr val="FF0000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3 SFU Toledo Bold" panose="00000700000000000000" pitchFamily="2" charset="0"/>
              </a:rPr>
              <a:t>hấu</a:t>
            </a:r>
            <a:endParaRPr lang="vi-VN" sz="4800" b="1" dirty="0">
              <a:solidFill>
                <a:srgbClr val="FF0000"/>
              </a:solidFill>
              <a:latin typeface="#9Slide03 SFU Toledo Bold" panose="000007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412FDA8-B33E-4392-B49F-C80DC59D38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>
            <a:off x="44222" y="539074"/>
            <a:ext cx="2597440" cy="17303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0E9F6D-CCE0-4FF7-B4A4-7D3360509D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 flipH="1">
            <a:off x="9587668" y="909207"/>
            <a:ext cx="2538332" cy="173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2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372D97A-6588-4D06-A202-555FBE0EC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021" y="343271"/>
            <a:ext cx="3149824" cy="25507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1E752C-3247-45DB-93AF-9FE05A364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783" y="314038"/>
            <a:ext cx="3287332" cy="2579973"/>
          </a:xfrm>
          <a:prstGeom prst="rect">
            <a:avLst/>
          </a:prstGeom>
        </p:spPr>
      </p:pic>
      <p:pic>
        <p:nvPicPr>
          <p:cNvPr id="14" name="Picture 13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9AE379AA-EEF6-4236-975E-1FB85A6DD3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021" y="3429000"/>
            <a:ext cx="3375909" cy="2579974"/>
          </a:xfrm>
          <a:prstGeom prst="rect">
            <a:avLst/>
          </a:prstGeom>
        </p:spPr>
      </p:pic>
      <p:pic>
        <p:nvPicPr>
          <p:cNvPr id="16" name="Picture 15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C70CB416-7FD8-4B96-9237-36DA20D5AC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783" y="3396264"/>
            <a:ext cx="3287332" cy="25799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0B3250-8181-4F2E-A93F-7A5E9B364033}"/>
              </a:ext>
            </a:extLst>
          </p:cNvPr>
          <p:cNvSpPr txBox="1"/>
          <p:nvPr/>
        </p:nvSpPr>
        <p:spPr>
          <a:xfrm>
            <a:off x="233680" y="2894011"/>
            <a:ext cx="610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1. </a:t>
            </a:r>
            <a:r>
              <a:rPr lang="en-US" b="1" dirty="0" err="1"/>
              <a:t>Vợ</a:t>
            </a:r>
            <a:r>
              <a:rPr lang="en-US" b="1" dirty="0"/>
              <a:t> </a:t>
            </a:r>
            <a:r>
              <a:rPr lang="en-US" b="1" dirty="0" err="1"/>
              <a:t>chồng</a:t>
            </a:r>
            <a:r>
              <a:rPr lang="en-US" b="1" dirty="0"/>
              <a:t> Mai An </a:t>
            </a:r>
            <a:r>
              <a:rPr lang="en-US" b="1" dirty="0" err="1"/>
              <a:t>Tiêm</a:t>
            </a:r>
            <a:r>
              <a:rPr lang="en-US" b="1" dirty="0"/>
              <a:t> </a:t>
            </a:r>
            <a:r>
              <a:rPr lang="en-US" b="1" dirty="0" err="1"/>
              <a:t>tìm</a:t>
            </a:r>
            <a:r>
              <a:rPr lang="en-US" b="1" dirty="0"/>
              <a:t> </a:t>
            </a:r>
            <a:r>
              <a:rPr lang="en-US" b="1" dirty="0" err="1"/>
              <a:t>cách</a:t>
            </a:r>
            <a:r>
              <a:rPr lang="en-US" b="1" dirty="0"/>
              <a:t> </a:t>
            </a:r>
            <a:r>
              <a:rPr lang="en-US" b="1" dirty="0" err="1"/>
              <a:t>sinh</a:t>
            </a:r>
            <a:r>
              <a:rPr lang="en-US" b="1" dirty="0"/>
              <a:t> </a:t>
            </a:r>
            <a:r>
              <a:rPr lang="en-US" b="1" dirty="0" err="1"/>
              <a:t>sống</a:t>
            </a:r>
            <a:r>
              <a:rPr lang="en-US" b="1" dirty="0"/>
              <a:t> </a:t>
            </a:r>
            <a:r>
              <a:rPr lang="en-US" b="1" dirty="0" err="1"/>
              <a:t>trên</a:t>
            </a:r>
            <a:r>
              <a:rPr lang="en-US" b="1" dirty="0"/>
              <a:t> </a:t>
            </a:r>
            <a:r>
              <a:rPr lang="en-US" b="1" dirty="0" err="1"/>
              <a:t>đảo</a:t>
            </a:r>
            <a:r>
              <a:rPr lang="en-US" b="1" dirty="0"/>
              <a:t>.</a:t>
            </a:r>
            <a:endParaRPr lang="vi-VN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730618-641E-42D2-915C-BA009F9512F8}"/>
              </a:ext>
            </a:extLst>
          </p:cNvPr>
          <p:cNvSpPr txBox="1"/>
          <p:nvPr/>
        </p:nvSpPr>
        <p:spPr>
          <a:xfrm>
            <a:off x="6622729" y="2894011"/>
            <a:ext cx="5335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 2. An </a:t>
            </a:r>
            <a:r>
              <a:rPr lang="en-US" b="1" dirty="0" err="1">
                <a:solidFill>
                  <a:srgbClr val="002060"/>
                </a:solidFill>
              </a:rPr>
              <a:t>Tiêm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nhặt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được</a:t>
            </a:r>
            <a:r>
              <a:rPr lang="en-US" b="1" dirty="0">
                <a:solidFill>
                  <a:srgbClr val="002060"/>
                </a:solidFill>
              </a:rPr>
              <a:t>  </a:t>
            </a:r>
            <a:r>
              <a:rPr lang="en-US" b="1" dirty="0" err="1">
                <a:solidFill>
                  <a:srgbClr val="002060"/>
                </a:solidFill>
              </a:rPr>
              <a:t>hạt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lạ</a:t>
            </a:r>
            <a:r>
              <a:rPr lang="en-US" b="1" dirty="0">
                <a:solidFill>
                  <a:srgbClr val="002060"/>
                </a:solidFill>
              </a:rPr>
              <a:t> do </a:t>
            </a:r>
            <a:r>
              <a:rPr lang="en-US" b="1" dirty="0" err="1">
                <a:solidFill>
                  <a:srgbClr val="002060"/>
                </a:solidFill>
              </a:rPr>
              <a:t>chim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làm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rơi</a:t>
            </a:r>
            <a:r>
              <a:rPr lang="en-US" b="1" dirty="0">
                <a:solidFill>
                  <a:srgbClr val="002060"/>
                </a:solidFill>
              </a:rPr>
              <a:t>.</a:t>
            </a:r>
            <a:endParaRPr lang="vi-VN" b="1" dirty="0">
              <a:solidFill>
                <a:srgbClr val="0020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15415B-221D-4FD2-B0E5-51C9826FE402}"/>
              </a:ext>
            </a:extLst>
          </p:cNvPr>
          <p:cNvSpPr txBox="1"/>
          <p:nvPr/>
        </p:nvSpPr>
        <p:spPr>
          <a:xfrm>
            <a:off x="233680" y="6024214"/>
            <a:ext cx="6583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3. </a:t>
            </a:r>
            <a:r>
              <a:rPr lang="en-US" b="1" dirty="0" err="1">
                <a:solidFill>
                  <a:srgbClr val="002060"/>
                </a:solidFill>
              </a:rPr>
              <a:t>Vợ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chồng</a:t>
            </a:r>
            <a:r>
              <a:rPr lang="en-US" b="1" dirty="0">
                <a:solidFill>
                  <a:srgbClr val="002060"/>
                </a:solidFill>
              </a:rPr>
              <a:t> An </a:t>
            </a:r>
            <a:r>
              <a:rPr lang="en-US" b="1" dirty="0" err="1">
                <a:solidFill>
                  <a:srgbClr val="002060"/>
                </a:solidFill>
              </a:rPr>
              <a:t>Tiêm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gieo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trồng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và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chăm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sóc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giống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cây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lạ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  <a:endParaRPr lang="vi-VN" b="1" dirty="0">
              <a:solidFill>
                <a:srgbClr val="00206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0E973C-F299-48C7-B0F1-2B6A81E83B32}"/>
              </a:ext>
            </a:extLst>
          </p:cNvPr>
          <p:cNvSpPr txBox="1"/>
          <p:nvPr/>
        </p:nvSpPr>
        <p:spPr>
          <a:xfrm>
            <a:off x="6622729" y="6008974"/>
            <a:ext cx="5335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4. An </a:t>
            </a:r>
            <a:r>
              <a:rPr lang="en-US" b="1" dirty="0" err="1"/>
              <a:t>Tiêm</a:t>
            </a:r>
            <a:r>
              <a:rPr lang="en-US" b="1" dirty="0"/>
              <a:t> </a:t>
            </a:r>
            <a:r>
              <a:rPr lang="en-US" b="1" dirty="0" err="1"/>
              <a:t>khắc</a:t>
            </a:r>
            <a:r>
              <a:rPr lang="en-US" b="1" dirty="0"/>
              <a:t> </a:t>
            </a:r>
            <a:r>
              <a:rPr lang="en-US" b="1" dirty="0" err="1"/>
              <a:t>tên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quả</a:t>
            </a:r>
            <a:r>
              <a:rPr lang="en-US" b="1" dirty="0"/>
              <a:t>, </a:t>
            </a:r>
            <a:r>
              <a:rPr lang="en-US" b="1" dirty="0" err="1"/>
              <a:t>thả</a:t>
            </a:r>
            <a:r>
              <a:rPr lang="en-US" b="1" dirty="0"/>
              <a:t> </a:t>
            </a:r>
            <a:r>
              <a:rPr lang="en-US" b="1" dirty="0" err="1"/>
              <a:t>xuống</a:t>
            </a:r>
            <a:r>
              <a:rPr lang="en-US" b="1" dirty="0"/>
              <a:t> </a:t>
            </a:r>
            <a:r>
              <a:rPr lang="en-US" b="1" dirty="0" err="1"/>
              <a:t>biển</a:t>
            </a:r>
            <a:r>
              <a:rPr lang="en-US" b="1" dirty="0"/>
              <a:t> </a:t>
            </a:r>
            <a:r>
              <a:rPr lang="en-US" b="1" dirty="0" err="1"/>
              <a:t>nhờ</a:t>
            </a:r>
            <a:r>
              <a:rPr lang="en-US" b="1" dirty="0"/>
              <a:t> </a:t>
            </a:r>
            <a:r>
              <a:rPr lang="en-US" b="1" dirty="0" err="1"/>
              <a:t>sóng</a:t>
            </a:r>
            <a:r>
              <a:rPr lang="en-US" b="1" dirty="0"/>
              <a:t> </a:t>
            </a:r>
            <a:r>
              <a:rPr lang="en-US" b="1" dirty="0" err="1"/>
              <a:t>đưa</a:t>
            </a:r>
            <a:r>
              <a:rPr lang="en-US" b="1" dirty="0"/>
              <a:t> </a:t>
            </a:r>
            <a:r>
              <a:rPr lang="en-US" b="1" dirty="0" err="1"/>
              <a:t>về</a:t>
            </a:r>
            <a:r>
              <a:rPr lang="en-US" b="1" dirty="0"/>
              <a:t> </a:t>
            </a:r>
            <a:r>
              <a:rPr lang="en-US" b="1" dirty="0" err="1"/>
              <a:t>đất</a:t>
            </a:r>
            <a:r>
              <a:rPr lang="en-US" b="1" dirty="0"/>
              <a:t> </a:t>
            </a:r>
            <a:r>
              <a:rPr lang="en-US" b="1" dirty="0" err="1"/>
              <a:t>liền</a:t>
            </a:r>
            <a:r>
              <a:rPr lang="en-US" b="1" dirty="0"/>
              <a:t>.</a:t>
            </a:r>
            <a:endParaRPr lang="vi-VN" b="1" dirty="0"/>
          </a:p>
        </p:txBody>
      </p:sp>
    </p:spTree>
    <p:extLst>
      <p:ext uri="{BB962C8B-B14F-4D97-AF65-F5344CB8AC3E}">
        <p14:creationId xmlns:p14="http://schemas.microsoft.com/office/powerpoint/2010/main" val="158539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5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C73A34-5A4F-46A7-B720-807FB4D76F7F}"/>
              </a:ext>
            </a:extLst>
          </p:cNvPr>
          <p:cNvSpPr txBox="1"/>
          <p:nvPr/>
        </p:nvSpPr>
        <p:spPr>
          <a:xfrm>
            <a:off x="202642" y="175400"/>
            <a:ext cx="11786716" cy="584775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 2. </a:t>
            </a:r>
            <a:r>
              <a:rPr lang="en-US" sz="3200" b="1" dirty="0" err="1">
                <a:solidFill>
                  <a:srgbClr val="002060"/>
                </a:solidFill>
              </a:rPr>
              <a:t>Kể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lại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từng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đoạn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của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câu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chuyện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theo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tranh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72D97A-6588-4D06-A202-555FBE0EC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81" y="924560"/>
            <a:ext cx="4876799" cy="28439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1E752C-3247-45DB-93AF-9FE05A364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080" y="899881"/>
            <a:ext cx="4429759" cy="2843956"/>
          </a:xfrm>
          <a:prstGeom prst="rect">
            <a:avLst/>
          </a:prstGeom>
        </p:spPr>
      </p:pic>
      <p:pic>
        <p:nvPicPr>
          <p:cNvPr id="14" name="Picture 13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9AE379AA-EEF6-4236-975E-1FB85A6DD3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" y="4004682"/>
            <a:ext cx="5242559" cy="2579974"/>
          </a:xfrm>
          <a:prstGeom prst="rect">
            <a:avLst/>
          </a:prstGeom>
        </p:spPr>
      </p:pic>
      <p:pic>
        <p:nvPicPr>
          <p:cNvPr id="16" name="Picture 15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C70CB416-7FD8-4B96-9237-36DA20D5AC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080" y="3934755"/>
            <a:ext cx="4551680" cy="2579974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271B4BA-D196-41C3-9373-57065073E5B6}"/>
              </a:ext>
            </a:extLst>
          </p:cNvPr>
          <p:cNvCxnSpPr>
            <a:cxnSpLocks/>
          </p:cNvCxnSpPr>
          <p:nvPr/>
        </p:nvCxnSpPr>
        <p:spPr>
          <a:xfrm>
            <a:off x="939800" y="708338"/>
            <a:ext cx="3073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91C1079-25CE-49AC-B704-D2E54823AC26}"/>
              </a:ext>
            </a:extLst>
          </p:cNvPr>
          <p:cNvCxnSpPr>
            <a:cxnSpLocks/>
          </p:cNvCxnSpPr>
          <p:nvPr/>
        </p:nvCxnSpPr>
        <p:spPr>
          <a:xfrm>
            <a:off x="7396480" y="708338"/>
            <a:ext cx="19507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819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960" y="-182879"/>
            <a:ext cx="9276080" cy="39928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8AD640-B88F-40D9-92E5-C07774C82589}"/>
              </a:ext>
            </a:extLst>
          </p:cNvPr>
          <p:cNvSpPr txBox="1"/>
          <p:nvPr/>
        </p:nvSpPr>
        <p:spPr>
          <a:xfrm>
            <a:off x="3434080" y="1544320"/>
            <a:ext cx="53238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</a:rPr>
              <a:t>VẬN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DỤNG</a:t>
            </a:r>
            <a:endParaRPr lang="vi-VN" sz="66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B4EEA1-0F76-4A82-B894-0CBEDD047F80}"/>
              </a:ext>
            </a:extLst>
          </p:cNvPr>
          <p:cNvSpPr txBox="1"/>
          <p:nvPr/>
        </p:nvSpPr>
        <p:spPr>
          <a:xfrm>
            <a:off x="202642" y="4090650"/>
            <a:ext cx="11786716" cy="1446550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  </a:t>
            </a:r>
            <a:r>
              <a:rPr lang="en-US" sz="4400" b="1" dirty="0" err="1">
                <a:solidFill>
                  <a:srgbClr val="0000FF"/>
                </a:solidFill>
              </a:rPr>
              <a:t>Viết</a:t>
            </a:r>
            <a:r>
              <a:rPr lang="en-US" sz="4400" b="1" dirty="0">
                <a:solidFill>
                  <a:srgbClr val="0000FF"/>
                </a:solidFill>
              </a:rPr>
              <a:t> 2 – 3 </a:t>
            </a:r>
            <a:r>
              <a:rPr lang="en-US" sz="4400" b="1" dirty="0" err="1">
                <a:solidFill>
                  <a:srgbClr val="0000FF"/>
                </a:solidFill>
              </a:rPr>
              <a:t>câu</a:t>
            </a:r>
            <a:r>
              <a:rPr lang="en-US" sz="4400" b="1" dirty="0">
                <a:solidFill>
                  <a:srgbClr val="0000FF"/>
                </a:solidFill>
              </a:rPr>
              <a:t> </a:t>
            </a:r>
            <a:r>
              <a:rPr lang="en-US" sz="4400" b="1" dirty="0" err="1">
                <a:solidFill>
                  <a:srgbClr val="0000FF"/>
                </a:solidFill>
              </a:rPr>
              <a:t>về</a:t>
            </a:r>
            <a:r>
              <a:rPr lang="en-US" sz="4400" b="1" dirty="0">
                <a:solidFill>
                  <a:srgbClr val="0000FF"/>
                </a:solidFill>
              </a:rPr>
              <a:t> </a:t>
            </a:r>
            <a:r>
              <a:rPr lang="en-US" sz="4400" b="1" dirty="0" err="1">
                <a:solidFill>
                  <a:srgbClr val="0000FF"/>
                </a:solidFill>
              </a:rPr>
              <a:t>nhân</a:t>
            </a:r>
            <a:r>
              <a:rPr lang="en-US" sz="4400" b="1" dirty="0">
                <a:solidFill>
                  <a:srgbClr val="0000FF"/>
                </a:solidFill>
              </a:rPr>
              <a:t> </a:t>
            </a:r>
            <a:r>
              <a:rPr lang="en-US" sz="4400" b="1" dirty="0" err="1">
                <a:solidFill>
                  <a:srgbClr val="0000FF"/>
                </a:solidFill>
              </a:rPr>
              <a:t>vật</a:t>
            </a:r>
            <a:r>
              <a:rPr lang="en-US" sz="4400" b="1" dirty="0">
                <a:solidFill>
                  <a:srgbClr val="0000FF"/>
                </a:solidFill>
              </a:rPr>
              <a:t> Mai An </a:t>
            </a:r>
            <a:r>
              <a:rPr lang="en-US" sz="4400" b="1" dirty="0" err="1">
                <a:solidFill>
                  <a:srgbClr val="0000FF"/>
                </a:solidFill>
              </a:rPr>
              <a:t>Tiêm</a:t>
            </a:r>
            <a:r>
              <a:rPr lang="en-US" sz="4400" b="1" dirty="0">
                <a:solidFill>
                  <a:srgbClr val="0000FF"/>
                </a:solidFill>
              </a:rPr>
              <a:t> </a:t>
            </a:r>
            <a:r>
              <a:rPr lang="en-US" sz="4400" b="1" dirty="0" err="1">
                <a:solidFill>
                  <a:srgbClr val="0000FF"/>
                </a:solidFill>
              </a:rPr>
              <a:t>trong</a:t>
            </a:r>
            <a:r>
              <a:rPr lang="en-US" sz="4400" b="1" dirty="0">
                <a:solidFill>
                  <a:srgbClr val="0000FF"/>
                </a:solidFill>
              </a:rPr>
              <a:t> </a:t>
            </a:r>
            <a:r>
              <a:rPr lang="en-US" sz="4400" b="1" dirty="0" err="1">
                <a:solidFill>
                  <a:srgbClr val="0000FF"/>
                </a:solidFill>
              </a:rPr>
              <a:t>câu</a:t>
            </a:r>
            <a:r>
              <a:rPr lang="en-US" sz="4400" b="1" dirty="0">
                <a:solidFill>
                  <a:srgbClr val="0000FF"/>
                </a:solidFill>
              </a:rPr>
              <a:t> </a:t>
            </a:r>
            <a:r>
              <a:rPr lang="en-US" sz="4400" b="1" dirty="0" err="1">
                <a:solidFill>
                  <a:srgbClr val="0000FF"/>
                </a:solidFill>
              </a:rPr>
              <a:t>chuyện</a:t>
            </a:r>
            <a:r>
              <a:rPr lang="en-US" sz="4400" b="1" dirty="0">
                <a:solidFill>
                  <a:srgbClr val="0000FF"/>
                </a:solidFill>
              </a:rPr>
              <a:t> </a:t>
            </a:r>
            <a:r>
              <a:rPr lang="en-US" sz="4400" b="1" dirty="0" err="1">
                <a:solidFill>
                  <a:srgbClr val="0000FF"/>
                </a:solidFill>
              </a:rPr>
              <a:t>trên</a:t>
            </a:r>
            <a:r>
              <a:rPr lang="en-US" sz="4400" b="1" dirty="0">
                <a:solidFill>
                  <a:srgbClr val="0000FF"/>
                </a:solidFill>
              </a:rPr>
              <a:t>.</a:t>
            </a:r>
            <a:endParaRPr lang="vi-VN" sz="4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53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86F050E6-2764-4F39-9BB0-E01580F95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A797B2-8053-4ABD-95AF-131AFE421524}"/>
              </a:ext>
            </a:extLst>
          </p:cNvPr>
          <p:cNvSpPr txBox="1"/>
          <p:nvPr/>
        </p:nvSpPr>
        <p:spPr>
          <a:xfrm>
            <a:off x="1719941" y="2059912"/>
            <a:ext cx="875211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dirty="0" err="1">
                <a:solidFill>
                  <a:srgbClr val="00B050"/>
                </a:solidFill>
                <a:latin typeface="#9Slide05 IcielSanelma" pitchFamily="2" charset="0"/>
              </a:rPr>
              <a:t>Tạm</a:t>
            </a:r>
            <a:r>
              <a:rPr lang="en-US" sz="12500" dirty="0">
                <a:solidFill>
                  <a:srgbClr val="00B050"/>
                </a:solidFill>
                <a:latin typeface="#9Slide05 IcielSanelma" pitchFamily="2" charset="0"/>
              </a:rPr>
              <a:t> </a:t>
            </a:r>
            <a:r>
              <a:rPr lang="en-US" sz="12500" dirty="0" err="1">
                <a:solidFill>
                  <a:srgbClr val="00B050"/>
                </a:solidFill>
                <a:latin typeface="#9Slide05 IcielSanelma" pitchFamily="2" charset="0"/>
              </a:rPr>
              <a:t>biệt</a:t>
            </a:r>
            <a:r>
              <a:rPr lang="en-US" sz="12500" dirty="0">
                <a:solidFill>
                  <a:srgbClr val="00B050"/>
                </a:solidFill>
                <a:latin typeface="#9Slide05 IcielSanelma" pitchFamily="2" charset="0"/>
              </a:rPr>
              <a:t> </a:t>
            </a:r>
            <a:r>
              <a:rPr lang="en-US" sz="12500" dirty="0" err="1">
                <a:solidFill>
                  <a:srgbClr val="00B050"/>
                </a:solidFill>
                <a:latin typeface="#9Slide05 IcielSanelma" pitchFamily="2" charset="0"/>
              </a:rPr>
              <a:t>các</a:t>
            </a:r>
            <a:r>
              <a:rPr lang="en-US" sz="12500" dirty="0">
                <a:solidFill>
                  <a:srgbClr val="00B050"/>
                </a:solidFill>
                <a:latin typeface="#9Slide05 IcielSanelma" pitchFamily="2" charset="0"/>
              </a:rPr>
              <a:t> </a:t>
            </a:r>
            <a:r>
              <a:rPr lang="en-US" sz="12500" dirty="0" err="1">
                <a:solidFill>
                  <a:srgbClr val="00B050"/>
                </a:solidFill>
                <a:latin typeface="#9Slide05 IcielSanelma" pitchFamily="2" charset="0"/>
              </a:rPr>
              <a:t>em</a:t>
            </a:r>
            <a:r>
              <a:rPr lang="en-US" sz="12500" dirty="0">
                <a:solidFill>
                  <a:srgbClr val="00B050"/>
                </a:solidFill>
                <a:latin typeface="#9Slide05 IcielSanelma" pitchFamily="2" charset="0"/>
              </a:rPr>
              <a:t>!</a:t>
            </a:r>
            <a:endParaRPr lang="vi-VN" sz="12500" dirty="0">
              <a:solidFill>
                <a:srgbClr val="00B050"/>
              </a:solidFill>
              <a:latin typeface="#9Slide05 IcielSanel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030973"/>
      </p:ext>
    </p:extLst>
  </p:cSld>
  <p:clrMapOvr>
    <a:masterClrMapping/>
  </p:clrMapOvr>
  <p:transition spd="slow" advClick="0" advTm="0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ua hấu1">
            <a:hlinkClick r:id="" action="ppaction://media"/>
            <a:extLst>
              <a:ext uri="{FF2B5EF4-FFF2-40B4-BE49-F238E27FC236}">
                <a16:creationId xmlns:a16="http://schemas.microsoft.com/office/drawing/2014/main" id="{FAC34636-22FE-4B31-B96F-2EB4F8398B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6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A11654C-DDDF-4ABA-8EEF-C17775ED0FF5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0A295D24-B15B-42B1-8DE2-8741941BE604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6">
            <a:extLst>
              <a:ext uri="{FF2B5EF4-FFF2-40B4-BE49-F238E27FC236}">
                <a16:creationId xmlns:a16="http://schemas.microsoft.com/office/drawing/2014/main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3252282" y="-917042"/>
            <a:ext cx="5468049" cy="8556553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" name="17">
            <a:extLst>
              <a:ext uri="{FF2B5EF4-FFF2-40B4-BE49-F238E27FC236}">
                <a16:creationId xmlns:a16="http://schemas.microsoft.com/office/drawing/2014/main" id="{9E33FF87-1BC4-40F9-ADF7-1CBE9AB121CF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>
            <a:extLst>
              <a:ext uri="{FF2B5EF4-FFF2-40B4-BE49-F238E27FC236}">
                <a16:creationId xmlns:a16="http://schemas.microsoft.com/office/drawing/2014/main" id="{CF742677-0762-4856-B619-D7E63B6E5EBE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>
            <a:extLst>
              <a:ext uri="{FF2B5EF4-FFF2-40B4-BE49-F238E27FC236}">
                <a16:creationId xmlns:a16="http://schemas.microsoft.com/office/drawing/2014/main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>
            <a:extLst>
              <a:ext uri="{FF2B5EF4-FFF2-40B4-BE49-F238E27FC236}">
                <a16:creationId xmlns:a16="http://schemas.microsoft.com/office/drawing/2014/main" id="{F6FBD7E5-A848-45DA-B90A-601AD7BFDA61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30">
            <a:extLst>
              <a:ext uri="{FF2B5EF4-FFF2-40B4-BE49-F238E27FC236}">
                <a16:creationId xmlns:a16="http://schemas.microsoft.com/office/drawing/2014/main" id="{DAC81680-EC3C-456B-AC1B-B4D62833278A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31">
            <a:extLst>
              <a:ext uri="{FF2B5EF4-FFF2-40B4-BE49-F238E27FC236}">
                <a16:creationId xmlns:a16="http://schemas.microsoft.com/office/drawing/2014/main" id="{B7E8A5F4-80D0-4378-873A-1AFC6C936174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32">
            <a:extLst>
              <a:ext uri="{FF2B5EF4-FFF2-40B4-BE49-F238E27FC236}">
                <a16:creationId xmlns:a16="http://schemas.microsoft.com/office/drawing/2014/main" id="{5ED2F97C-03C1-46AA-93B9-D4562065573D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id="{7EB82FD3-4270-4605-8514-1185115DC8F1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id="{5BC57DCA-E49E-4ECD-9154-FC00806210F4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35">
            <a:extLst>
              <a:ext uri="{FF2B5EF4-FFF2-40B4-BE49-F238E27FC236}">
                <a16:creationId xmlns:a16="http://schemas.microsoft.com/office/drawing/2014/main" id="{B622EADE-7D93-4CA0-BDB3-A16297015644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36">
            <a:extLst>
              <a:ext uri="{FF2B5EF4-FFF2-40B4-BE49-F238E27FC236}">
                <a16:creationId xmlns:a16="http://schemas.microsoft.com/office/drawing/2014/main" id="{68BC9D8F-F623-4EA4-815D-8DE3483F08F8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id="{8A57394D-355B-4FB7-ACFB-32138A2F51DA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38">
            <a:extLst>
              <a:ext uri="{FF2B5EF4-FFF2-40B4-BE49-F238E27FC236}">
                <a16:creationId xmlns:a16="http://schemas.microsoft.com/office/drawing/2014/main" id="{8E161094-691A-471C-8632-65F1684C5961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id="{D7AC1928-DA19-45C2-8771-B16711E0A7BD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498525-6E24-4DAE-87BF-7802486B196A}"/>
              </a:ext>
            </a:extLst>
          </p:cNvPr>
          <p:cNvSpPr txBox="1"/>
          <p:nvPr/>
        </p:nvSpPr>
        <p:spPr>
          <a:xfrm>
            <a:off x="2164366" y="2174854"/>
            <a:ext cx="761977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21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An </a:t>
            </a:r>
            <a:r>
              <a:rPr lang="en-US" sz="88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endParaRPr kumimoji="0" lang="en-US" sz="88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002060"/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686" y="2664441"/>
            <a:ext cx="2997677" cy="419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3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10" y="1088662"/>
            <a:ext cx="6370624" cy="41543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857311" y="481003"/>
            <a:ext cx="4051938" cy="33560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99514" y="3053478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</p:cSld>
  <p:clrMapOvr>
    <a:masterClrMapping/>
  </p:clrMapOvr>
  <p:transition advClick="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769855" y="207848"/>
            <a:ext cx="287032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charset="0"/>
                <a:cs typeface="Arial-Rounded" panose="020B0500000000000000" charset="0"/>
              </a:rPr>
              <a:t>Mai An </a:t>
            </a:r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Tiêm</a:t>
            </a:r>
            <a:endParaRPr lang="en-US" sz="36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87EA48A-CC2E-4672-B04D-C6C8D5FE1DC9}"/>
              </a:ext>
            </a:extLst>
          </p:cNvPr>
          <p:cNvGrpSpPr/>
          <p:nvPr/>
        </p:nvGrpSpPr>
        <p:grpSpPr>
          <a:xfrm>
            <a:off x="282119" y="235371"/>
            <a:ext cx="2287177" cy="646331"/>
            <a:chOff x="708943" y="5993475"/>
            <a:chExt cx="5825836" cy="850361"/>
          </a:xfrm>
        </p:grpSpPr>
        <p:sp>
          <p:nvSpPr>
            <p:cNvPr id="8" name="TextBox 19">
              <a:extLst>
                <a:ext uri="{FF2B5EF4-FFF2-40B4-BE49-F238E27FC236}">
                  <a16:creationId xmlns:a16="http://schemas.microsoft.com/office/drawing/2014/main" id="{19B72960-5738-47AF-831A-C25BE535143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9" name="TextBox 20">
              <a:extLst>
                <a:ext uri="{FF2B5EF4-FFF2-40B4-BE49-F238E27FC236}">
                  <a16:creationId xmlns:a16="http://schemas.microsoft.com/office/drawing/2014/main" id="{9C07137F-9A6D-42B4-A7BE-484D033E43D4}"/>
                </a:ext>
              </a:extLst>
            </p:cNvPr>
            <p:cNvSpPr txBox="1"/>
            <p:nvPr/>
          </p:nvSpPr>
          <p:spPr>
            <a:xfrm>
              <a:off x="1016463" y="5993475"/>
              <a:ext cx="5167384" cy="8503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mẫu</a:t>
              </a:r>
              <a:endPara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pic>
        <p:nvPicPr>
          <p:cNvPr id="10" name="Picture 9" descr="A few women working in a field&#10;&#10;Description automatically generated with low confidence">
            <a:extLst>
              <a:ext uri="{FF2B5EF4-FFF2-40B4-BE49-F238E27FC236}">
                <a16:creationId xmlns:a16="http://schemas.microsoft.com/office/drawing/2014/main" id="{AFD137AC-B068-47F8-AB83-A4F4AC345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99449" l="1511" r="96979">
                        <a14:foregroundMark x1="7855" y1="36029" x2="91692" y2="48346"/>
                        <a14:foregroundMark x1="91692" y1="48346" x2="94070" y2="48249"/>
                        <a14:foregroundMark x1="54079" y1="20404" x2="15710" y2="78309"/>
                        <a14:foregroundMark x1="11934" y1="27574" x2="65710" y2="23346"/>
                        <a14:foregroundMark x1="65710" y1="23346" x2="65710" y2="23346"/>
                        <a14:foregroundMark x1="23112" y1="11397" x2="72356" y2="17279"/>
                        <a14:foregroundMark x1="38671" y1="7169" x2="83384" y2="7353"/>
                        <a14:foregroundMark x1="83384" y1="7353" x2="90785" y2="21140"/>
                        <a14:foregroundMark x1="90785" y1="21140" x2="91541" y2="70956"/>
                        <a14:foregroundMark x1="91541" y1="70956" x2="82024" y2="86397"/>
                        <a14:foregroundMark x1="82024" y1="86397" x2="38066" y2="90257"/>
                        <a14:foregroundMark x1="38066" y1="90257" x2="27644" y2="88603"/>
                        <a14:foregroundMark x1="9063" y1="16360" x2="9346" y2="93243"/>
                        <a14:foregroundMark x1="46073" y1="37132" x2="94411" y2="32353"/>
                        <a14:foregroundMark x1="93505" y1="8824" x2="87915" y2="64890"/>
                        <a14:foregroundMark x1="95166" y1="14522" x2="95090" y2="36765"/>
                        <a14:foregroundMark x1="56193" y1="95588" x2="82024" y2="93750"/>
                        <a14:foregroundMark x1="18226" y1="97561" x2="22241" y2="97701"/>
                        <a14:foregroundMark x1="14350" y1="97426" x2="15062" y2="97451"/>
                        <a14:foregroundMark x1="82607" y1="97264" x2="87915" y2="96875"/>
                        <a14:foregroundMark x1="87915" y1="96875" x2="89394" y2="96875"/>
                        <a14:foregroundMark x1="93034" y1="91648" x2="92749" y2="93382"/>
                        <a14:foregroundMark x1="96224" y1="72243" x2="93151" y2="90935"/>
                        <a14:foregroundMark x1="92749" y1="93382" x2="91541" y2="94669"/>
                        <a14:foregroundMark x1="94671" y1="60478" x2="93505" y2="88603"/>
                        <a14:foregroundMark x1="96224" y1="22978" x2="95653" y2="36765"/>
                        <a14:foregroundMark x1="96878" y1="60478" x2="96677" y2="79596"/>
                        <a14:foregroundMark x1="97130" y1="36581" x2="97128" y2="36765"/>
                        <a14:foregroundMark x1="96677" y1="79596" x2="96489" y2="80283"/>
                        <a14:foregroundMark x1="85801" y1="6985" x2="94411" y2="13971"/>
                        <a14:foregroundMark x1="9063" y1="10478" x2="62991" y2="7169"/>
                        <a14:foregroundMark x1="62991" y1="7169" x2="64653" y2="7169"/>
                        <a14:foregroundMark x1="27394" y1="5515" x2="37009" y2="5515"/>
                        <a14:foregroundMark x1="25883" y1="5515" x2="26154" y2="5515"/>
                        <a14:foregroundMark x1="11329" y1="5515" x2="25111" y2="5515"/>
                        <a14:foregroundMark x1="37009" y1="5515" x2="74320" y2="5147"/>
                        <a14:foregroundMark x1="74320" y1="5147" x2="80665" y2="5147"/>
                        <a14:foregroundMark x1="61178" y1="13051" x2="69033" y2="13235"/>
                        <a14:foregroundMark x1="64909" y1="4032" x2="79154" y2="5147"/>
                        <a14:foregroundMark x1="6344" y1="10294" x2="9970" y2="74449"/>
                        <a14:foregroundMark x1="9970" y1="74449" x2="9970" y2="74449"/>
                        <a14:foregroundMark x1="4683" y1="18199" x2="6325" y2="90152"/>
                        <a14:foregroundMark x1="3625" y1="73897" x2="3625" y2="91288"/>
                        <a14:foregroundMark x1="95945" y1="97993" x2="95770" y2="98897"/>
                        <a14:backgroundMark x1="2870" y1="3860" x2="2870" y2="3860"/>
                        <a14:backgroundMark x1="755" y1="13235" x2="755" y2="13235"/>
                        <a14:backgroundMark x1="1057" y1="7721" x2="453" y2="22426"/>
                        <a14:backgroundMark x1="2266" y1="5515" x2="2266" y2="5515"/>
                        <a14:backgroundMark x1="2266" y1="4779" x2="2115" y2="7169"/>
                        <a14:backgroundMark x1="2266" y1="7169" x2="2266" y2="8640"/>
                        <a14:backgroundMark x1="98338" y1="38419" x2="98489" y2="42463"/>
                        <a14:backgroundMark x1="97432" y1="37684" x2="97885" y2="42463"/>
                        <a14:backgroundMark x1="97281" y1="36765" x2="97281" y2="60478"/>
                        <a14:backgroundMark x1="85196" y1="184" x2="90785" y2="368"/>
                        <a14:backgroundMark x1="33082" y1="551" x2="40030" y2="368"/>
                        <a14:backgroundMark x1="14199" y1="551" x2="27644" y2="2390"/>
                        <a14:backgroundMark x1="27644" y1="2390" x2="33535" y2="1287"/>
                        <a14:backgroundMark x1="49547" y1="1287" x2="64955" y2="735"/>
                        <a14:backgroundMark x1="64955" y1="735" x2="68580" y2="735"/>
                        <a14:backgroundMark x1="95921" y1="97610" x2="99698" y2="81801"/>
                        <a14:backgroundMark x1="99698" y1="81801" x2="95921" y2="93015"/>
                        <a14:backgroundMark x1="95921" y1="93015" x2="95619" y2="93199"/>
                        <a14:backgroundMark x1="88671" y1="98346" x2="96224" y2="97426"/>
                        <a14:backgroundMark x1="3474" y1="92279" x2="10121" y2="99081"/>
                        <a14:backgroundMark x1="2719" y1="91360" x2="3172" y2="99816"/>
                        <a14:backgroundMark x1="14048" y1="99265" x2="17069" y2="99632"/>
                        <a14:backgroundMark x1="31571" y1="98529" x2="42447" y2="98897"/>
                        <a14:backgroundMark x1="42447" y1="98897" x2="42749" y2="99081"/>
                        <a14:backgroundMark x1="21903" y1="98346" x2="29154" y2="98346"/>
                        <a14:backgroundMark x1="48187" y1="98529" x2="63142" y2="99632"/>
                        <a14:backgroundMark x1="63142" y1="99632" x2="81571" y2="99265"/>
                        <a14:backgroundMark x1="81571" y1="99265" x2="81571" y2="99081"/>
                        <a14:backgroundMark x1="42749" y1="99265" x2="50151" y2="99265"/>
                        <a14:backgroundMark x1="28701" y1="96507" x2="31269" y2="97426"/>
                        <a14:backgroundMark x1="29154" y1="98162" x2="37009" y2="99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46" y="259287"/>
            <a:ext cx="3526033" cy="2897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8582E0-57B1-4BB1-BC2B-51DA012C0E1D}"/>
              </a:ext>
            </a:extLst>
          </p:cNvPr>
          <p:cNvSpPr txBox="1"/>
          <p:nvPr/>
        </p:nvSpPr>
        <p:spPr>
          <a:xfrm>
            <a:off x="302949" y="801802"/>
            <a:ext cx="7980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44CF53-0F2A-4A14-9B4B-DEDC6CF4A12F}"/>
              </a:ext>
            </a:extLst>
          </p:cNvPr>
          <p:cNvSpPr txBox="1"/>
          <p:nvPr/>
        </p:nvSpPr>
        <p:spPr>
          <a:xfrm>
            <a:off x="243821" y="2172096"/>
            <a:ext cx="8161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75A914-D717-4BAB-B65C-D0960CA66F37}"/>
              </a:ext>
            </a:extLst>
          </p:cNvPr>
          <p:cNvSpPr txBox="1"/>
          <p:nvPr/>
        </p:nvSpPr>
        <p:spPr>
          <a:xfrm>
            <a:off x="282119" y="3173059"/>
            <a:ext cx="11666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thẫm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3E18FF-2C75-470A-A7CC-30B9A0FE1CDB}"/>
              </a:ext>
            </a:extLst>
          </p:cNvPr>
          <p:cNvSpPr txBox="1"/>
          <p:nvPr/>
        </p:nvSpPr>
        <p:spPr>
          <a:xfrm>
            <a:off x="260505" y="5024488"/>
            <a:ext cx="1164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cha,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EFE4E1-59EC-4575-98F8-30F24D23779E}"/>
              </a:ext>
            </a:extLst>
          </p:cNvPr>
          <p:cNvSpPr txBox="1"/>
          <p:nvPr/>
        </p:nvSpPr>
        <p:spPr>
          <a:xfrm>
            <a:off x="260505" y="6152089"/>
            <a:ext cx="784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002366-A06F-4124-92FB-8EC21ECBF372}"/>
              </a:ext>
            </a:extLst>
          </p:cNvPr>
          <p:cNvSpPr txBox="1"/>
          <p:nvPr/>
        </p:nvSpPr>
        <p:spPr>
          <a:xfrm>
            <a:off x="7599021" y="6305099"/>
            <a:ext cx="4098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 (Theo </a:t>
            </a:r>
            <a:r>
              <a:rPr lang="en-US" sz="2000" i="1" dirty="0" err="1"/>
              <a:t>Nguyễn</a:t>
            </a:r>
            <a:r>
              <a:rPr lang="en-US" sz="2000" i="1" dirty="0"/>
              <a:t> </a:t>
            </a:r>
            <a:r>
              <a:rPr lang="en-US" sz="2000" i="1" dirty="0" err="1"/>
              <a:t>Đổng</a:t>
            </a:r>
            <a:r>
              <a:rPr lang="en-US" sz="2000" i="1" dirty="0"/>
              <a:t> Chi</a:t>
            </a:r>
            <a:r>
              <a:rPr lang="en-US" sz="2000" dirty="0"/>
              <a:t>)</a:t>
            </a:r>
            <a:endParaRPr lang="vi-VN" sz="2000" dirty="0"/>
          </a:p>
        </p:txBody>
      </p:sp>
    </p:spTree>
    <p:extLst>
      <p:ext uri="{BB962C8B-B14F-4D97-AF65-F5344CB8AC3E}">
        <p14:creationId xmlns:p14="http://schemas.microsoft.com/office/powerpoint/2010/main" val="335081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116663" y="254067"/>
            <a:ext cx="287032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charset="0"/>
                <a:cs typeface="Arial-Rounded" panose="020B0500000000000000" charset="0"/>
              </a:rPr>
              <a:t>Mai An </a:t>
            </a:r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Tiêm</a:t>
            </a:r>
            <a:endParaRPr lang="en-US" sz="36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0" name="Picture 9" descr="A few women working in a field&#10;&#10;Description automatically generated with low confidence">
            <a:extLst>
              <a:ext uri="{FF2B5EF4-FFF2-40B4-BE49-F238E27FC236}">
                <a16:creationId xmlns:a16="http://schemas.microsoft.com/office/drawing/2014/main" id="{AFD137AC-B068-47F8-AB83-A4F4AC345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99449" l="1511" r="96979">
                        <a14:foregroundMark x1="7855" y1="36029" x2="91692" y2="48346"/>
                        <a14:foregroundMark x1="91692" y1="48346" x2="94070" y2="48249"/>
                        <a14:foregroundMark x1="54079" y1="20404" x2="15710" y2="78309"/>
                        <a14:foregroundMark x1="11934" y1="27574" x2="65710" y2="23346"/>
                        <a14:foregroundMark x1="65710" y1="23346" x2="65710" y2="23346"/>
                        <a14:foregroundMark x1="23112" y1="11397" x2="72356" y2="17279"/>
                        <a14:foregroundMark x1="38671" y1="7169" x2="83384" y2="7353"/>
                        <a14:foregroundMark x1="83384" y1="7353" x2="90785" y2="21140"/>
                        <a14:foregroundMark x1="90785" y1="21140" x2="91541" y2="70956"/>
                        <a14:foregroundMark x1="91541" y1="70956" x2="82024" y2="86397"/>
                        <a14:foregroundMark x1="82024" y1="86397" x2="38066" y2="90257"/>
                        <a14:foregroundMark x1="38066" y1="90257" x2="27644" y2="88603"/>
                        <a14:foregroundMark x1="9063" y1="16360" x2="9346" y2="93243"/>
                        <a14:foregroundMark x1="46073" y1="37132" x2="94411" y2="32353"/>
                        <a14:foregroundMark x1="93505" y1="8824" x2="87915" y2="64890"/>
                        <a14:foregroundMark x1="95166" y1="14522" x2="95090" y2="36765"/>
                        <a14:foregroundMark x1="56193" y1="95588" x2="82024" y2="93750"/>
                        <a14:foregroundMark x1="18226" y1="97561" x2="22241" y2="97701"/>
                        <a14:foregroundMark x1="14350" y1="97426" x2="15062" y2="97451"/>
                        <a14:foregroundMark x1="82607" y1="97264" x2="87915" y2="96875"/>
                        <a14:foregroundMark x1="87915" y1="96875" x2="89394" y2="96875"/>
                        <a14:foregroundMark x1="93034" y1="91648" x2="92749" y2="93382"/>
                        <a14:foregroundMark x1="96224" y1="72243" x2="93151" y2="90935"/>
                        <a14:foregroundMark x1="92749" y1="93382" x2="91541" y2="94669"/>
                        <a14:foregroundMark x1="94671" y1="60478" x2="93505" y2="88603"/>
                        <a14:foregroundMark x1="96224" y1="22978" x2="95653" y2="36765"/>
                        <a14:foregroundMark x1="96878" y1="60478" x2="96677" y2="79596"/>
                        <a14:foregroundMark x1="97130" y1="36581" x2="97128" y2="36765"/>
                        <a14:foregroundMark x1="96677" y1="79596" x2="96489" y2="80283"/>
                        <a14:foregroundMark x1="85801" y1="6985" x2="94411" y2="13971"/>
                        <a14:foregroundMark x1="9063" y1="10478" x2="62991" y2="7169"/>
                        <a14:foregroundMark x1="62991" y1="7169" x2="64653" y2="7169"/>
                        <a14:foregroundMark x1="27394" y1="5515" x2="37009" y2="5515"/>
                        <a14:foregroundMark x1="25883" y1="5515" x2="26154" y2="5515"/>
                        <a14:foregroundMark x1="11329" y1="5515" x2="25111" y2="5515"/>
                        <a14:foregroundMark x1="37009" y1="5515" x2="74320" y2="5147"/>
                        <a14:foregroundMark x1="74320" y1="5147" x2="80665" y2="5147"/>
                        <a14:foregroundMark x1="61178" y1="13051" x2="69033" y2="13235"/>
                        <a14:foregroundMark x1="64909" y1="4032" x2="79154" y2="5147"/>
                        <a14:foregroundMark x1="6344" y1="10294" x2="9970" y2="74449"/>
                        <a14:foregroundMark x1="9970" y1="74449" x2="9970" y2="74449"/>
                        <a14:foregroundMark x1="4683" y1="18199" x2="6325" y2="90152"/>
                        <a14:foregroundMark x1="3625" y1="73897" x2="3625" y2="91288"/>
                        <a14:foregroundMark x1="95945" y1="97993" x2="95770" y2="98897"/>
                        <a14:backgroundMark x1="2870" y1="3860" x2="2870" y2="3860"/>
                        <a14:backgroundMark x1="755" y1="13235" x2="755" y2="13235"/>
                        <a14:backgroundMark x1="1057" y1="7721" x2="453" y2="22426"/>
                        <a14:backgroundMark x1="2266" y1="5515" x2="2266" y2="5515"/>
                        <a14:backgroundMark x1="2266" y1="4779" x2="2115" y2="7169"/>
                        <a14:backgroundMark x1="2266" y1="7169" x2="2266" y2="8640"/>
                        <a14:backgroundMark x1="98338" y1="38419" x2="98489" y2="42463"/>
                        <a14:backgroundMark x1="97432" y1="37684" x2="97885" y2="42463"/>
                        <a14:backgroundMark x1="97281" y1="36765" x2="97281" y2="60478"/>
                        <a14:backgroundMark x1="85196" y1="184" x2="90785" y2="368"/>
                        <a14:backgroundMark x1="33082" y1="551" x2="40030" y2="368"/>
                        <a14:backgroundMark x1="14199" y1="551" x2="27644" y2="2390"/>
                        <a14:backgroundMark x1="27644" y1="2390" x2="33535" y2="1287"/>
                        <a14:backgroundMark x1="49547" y1="1287" x2="64955" y2="735"/>
                        <a14:backgroundMark x1="64955" y1="735" x2="68580" y2="735"/>
                        <a14:backgroundMark x1="95921" y1="97610" x2="99698" y2="81801"/>
                        <a14:backgroundMark x1="99698" y1="81801" x2="95921" y2="93015"/>
                        <a14:backgroundMark x1="95921" y1="93015" x2="95619" y2="93199"/>
                        <a14:backgroundMark x1="88671" y1="98346" x2="96224" y2="97426"/>
                        <a14:backgroundMark x1="3474" y1="92279" x2="10121" y2="99081"/>
                        <a14:backgroundMark x1="2719" y1="91360" x2="3172" y2="99816"/>
                        <a14:backgroundMark x1="14048" y1="99265" x2="17069" y2="99632"/>
                        <a14:backgroundMark x1="31571" y1="98529" x2="42447" y2="98897"/>
                        <a14:backgroundMark x1="42447" y1="98897" x2="42749" y2="99081"/>
                        <a14:backgroundMark x1="21903" y1="98346" x2="29154" y2="98346"/>
                        <a14:backgroundMark x1="48187" y1="98529" x2="63142" y2="99632"/>
                        <a14:backgroundMark x1="63142" y1="99632" x2="81571" y2="99265"/>
                        <a14:backgroundMark x1="81571" y1="99265" x2="81571" y2="99081"/>
                        <a14:backgroundMark x1="42749" y1="99265" x2="50151" y2="99265"/>
                        <a14:backgroundMark x1="28701" y1="96507" x2="31269" y2="97426"/>
                        <a14:backgroundMark x1="29154" y1="98162" x2="37009" y2="99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46" y="259287"/>
            <a:ext cx="3526033" cy="2897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8582E0-57B1-4BB1-BC2B-51DA012C0E1D}"/>
              </a:ext>
            </a:extLst>
          </p:cNvPr>
          <p:cNvSpPr txBox="1"/>
          <p:nvPr/>
        </p:nvSpPr>
        <p:spPr>
          <a:xfrm>
            <a:off x="302949" y="801802"/>
            <a:ext cx="7980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xưa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Hùng</a:t>
            </a:r>
            <a:r>
              <a:rPr lang="en-US" sz="2400" dirty="0"/>
              <a:t>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mến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con </a:t>
            </a:r>
            <a:r>
              <a:rPr lang="en-US" sz="2400" dirty="0" err="1"/>
              <a:t>nuôi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,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 </a:t>
            </a:r>
            <a:r>
              <a:rPr lang="en-US" sz="2400" dirty="0" err="1"/>
              <a:t>lầm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nổi</a:t>
            </a:r>
            <a:r>
              <a:rPr lang="en-US" sz="2400" dirty="0"/>
              <a:t> </a:t>
            </a:r>
            <a:r>
              <a:rPr lang="en-US" sz="2400" dirty="0" err="1"/>
              <a:t>giận</a:t>
            </a:r>
            <a:r>
              <a:rPr lang="en-US" sz="2400" dirty="0"/>
              <a:t>, </a:t>
            </a:r>
            <a:r>
              <a:rPr lang="en-US" sz="2400" dirty="0" err="1"/>
              <a:t>đày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ra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44CF53-0F2A-4A14-9B4B-DEDC6CF4A12F}"/>
              </a:ext>
            </a:extLst>
          </p:cNvPr>
          <p:cNvSpPr txBox="1"/>
          <p:nvPr/>
        </p:nvSpPr>
        <p:spPr>
          <a:xfrm>
            <a:off x="260506" y="2346927"/>
            <a:ext cx="8161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 Ở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,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dựng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nứa</a:t>
            </a:r>
            <a:r>
              <a:rPr lang="en-US" sz="2400" dirty="0"/>
              <a:t>, </a:t>
            </a:r>
            <a:r>
              <a:rPr lang="en-US" sz="2400" dirty="0" err="1"/>
              <a:t>lấy</a:t>
            </a:r>
            <a:r>
              <a:rPr lang="en-US" sz="2400" dirty="0"/>
              <a:t> </a:t>
            </a:r>
            <a:r>
              <a:rPr lang="en-US" sz="2400" dirty="0" err="1"/>
              <a:t>cỏ</a:t>
            </a:r>
            <a:r>
              <a:rPr lang="en-US" sz="2400" dirty="0"/>
              <a:t> </a:t>
            </a:r>
            <a:r>
              <a:rPr lang="en-US" sz="2400" dirty="0" err="1"/>
              <a:t>phơi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 </a:t>
            </a:r>
            <a:r>
              <a:rPr lang="en-US" sz="2400" dirty="0" err="1"/>
              <a:t>tết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quần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75A914-D717-4BAB-B65C-D0960CA66F37}"/>
              </a:ext>
            </a:extLst>
          </p:cNvPr>
          <p:cNvSpPr txBox="1"/>
          <p:nvPr/>
        </p:nvSpPr>
        <p:spPr>
          <a:xfrm>
            <a:off x="282119" y="3173059"/>
            <a:ext cx="11666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đàn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bay qua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. </a:t>
            </a:r>
            <a:r>
              <a:rPr lang="en-US" sz="2400" dirty="0" err="1"/>
              <a:t>Chàng</a:t>
            </a:r>
            <a:r>
              <a:rPr lang="en-US" sz="2400" dirty="0"/>
              <a:t> </a:t>
            </a:r>
            <a:r>
              <a:rPr lang="en-US" sz="2400" dirty="0" err="1"/>
              <a:t>bèn</a:t>
            </a:r>
            <a:r>
              <a:rPr lang="en-US" sz="2400" dirty="0"/>
              <a:t> </a:t>
            </a:r>
            <a:r>
              <a:rPr lang="en-US" sz="2400" dirty="0" err="1"/>
              <a:t>nhặt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cát</a:t>
            </a:r>
            <a:r>
              <a:rPr lang="en-US" sz="2400" dirty="0"/>
              <a:t>, </a:t>
            </a:r>
            <a:r>
              <a:rPr lang="en-US" sz="2400" dirty="0" err="1"/>
              <a:t>thầm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r>
              <a:rPr lang="en-US" sz="2400" dirty="0"/>
              <a:t>: “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”. </a:t>
            </a:r>
            <a:r>
              <a:rPr lang="en-US" sz="2400" dirty="0" err="1"/>
              <a:t>Rồi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nảy</a:t>
            </a:r>
            <a:r>
              <a:rPr lang="en-US" sz="2400" dirty="0"/>
              <a:t> </a:t>
            </a:r>
            <a:r>
              <a:rPr lang="en-US" sz="2400" dirty="0" err="1"/>
              <a:t>mầm</a:t>
            </a:r>
            <a:r>
              <a:rPr lang="en-US" sz="2400" dirty="0"/>
              <a:t>, </a:t>
            </a:r>
            <a:r>
              <a:rPr lang="en-US" sz="2400" dirty="0" err="1"/>
              <a:t>mọc</a:t>
            </a:r>
            <a:r>
              <a:rPr lang="en-US" sz="2400" dirty="0"/>
              <a:t> ra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lan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. </a:t>
            </a:r>
            <a:r>
              <a:rPr lang="en-US" sz="2400" dirty="0" err="1"/>
              <a:t>Cây</a:t>
            </a:r>
            <a:r>
              <a:rPr lang="en-US" sz="2400" dirty="0"/>
              <a:t> ra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rồi</a:t>
            </a:r>
            <a:r>
              <a:rPr lang="en-US" sz="2400" dirty="0"/>
              <a:t> ra </a:t>
            </a:r>
            <a:r>
              <a:rPr lang="en-US" sz="2400" dirty="0" err="1"/>
              <a:t>quả</a:t>
            </a:r>
            <a:r>
              <a:rPr lang="en-US" sz="2400" dirty="0"/>
              <a:t>.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vỏ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thẫm</a:t>
            </a:r>
            <a:r>
              <a:rPr lang="en-US" sz="2400" dirty="0"/>
              <a:t>, </a:t>
            </a:r>
            <a:r>
              <a:rPr lang="en-US" sz="2400" dirty="0" err="1"/>
              <a:t>ruột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r>
              <a:rPr lang="en-US" sz="2400" dirty="0"/>
              <a:t>,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ngọt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mát</a:t>
            </a:r>
            <a:r>
              <a:rPr lang="en-US" sz="2400" dirty="0"/>
              <a:t>.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khắp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3E18FF-2C75-470A-A7CC-30B9A0FE1CDB}"/>
              </a:ext>
            </a:extLst>
          </p:cNvPr>
          <p:cNvSpPr txBox="1"/>
          <p:nvPr/>
        </p:nvSpPr>
        <p:spPr>
          <a:xfrm>
            <a:off x="260505" y="5024488"/>
            <a:ext cx="1164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chín</a:t>
            </a:r>
            <a:r>
              <a:rPr lang="en-US" sz="2400" dirty="0"/>
              <a:t>, </a:t>
            </a:r>
            <a:r>
              <a:rPr lang="en-US" sz="2400" dirty="0" err="1"/>
              <a:t>nhớ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cha,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khắc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,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biển</a:t>
            </a:r>
            <a:r>
              <a:rPr lang="en-US" sz="2400" dirty="0"/>
              <a:t>, </a:t>
            </a:r>
            <a:r>
              <a:rPr lang="en-US" sz="2400" dirty="0" err="1"/>
              <a:t>nhờ</a:t>
            </a:r>
            <a:r>
              <a:rPr lang="en-US" sz="2400" dirty="0"/>
              <a:t> </a:t>
            </a:r>
            <a:r>
              <a:rPr lang="en-US" sz="2400" dirty="0" err="1"/>
              <a:t>sóng</a:t>
            </a:r>
            <a:r>
              <a:rPr lang="en-US" sz="2400" dirty="0"/>
              <a:t> </a:t>
            </a:r>
            <a:r>
              <a:rPr lang="en-US" sz="2400" dirty="0" err="1"/>
              <a:t>đưa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liền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vớt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dâng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.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hối</a:t>
            </a:r>
            <a:r>
              <a:rPr lang="en-US" sz="2400" dirty="0"/>
              <a:t> </a:t>
            </a:r>
            <a:r>
              <a:rPr lang="en-US" sz="2400" dirty="0" err="1"/>
              <a:t>hận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đón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EFE4E1-59EC-4575-98F8-30F24D23779E}"/>
              </a:ext>
            </a:extLst>
          </p:cNvPr>
          <p:cNvSpPr txBox="1"/>
          <p:nvPr/>
        </p:nvSpPr>
        <p:spPr>
          <a:xfrm>
            <a:off x="260505" y="6152089"/>
            <a:ext cx="784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giống</a:t>
            </a:r>
            <a:r>
              <a:rPr lang="en-US" sz="2400" dirty="0"/>
              <a:t> </a:t>
            </a:r>
            <a:r>
              <a:rPr lang="en-US" sz="2400" dirty="0" err="1"/>
              <a:t>dưa</a:t>
            </a:r>
            <a:r>
              <a:rPr lang="en-US" sz="2400" dirty="0"/>
              <a:t> </a:t>
            </a:r>
            <a:r>
              <a:rPr lang="en-US" sz="2400" dirty="0" err="1"/>
              <a:t>hấu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nay.</a:t>
            </a:r>
            <a:endParaRPr lang="vi-VN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002366-A06F-4124-92FB-8EC21ECBF372}"/>
              </a:ext>
            </a:extLst>
          </p:cNvPr>
          <p:cNvSpPr txBox="1"/>
          <p:nvPr/>
        </p:nvSpPr>
        <p:spPr>
          <a:xfrm>
            <a:off x="7599021" y="6305099"/>
            <a:ext cx="4098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 (Theo </a:t>
            </a:r>
            <a:r>
              <a:rPr lang="en-US" sz="2000" i="1" dirty="0" err="1"/>
              <a:t>Nguyễn</a:t>
            </a:r>
            <a:r>
              <a:rPr lang="en-US" sz="2000" i="1" dirty="0"/>
              <a:t> </a:t>
            </a:r>
            <a:r>
              <a:rPr lang="en-US" sz="2000" i="1" dirty="0" err="1"/>
              <a:t>Đổng</a:t>
            </a:r>
            <a:r>
              <a:rPr lang="en-US" sz="2000" i="1" dirty="0"/>
              <a:t> Chi</a:t>
            </a:r>
            <a:r>
              <a:rPr lang="en-US" sz="2000" dirty="0"/>
              <a:t>)</a:t>
            </a:r>
            <a:endParaRPr lang="vi-VN" sz="20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19F8C57-5A77-4E4D-B003-39DFA980B9A9}"/>
              </a:ext>
            </a:extLst>
          </p:cNvPr>
          <p:cNvSpPr/>
          <p:nvPr/>
        </p:nvSpPr>
        <p:spPr>
          <a:xfrm>
            <a:off x="343474" y="840455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  <a:endParaRPr lang="vi-VN" sz="24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5E7A990-258B-49F8-943D-214A34D851BF}"/>
              </a:ext>
            </a:extLst>
          </p:cNvPr>
          <p:cNvSpPr/>
          <p:nvPr/>
        </p:nvSpPr>
        <p:spPr>
          <a:xfrm>
            <a:off x="343474" y="2344422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vi-VN" sz="24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0F38441-72FC-4D6F-9C0A-65B5CB9F5ACC}"/>
              </a:ext>
            </a:extLst>
          </p:cNvPr>
          <p:cNvSpPr/>
          <p:nvPr/>
        </p:nvSpPr>
        <p:spPr>
          <a:xfrm>
            <a:off x="323045" y="3194171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vi-VN" sz="24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E5BC5FF-836C-4B93-9E3F-D5C933052537}"/>
              </a:ext>
            </a:extLst>
          </p:cNvPr>
          <p:cNvSpPr/>
          <p:nvPr/>
        </p:nvSpPr>
        <p:spPr>
          <a:xfrm>
            <a:off x="346651" y="5076401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  <a:endParaRPr lang="vi-VN" sz="2400" b="1" dirty="0"/>
          </a:p>
        </p:txBody>
      </p:sp>
    </p:spTree>
    <p:extLst>
      <p:ext uri="{BB962C8B-B14F-4D97-AF65-F5344CB8AC3E}">
        <p14:creationId xmlns:p14="http://schemas.microsoft.com/office/powerpoint/2010/main" val="213181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15111515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1588</Words>
  <Application>Microsoft Office PowerPoint</Application>
  <PresentationFormat>Widescreen</PresentationFormat>
  <Paragraphs>130</Paragraphs>
  <Slides>33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33</vt:i4>
      </vt:variant>
    </vt:vector>
  </HeadingPairs>
  <TitlesOfParts>
    <vt:vector size="51" baseType="lpstr">
      <vt:lpstr>Microsoft YaHei</vt:lpstr>
      <vt:lpstr>#9Slide03 AllRoundGothic</vt:lpstr>
      <vt:lpstr>#9Slide03 SFU Toledo Bold</vt:lpstr>
      <vt:lpstr>#9Slide05 IcielSanelma</vt:lpstr>
      <vt:lpstr>Arial</vt:lpstr>
      <vt:lpstr>Arial Rounded MT Bold</vt:lpstr>
      <vt:lpstr>Arial-Rounded</vt:lpstr>
      <vt:lpstr>Calibri</vt:lpstr>
      <vt:lpstr>Calibri Light</vt:lpstr>
      <vt:lpstr>HP001 5 hàng</vt:lpstr>
      <vt:lpstr>Montserrat Medium</vt:lpstr>
      <vt:lpstr>Times New Roman</vt:lpstr>
      <vt:lpstr>Verdana</vt:lpstr>
      <vt:lpstr>1_Office Theme</vt:lpstr>
      <vt:lpstr>6_Office Theme</vt:lpstr>
      <vt:lpstr>4_Office Theme</vt:lpstr>
      <vt:lpstr>2_Office 主题​​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Vợ chồng Mai An Tiêm đã làm gì  trên đảo hoang?</vt:lpstr>
      <vt:lpstr>2. Mai An Tiêm nghĩ gì khi nhặt và gieo trồng loại hạt do chim thả xuống?</vt:lpstr>
      <vt:lpstr>3. Nối tiếp các câu sau đây để giới thiệu loại quả Mai An Tiêm đã trồng.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ADMIN</cp:lastModifiedBy>
  <cp:revision>54</cp:revision>
  <dcterms:created xsi:type="dcterms:W3CDTF">2021-05-24T09:52:12Z</dcterms:created>
  <dcterms:modified xsi:type="dcterms:W3CDTF">2023-04-09T13:03:42Z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