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  <p:sldMasterId id="2147483672" r:id="rId2"/>
    <p:sldMasterId id="2147483684" r:id="rId3"/>
  </p:sldMasterIdLst>
  <p:notesMasterIdLst>
    <p:notesMasterId r:id="rId13"/>
  </p:notesMasterIdLst>
  <p:sldIdLst>
    <p:sldId id="295" r:id="rId4"/>
    <p:sldId id="297" r:id="rId5"/>
    <p:sldId id="294" r:id="rId6"/>
    <p:sldId id="298" r:id="rId7"/>
    <p:sldId id="289" r:id="rId8"/>
    <p:sldId id="268" r:id="rId9"/>
    <p:sldId id="299" r:id="rId10"/>
    <p:sldId id="271" r:id="rId11"/>
    <p:sldId id="29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1" autoAdjust="0"/>
    <p:restoredTop sz="90609" autoAdjust="0"/>
  </p:normalViewPr>
  <p:slideViewPr>
    <p:cSldViewPr snapToGrid="0">
      <p:cViewPr varScale="1">
        <p:scale>
          <a:sx n="70" d="100"/>
          <a:sy n="70" d="100"/>
        </p:scale>
        <p:origin x="4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952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dirty="0"/>
          </a:p>
        </p:txBody>
      </p:sp>
      <p:sp>
        <p:nvSpPr>
          <p:cNvPr id="410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sz="1200" dirty="0">
                <a:latin typeface="Calibri" panose="020F0502020204030204" charset="0"/>
              </a:rPr>
              <a:t>1</a:t>
            </a:fld>
            <a:endParaRPr lang="en-US" sz="1200" dirty="0">
              <a:latin typeface="Calibri" panose="020F050202020403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512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9540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29CE2-7F53-424E-AF14-6F65C5523F5D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CB55F-93E7-4EA8-9A46-F8D664D6F4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29CE2-7F53-424E-AF14-6F65C5523F5D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CB55F-93E7-4EA8-9A46-F8D664D6F4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29CE2-7F53-424E-AF14-6F65C5523F5D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CB55F-93E7-4EA8-9A46-F8D664D6F4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29CE2-7F53-424E-AF14-6F65C5523F5D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CB55F-93E7-4EA8-9A46-F8D664D6F4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29CE2-7F53-424E-AF14-6F65C5523F5D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CB55F-93E7-4EA8-9A46-F8D664D6F4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29CE2-7F53-424E-AF14-6F65C5523F5D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CB55F-93E7-4EA8-9A46-F8D664D6F4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29CE2-7F53-424E-AF14-6F65C5523F5D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CB55F-93E7-4EA8-9A46-F8D664D6F4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29CE2-7F53-424E-AF14-6F65C5523F5D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CB55F-93E7-4EA8-9A46-F8D664D6F4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29CE2-7F53-424E-AF14-6F65C5523F5D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CB55F-93E7-4EA8-9A46-F8D664D6F4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29CE2-7F53-424E-AF14-6F65C5523F5D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CB55F-93E7-4EA8-9A46-F8D664D6F4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29CE2-7F53-424E-AF14-6F65C5523F5D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CB55F-93E7-4EA8-9A46-F8D664D6F4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6/26/2021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6/26/2021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5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6/26/2021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6/26/2021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6/26/2021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6/26/2021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6/26/2021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6/26/2021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165" indent="0">
              <a:buNone/>
              <a:defRPr sz="2700"/>
            </a:lvl4pPr>
            <a:lvl5pPr marL="2437765" indent="0">
              <a:buNone/>
              <a:defRPr sz="2700"/>
            </a:lvl5pPr>
            <a:lvl6pPr marL="3047365" indent="0">
              <a:buNone/>
              <a:defRPr sz="2700"/>
            </a:lvl6pPr>
            <a:lvl7pPr marL="3656965" indent="0">
              <a:buNone/>
              <a:defRPr sz="2700"/>
            </a:lvl7pPr>
            <a:lvl8pPr marL="4265930" indent="0">
              <a:buNone/>
              <a:defRPr sz="2700"/>
            </a:lvl8pPr>
            <a:lvl9pPr marL="4875530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6/26/2021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6/26/2021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6/26/2021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F2E77-4E87-4338-A6B2-93E833A84A3C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29CE2-7F53-424E-AF14-6F65C5523F5D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2CB55F-93E7-4EA8-9A46-F8D664D6F47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6/26/2021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hf hdr="0" ftr="0" dt="0"/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1600" y="0"/>
            <a:ext cx="122936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7" name="TextBox 5"/>
          <p:cNvSpPr txBox="1"/>
          <p:nvPr/>
        </p:nvSpPr>
        <p:spPr>
          <a:xfrm>
            <a:off x="0" y="1529783"/>
            <a:ext cx="12090400" cy="2336165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algn="ctr" defTabSz="913130" eaLnBrk="1" hangingPunct="1">
              <a:buNone/>
            </a:pPr>
            <a:r>
              <a:rPr sz="7200" b="1" dirty="0">
                <a:solidFill>
                  <a:srgbClr val="FF0000"/>
                </a:solidFill>
                <a:latin typeface="UTM Avo" panose="02040603050506020204"/>
              </a:rPr>
              <a:t>Chào mừng các con đến với </a:t>
            </a:r>
            <a:r>
              <a:rPr sz="7200" b="1" dirty="0" err="1">
                <a:solidFill>
                  <a:srgbClr val="FF0000"/>
                </a:solidFill>
                <a:latin typeface="UTM Avo" panose="02040603050506020204"/>
              </a:rPr>
              <a:t>tiết</a:t>
            </a:r>
            <a:r>
              <a:rPr sz="7200" b="1" dirty="0">
                <a:solidFill>
                  <a:srgbClr val="FF0000"/>
                </a:solidFill>
                <a:latin typeface="UTM Avo" panose="02040603050506020204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UTM Avo" panose="02040603050506020204"/>
              </a:rPr>
              <a:t>toán</a:t>
            </a:r>
            <a:r>
              <a:rPr lang="en-US" sz="7200" b="1" dirty="0">
                <a:solidFill>
                  <a:srgbClr val="FF0000"/>
                </a:solidFill>
                <a:latin typeface="UTM Avo" panose="02040603050506020204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95505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3069951" y="2362965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dirty="0" err="1">
                <a:ln>
                  <a:noFill/>
                </a:ln>
                <a:solidFill>
                  <a:srgbClr val="79C245"/>
                </a:solidFill>
                <a:effectLst/>
                <a:uLnTx/>
                <a:uFillTx/>
                <a:latin typeface="Montserrat ExtraBold" panose="00000900000000000000" pitchFamily="2" charset="0"/>
                <a:ea typeface="微软雅黑"/>
                <a:cs typeface="+mn-cs"/>
                <a:sym typeface="微软雅黑"/>
              </a:rPr>
              <a:t>Khởi</a:t>
            </a:r>
            <a:r>
              <a:rPr kumimoji="0" lang="en-US" altLang="zh-CN" sz="8800" b="0" i="0" u="none" strike="noStrike" kern="1200" cap="none" spc="0" normalizeH="0" baseline="0" noProof="0" dirty="0">
                <a:ln>
                  <a:noFill/>
                </a:ln>
                <a:solidFill>
                  <a:srgbClr val="79C245"/>
                </a:solidFill>
                <a:effectLst/>
                <a:uLnTx/>
                <a:uFillTx/>
                <a:latin typeface="Montserrat ExtraBold" panose="00000900000000000000" pitchFamily="2" charset="0"/>
                <a:ea typeface="微软雅黑"/>
                <a:cs typeface="+mn-cs"/>
                <a:sym typeface="微软雅黑"/>
              </a:rPr>
              <a:t> </a:t>
            </a:r>
            <a:r>
              <a:rPr kumimoji="0" lang="en-US" altLang="zh-CN" sz="8800" b="0" i="0" u="none" strike="noStrike" kern="1200" cap="none" spc="0" normalizeH="0" baseline="0" noProof="0" dirty="0" err="1">
                <a:ln>
                  <a:noFill/>
                </a:ln>
                <a:solidFill>
                  <a:srgbClr val="79C245"/>
                </a:solidFill>
                <a:effectLst/>
                <a:uLnTx/>
                <a:uFillTx/>
                <a:latin typeface="Montserrat ExtraBold" panose="00000900000000000000" pitchFamily="2" charset="0"/>
                <a:ea typeface="微软雅黑"/>
                <a:cs typeface="+mn-cs"/>
                <a:sym typeface="微软雅黑"/>
              </a:rPr>
              <a:t>động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79C245"/>
              </a:solidFill>
              <a:effectLst/>
              <a:uLnTx/>
              <a:uFillTx/>
              <a:latin typeface="Montserrat ExtraBold" panose="00000900000000000000" pitchFamily="2" charset="0"/>
              <a:ea typeface="微软雅黑"/>
              <a:cs typeface="+mn-cs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620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25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9300"/>
            <a:ext cx="12192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Box 7"/>
          <p:cNvSpPr txBox="1"/>
          <p:nvPr/>
        </p:nvSpPr>
        <p:spPr>
          <a:xfrm>
            <a:off x="3840163" y="2501900"/>
            <a:ext cx="2447925" cy="4349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defRPr/>
            </a:pP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1388" y="4054475"/>
            <a:ext cx="3498850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2685001" y="783659"/>
            <a:ext cx="5791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u="sng" dirty="0" err="1">
                <a:latin typeface=".VnAvant" panose="020B7200000000000000" pitchFamily="34" charset="0"/>
              </a:rPr>
              <a:t>To¸n</a:t>
            </a:r>
            <a:endParaRPr lang="en-US" sz="4000" u="sng" dirty="0">
              <a:latin typeface=".VnAvant" panose="020B7200000000000000" pitchFamily="34" charset="0"/>
            </a:endParaRPr>
          </a:p>
        </p:txBody>
      </p:sp>
      <p:pic>
        <p:nvPicPr>
          <p:cNvPr id="8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974" y="-637799"/>
            <a:ext cx="2096378" cy="2268995"/>
          </a:xfrm>
          <a:prstGeom prst="rect">
            <a:avLst/>
          </a:prstGeom>
        </p:spPr>
      </p:pic>
      <p:pic>
        <p:nvPicPr>
          <p:cNvPr id="9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542" y="214581"/>
            <a:ext cx="1694696" cy="216190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4263" y="2088725"/>
            <a:ext cx="1137812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u="none" strike="noStrike" kern="1200" cap="none" spc="10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440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40:</a:t>
            </a:r>
            <a:r>
              <a:rPr kumimoji="0" lang="en-US" sz="4400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i="0" u="none" strike="noStrike" kern="1200" cap="none" spc="10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kumimoji="0" lang="en-US" sz="4400" i="0" u="none" strike="noStrike" kern="1200" cap="none" spc="100" normalizeH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i="0" u="none" strike="noStrike" kern="1200" cap="none" spc="100" normalizeH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kumimoji="0" lang="en-US" sz="4400" i="0" u="none" strike="noStrike" kern="1200" cap="none" spc="100" normalizeH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i="0" u="none" strike="noStrike" kern="1200" cap="none" spc="100" normalizeH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kumimoji="0" lang="en-US" sz="4400" i="0" u="none" strike="noStrike" kern="1200" cap="none" spc="100" normalizeH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4400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1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flipH="1">
            <a:off x="0" y="1"/>
            <a:ext cx="4355558" cy="173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16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"/>
            <a:ext cx="12191999" cy="66294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370412" y="3322748"/>
            <a:ext cx="723305" cy="7161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5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0821961" y="3260604"/>
            <a:ext cx="723305" cy="7161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25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579643" y="5994943"/>
            <a:ext cx="723305" cy="7161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22 </a:t>
            </a:r>
          </a:p>
        </p:txBody>
      </p:sp>
    </p:spTree>
    <p:extLst>
      <p:ext uri="{BB962C8B-B14F-4D97-AF65-F5344CB8AC3E}">
        <p14:creationId xmlns:p14="http://schemas.microsoft.com/office/powerpoint/2010/main" val="3675359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  <p:bldP spid="7" grpId="1" animBg="1"/>
      <p:bldP spid="6" grpId="0" animBg="1"/>
      <p:bldP spid="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976" y="65314"/>
            <a:ext cx="12192000" cy="629103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596000" y="1696642"/>
            <a:ext cx="982345" cy="476885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3 kg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1119674" y="4996818"/>
            <a:ext cx="9181322" cy="1724660"/>
          </a:xfrm>
          <a:prstGeom prst="wedgeRound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/>
              <a:t>Phải</a:t>
            </a:r>
            <a:r>
              <a:rPr lang="en-US" sz="3600" dirty="0"/>
              <a:t> </a:t>
            </a:r>
            <a:r>
              <a:rPr lang="en-US" sz="3600" dirty="0" err="1"/>
              <a:t>đổ</a:t>
            </a:r>
            <a:r>
              <a:rPr lang="en-US" sz="3600" dirty="0"/>
              <a:t> them </a:t>
            </a:r>
            <a:r>
              <a:rPr lang="en-US" sz="3600" dirty="0" err="1"/>
              <a:t>số</a:t>
            </a:r>
            <a:r>
              <a:rPr lang="en-US" sz="3600" dirty="0"/>
              <a:t> l </a:t>
            </a:r>
            <a:r>
              <a:rPr lang="en-US" sz="3600" dirty="0" err="1"/>
              <a:t>nước</a:t>
            </a:r>
            <a:r>
              <a:rPr lang="en-US" sz="3600" dirty="0"/>
              <a:t> </a:t>
            </a:r>
            <a:r>
              <a:rPr lang="en-US" sz="3600" dirty="0" err="1"/>
              <a:t>nữa</a:t>
            </a:r>
            <a:r>
              <a:rPr lang="en-US" sz="3600" dirty="0"/>
              <a:t> </a:t>
            </a:r>
            <a:r>
              <a:rPr lang="en-US" sz="3600" dirty="0" err="1"/>
              <a:t>thì</a:t>
            </a:r>
            <a:r>
              <a:rPr lang="en-US" sz="3600" dirty="0"/>
              <a:t> </a:t>
            </a:r>
            <a:r>
              <a:rPr lang="en-US" sz="3600" dirty="0" err="1"/>
              <a:t>đầy</a:t>
            </a:r>
            <a:r>
              <a:rPr lang="en-US" sz="3600" dirty="0"/>
              <a:t> </a:t>
            </a:r>
            <a:r>
              <a:rPr lang="en-US" sz="3600" dirty="0" err="1"/>
              <a:t>canlà</a:t>
            </a:r>
            <a:r>
              <a:rPr lang="en-US" sz="3600" dirty="0"/>
              <a:t>:</a:t>
            </a:r>
          </a:p>
          <a:p>
            <a:pPr algn="ctr"/>
            <a:r>
              <a:rPr lang="en-US" sz="3600" dirty="0"/>
              <a:t>10- 5 = 5 (l)</a:t>
            </a:r>
          </a:p>
          <a:p>
            <a:pPr algn="ctr"/>
            <a:r>
              <a:rPr lang="en-US" sz="3600" dirty="0" err="1"/>
              <a:t>Đáp</a:t>
            </a:r>
            <a:r>
              <a:rPr lang="en-US" sz="3600" dirty="0"/>
              <a:t> </a:t>
            </a:r>
            <a:r>
              <a:rPr lang="en-US" sz="3600" dirty="0" err="1"/>
              <a:t>số</a:t>
            </a:r>
            <a:r>
              <a:rPr lang="en-US" sz="3600" dirty="0"/>
              <a:t>: 5 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9" grpId="0" animBg="1"/>
      <p:bldP spid="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4533900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2056765" y="4675972"/>
            <a:ext cx="7039610" cy="1724660"/>
          </a:xfrm>
          <a:prstGeom prst="wedgeRound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/>
              <a:t>Em</a:t>
            </a:r>
            <a:r>
              <a:rPr lang="en-US" sz="3600" dirty="0"/>
              <a:t> </a:t>
            </a:r>
            <a:r>
              <a:rPr lang="en-US" sz="3600" dirty="0" err="1"/>
              <a:t>bé</a:t>
            </a:r>
            <a:r>
              <a:rPr lang="en-US" sz="3600" dirty="0"/>
              <a:t> </a:t>
            </a:r>
            <a:r>
              <a:rPr lang="en-US" sz="3600" dirty="0" err="1"/>
              <a:t>cân</a:t>
            </a:r>
            <a:r>
              <a:rPr lang="en-US" sz="3600" dirty="0"/>
              <a:t> </a:t>
            </a:r>
            <a:r>
              <a:rPr lang="en-US" sz="3600" dirty="0" err="1"/>
              <a:t>nặng</a:t>
            </a:r>
            <a:r>
              <a:rPr lang="en-US" sz="3600" dirty="0"/>
              <a:t> </a:t>
            </a:r>
            <a:r>
              <a:rPr lang="en-US" sz="3600" dirty="0" err="1"/>
              <a:t>là</a:t>
            </a:r>
            <a:r>
              <a:rPr lang="en-US" sz="3600" dirty="0"/>
              <a:t>:</a:t>
            </a:r>
          </a:p>
          <a:p>
            <a:pPr algn="ctr"/>
            <a:r>
              <a:rPr lang="en-US" sz="3600" dirty="0"/>
              <a:t>70 - 63 = 7 (kg)</a:t>
            </a:r>
          </a:p>
          <a:p>
            <a:pPr algn="ctr"/>
            <a:r>
              <a:rPr lang="en-US" sz="3600" dirty="0" err="1"/>
              <a:t>Đáp</a:t>
            </a:r>
            <a:r>
              <a:rPr lang="en-US" sz="3600" dirty="0"/>
              <a:t> </a:t>
            </a:r>
            <a:r>
              <a:rPr lang="en-US" sz="3600" dirty="0" err="1"/>
              <a:t>số</a:t>
            </a:r>
            <a:r>
              <a:rPr lang="en-US" sz="3600" dirty="0"/>
              <a:t>: 7 kg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659621" y="2868343"/>
            <a:ext cx="7596346" cy="78751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Buổi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chiều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cửa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hàng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bán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lít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sữa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866950" y="3757208"/>
            <a:ext cx="4405751" cy="7875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35+15 = 50  (l )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442490" y="4544720"/>
            <a:ext cx="4265340" cy="77589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Đáp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50 l.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897582" y="1979478"/>
            <a:ext cx="2099388" cy="77589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u="sng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u="sng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u="sng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giải</a:t>
            </a:r>
            <a:endParaRPr lang="en-US" sz="3200" u="sng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36" y="0"/>
            <a:ext cx="11784272" cy="209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67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 animBg="1"/>
      <p:bldP spid="10" grpId="1" animBg="1"/>
      <p:bldP spid="15" grpId="0" animBg="1"/>
      <p:bldP spid="15" grpId="1" animBg="1"/>
      <p:bldP spid="8" grpId="0" animBg="1"/>
      <p:bldP spid="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59245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1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1" t="27847" r="5032" b="7510"/>
          <a:stretch>
            <a:fillRect/>
          </a:stretch>
        </p:blipFill>
        <p:spPr bwMode="auto">
          <a:xfrm>
            <a:off x="-141288" y="536575"/>
            <a:ext cx="13023851" cy="621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00" name="TextBox 9"/>
          <p:cNvSpPr txBox="1">
            <a:spLocks noChangeArrowheads="1"/>
          </p:cNvSpPr>
          <p:nvPr/>
        </p:nvSpPr>
        <p:spPr bwMode="auto">
          <a:xfrm>
            <a:off x="3740150" y="3973513"/>
            <a:ext cx="57070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sz="6600">
                <a:solidFill>
                  <a:schemeClr val="bg1"/>
                </a:solidFill>
                <a:latin typeface="UTM Avo"/>
              </a:rPr>
              <a:t>HẸN GẶP LẠI</a:t>
            </a:r>
          </a:p>
        </p:txBody>
      </p:sp>
    </p:spTree>
    <p:extLst>
      <p:ext uri="{BB962C8B-B14F-4D97-AF65-F5344CB8AC3E}">
        <p14:creationId xmlns:p14="http://schemas.microsoft.com/office/powerpoint/2010/main" val="587217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99</Words>
  <Application>Microsoft Office PowerPoint</Application>
  <PresentationFormat>Widescreen</PresentationFormat>
  <Paragraphs>22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25" baseType="lpstr">
      <vt:lpstr>微软雅黑</vt:lpstr>
      <vt:lpstr>SimSun</vt:lpstr>
      <vt:lpstr>SimSun</vt:lpstr>
      <vt:lpstr>.VnAvant</vt:lpstr>
      <vt:lpstr>Arial</vt:lpstr>
      <vt:lpstr>Arial-Rounded</vt:lpstr>
      <vt:lpstr>Calibri</vt:lpstr>
      <vt:lpstr>Calibri Light</vt:lpstr>
      <vt:lpstr>inpin heiti</vt:lpstr>
      <vt:lpstr>ITC Avant Garde Std Bk</vt:lpstr>
      <vt:lpstr>Montserrat ExtraBold</vt:lpstr>
      <vt:lpstr>Times New Roman</vt:lpstr>
      <vt:lpstr>UTM Avo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Administrator</cp:lastModifiedBy>
  <cp:revision>12</cp:revision>
  <dcterms:created xsi:type="dcterms:W3CDTF">2021-05-14T09:15:36Z</dcterms:created>
  <dcterms:modified xsi:type="dcterms:W3CDTF">2021-06-26T04:38:50Z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