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3"/>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259" r:id="rId26"/>
    <p:sldId id="383" r:id="rId27"/>
    <p:sldId id="278" r:id="rId28"/>
    <p:sldId id="281" r:id="rId29"/>
    <p:sldId id="340" r:id="rId30"/>
    <p:sldId id="341" r:id="rId31"/>
    <p:sldId id="377" r:id="rId32"/>
    <p:sldId id="374" r:id="rId33"/>
    <p:sldId id="375" r:id="rId34"/>
    <p:sldId id="376" r:id="rId35"/>
    <p:sldId id="378" r:id="rId36"/>
    <p:sldId id="379" r:id="rId37"/>
    <p:sldId id="380" r:id="rId38"/>
    <p:sldId id="381" r:id="rId39"/>
    <p:sldId id="382" r:id="rId40"/>
    <p:sldId id="331" r:id="rId41"/>
    <p:sldId id="312" r:id="rId42"/>
  </p:sldIdLst>
  <p:sldSz cx="9144000" cy="5143500" type="screen16x9"/>
  <p:notesSz cx="6858000" cy="9144000"/>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872"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2022/1/19</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19/01/2022</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23.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slide" Target="slide10.xml"/><Relationship Id="rId3" Type="http://schemas.openxmlformats.org/officeDocument/2006/relationships/image" Target="../media/image12.png"/><Relationship Id="rId21" Type="http://schemas.openxmlformats.org/officeDocument/2006/relationships/slide" Target="slide38.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3542296" y="316163"/>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9" name="TextBox 8">
            <a:extLst>
              <a:ext uri="{FF2B5EF4-FFF2-40B4-BE49-F238E27FC236}">
                <a16:creationId xmlns:a16="http://schemas.microsoft.com/office/drawing/2014/main" id="{D75A2751-C722-46E0-8842-92DA869D0E5B}"/>
              </a:ext>
            </a:extLst>
          </p:cNvPr>
          <p:cNvSpPr txBox="1"/>
          <p:nvPr/>
        </p:nvSpPr>
        <p:spPr>
          <a:xfrm>
            <a:off x="158044" y="933964"/>
            <a:ext cx="8692445" cy="3477875"/>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Kh</a:t>
            </a:r>
            <a:r>
              <a:rPr lang="en-US" sz="2000">
                <a:latin typeface="Times New Roman" panose="02020603050405020304" pitchFamily="18" charset="0"/>
                <a:cs typeface="Times New Roman" panose="02020603050405020304" pitchFamily="18" charset="0"/>
              </a:rPr>
              <a:t>ủ</a:t>
            </a:r>
            <a:r>
              <a:rPr lang="vi-VN" sz="2000">
                <a:latin typeface="Times New Roman" panose="02020603050405020304" pitchFamily="18" charset="0"/>
                <a:cs typeface="Times New Roman" panose="02020603050405020304" pitchFamily="18" charset="0"/>
              </a:rPr>
              <a:t>ng long là loài sinh vật </a:t>
            </a:r>
            <a:r>
              <a:rPr lang="en-US" sz="2000">
                <a:latin typeface="Times New Roman" panose="02020603050405020304" pitchFamily="18" charset="0"/>
                <a:cs typeface="Times New Roman" panose="02020603050405020304" pitchFamily="18" charset="0"/>
              </a:rPr>
              <a:t>thường sống bầy đàn ở các vùng đất khô.</a:t>
            </a:r>
            <a:r>
              <a:rPr lang="vi-VN"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Tr</a:t>
            </a:r>
            <a:r>
              <a:rPr lang="en-US" sz="2000">
                <a:latin typeface="Times New Roman" panose="02020603050405020304" pitchFamily="18" charset="0"/>
                <a:cs typeface="Times New Roman" panose="02020603050405020304" pitchFamily="18" charset="0"/>
              </a:rPr>
              <a:t>o</a:t>
            </a:r>
            <a:r>
              <a:rPr lang="vi-VN" sz="2000">
                <a:latin typeface="Times New Roman" panose="02020603050405020304" pitchFamily="18" charset="0"/>
                <a:cs typeface="Times New Roman" panose="02020603050405020304" pitchFamily="18" charset="0"/>
              </a:rPr>
              <a:t>ng suy nghĩ của nhiều người, khủng long là loài sinh vật </a:t>
            </a:r>
            <a:r>
              <a:rPr lang="en-US" sz="2000">
                <a:latin typeface="Times New Roman" panose="02020603050405020304" pitchFamily="18" charset="0"/>
                <a:cs typeface="Times New Roman" panose="02020603050405020304" pitchFamily="18" charset="0"/>
              </a:rPr>
              <a:t>khổng </a:t>
            </a:r>
            <a:r>
              <a:rPr lang="vi-VN" sz="2000">
                <a:latin typeface="Times New Roman" panose="02020603050405020304" pitchFamily="18" charset="0"/>
                <a:cs typeface="Times New Roman" panose="02020603050405020304" pitchFamily="18" charset="0"/>
              </a:rPr>
              <a:t>l</a:t>
            </a:r>
            <a:r>
              <a:rPr lang="en-US" sz="2000">
                <a:latin typeface="Times New Roman" panose="02020603050405020304" pitchFamily="18" charset="0"/>
                <a:cs typeface="Times New Roman" panose="02020603050405020304" pitchFamily="18" charset="0"/>
              </a:rPr>
              <a:t>ồ</a:t>
            </a:r>
            <a:r>
              <a:rPr lang="vi-VN" sz="2000">
                <a:latin typeface="Times New Roman" panose="02020603050405020304" pitchFamily="18" charset="0"/>
                <a:cs typeface="Times New Roman" panose="02020603050405020304" pitchFamily="18" charset="0"/>
              </a:rPr>
              <a:t>.  Nhưng trên thực tế, có </a:t>
            </a:r>
            <a:r>
              <a:rPr lang="en-US" sz="2000">
                <a:latin typeface="Times New Roman" panose="02020603050405020304" pitchFamily="18" charset="0"/>
                <a:cs typeface="Times New Roman" panose="02020603050405020304" pitchFamily="18" charset="0"/>
              </a:rPr>
              <a:t>loài </a:t>
            </a:r>
            <a:r>
              <a:rPr lang="vi-VN" sz="2000">
                <a:latin typeface="Times New Roman" panose="02020603050405020304" pitchFamily="18" charset="0"/>
                <a:cs typeface="Times New Roman" panose="02020603050405020304" pitchFamily="18" charset="0"/>
              </a:rPr>
              <a:t>khủng </a:t>
            </a:r>
            <a:r>
              <a:rPr lang="en-US" sz="2000">
                <a:latin typeface="Times New Roman" panose="02020603050405020304" pitchFamily="18" charset="0"/>
                <a:cs typeface="Times New Roman" panose="02020603050405020304" pitchFamily="18" charset="0"/>
              </a:rPr>
              <a:t>long </a:t>
            </a:r>
            <a:r>
              <a:rPr lang="vi-VN" sz="2000">
                <a:latin typeface="Times New Roman" panose="02020603050405020304" pitchFamily="18" charset="0"/>
                <a:cs typeface="Times New Roman" panose="02020603050405020304" pitchFamily="18" charset="0"/>
              </a:rPr>
              <a:t>chỉ bằng một chú chó nhỏ.  Kh</a:t>
            </a:r>
            <a:r>
              <a:rPr lang="en-US" sz="2000">
                <a:latin typeface="Times New Roman" panose="02020603050405020304" pitchFamily="18" charset="0"/>
                <a:cs typeface="Times New Roman" panose="02020603050405020304" pitchFamily="18" charset="0"/>
              </a:rPr>
              <a:t>ủ</a:t>
            </a:r>
            <a:r>
              <a:rPr lang="vi-VN" sz="2000">
                <a:latin typeface="Times New Roman" panose="02020603050405020304" pitchFamily="18" charset="0"/>
                <a:cs typeface="Times New Roman" panose="02020603050405020304" pitchFamily="18" charset="0"/>
              </a:rPr>
              <a:t>ng dài thường ăn thịt, cũng có một số loài ăn cỏ. </a:t>
            </a:r>
            <a:endParaRPr lang="en-US" sz="2000">
              <a:latin typeface="Times New Roman" panose="02020603050405020304" pitchFamily="18" charset="0"/>
              <a:cs typeface="Times New Roman" panose="02020603050405020304" pitchFamily="18" charset="0"/>
            </a:endParaRPr>
          </a:p>
          <a:p>
            <a:pPr algn="just"/>
            <a:r>
              <a:rPr lang="vi-VN"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Chân </a:t>
            </a:r>
            <a:r>
              <a:rPr lang="en-US" sz="2000">
                <a:latin typeface="Times New Roman" panose="02020603050405020304" pitchFamily="18" charset="0"/>
                <a:cs typeface="Times New Roman" panose="02020603050405020304" pitchFamily="18" charset="0"/>
              </a:rPr>
              <a:t>thẳng </a:t>
            </a:r>
            <a:r>
              <a:rPr lang="vi-VN" sz="2000">
                <a:latin typeface="Times New Roman" panose="02020603050405020304" pitchFamily="18" charset="0"/>
                <a:cs typeface="Times New Roman" panose="02020603050405020304" pitchFamily="18" charset="0"/>
              </a:rPr>
              <a:t>và rất khỏe.  V</a:t>
            </a:r>
            <a:r>
              <a:rPr lang="en-US" sz="2000">
                <a:latin typeface="Times New Roman" panose="02020603050405020304" pitchFamily="18" charset="0"/>
                <a:cs typeface="Times New Roman" panose="02020603050405020304" pitchFamily="18" charset="0"/>
              </a:rPr>
              <a:t>ì</a:t>
            </a:r>
            <a:r>
              <a:rPr lang="vi-VN" sz="2000">
                <a:latin typeface="Times New Roman" panose="02020603050405020304" pitchFamily="18" charset="0"/>
                <a:cs typeface="Times New Roman" panose="02020603050405020304" pitchFamily="18" charset="0"/>
              </a:rPr>
              <a:t> thế họ có thể di chuyển khắp một vùng rộng lớn để kiếm</a:t>
            </a:r>
            <a:r>
              <a:rPr lang="en-US" sz="2000">
                <a:latin typeface="Times New Roman" panose="02020603050405020304" pitchFamily="18" charset="0"/>
                <a:cs typeface="Times New Roman" panose="02020603050405020304" pitchFamily="18" charset="0"/>
              </a:rPr>
              <a:t> ăn</a:t>
            </a:r>
            <a:r>
              <a:rPr lang="vi-VN" sz="2000">
                <a:latin typeface="Times New Roman" panose="02020603050405020304" pitchFamily="18" charset="0"/>
                <a:cs typeface="Times New Roman" panose="02020603050405020304" pitchFamily="18" charset="0"/>
              </a:rPr>
              <a:t>.  Khủng long có khả năng </a:t>
            </a:r>
            <a:r>
              <a:rPr lang="en-US" sz="2000">
                <a:latin typeface="Times New Roman" panose="02020603050405020304" pitchFamily="18" charset="0"/>
                <a:cs typeface="Times New Roman" panose="02020603050405020304" pitchFamily="18" charset="0"/>
              </a:rPr>
              <a:t>săn mồi tốt nhờ có đôi mắt tinh tường cùng cái mũi và đôi tai thính</a:t>
            </a:r>
            <a:r>
              <a:rPr lang="vi-VN" sz="2000">
                <a:latin typeface="Times New Roman" panose="02020603050405020304" pitchFamily="18" charset="0"/>
                <a:cs typeface="Times New Roman" panose="02020603050405020304" pitchFamily="18" charset="0"/>
              </a:rPr>
              <a:t>. Khủng long cũng có khả năng tự vệ tốt nhờ vào cái đầu </a:t>
            </a:r>
            <a:r>
              <a:rPr lang="en-US" sz="2000">
                <a:latin typeface="Times New Roman" panose="02020603050405020304" pitchFamily="18" charset="0"/>
                <a:cs typeface="Times New Roman" panose="02020603050405020304" pitchFamily="18" charset="0"/>
              </a:rPr>
              <a:t>cứng </a:t>
            </a:r>
            <a:r>
              <a:rPr lang="vi-VN" sz="2000">
                <a:latin typeface="Times New Roman" panose="02020603050405020304" pitchFamily="18" charset="0"/>
                <a:cs typeface="Times New Roman" panose="02020603050405020304" pitchFamily="18" charset="0"/>
              </a:rPr>
              <a:t>và cái </a:t>
            </a:r>
            <a:r>
              <a:rPr lang="en-US" sz="2000">
                <a:latin typeface="Times New Roman" panose="02020603050405020304" pitchFamily="18" charset="0"/>
                <a:cs typeface="Times New Roman" panose="02020603050405020304" pitchFamily="18" charset="0"/>
              </a:rPr>
              <a:t>quất đuôi  dũng mãnh</a:t>
            </a:r>
            <a:r>
              <a:rPr lang="vi-VN"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3</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Trước khi con người xuất hiện, khủng long đã </a:t>
            </a:r>
            <a:r>
              <a:rPr lang="en-US" sz="2000">
                <a:latin typeface="Times New Roman" panose="02020603050405020304" pitchFamily="18" charset="0"/>
                <a:cs typeface="Times New Roman" panose="02020603050405020304" pitchFamily="18" charset="0"/>
              </a:rPr>
              <a:t>tuyệt chủng</a:t>
            </a:r>
            <a:r>
              <a:rPr lang="vi-VN" sz="2000">
                <a:latin typeface="Times New Roman" panose="02020603050405020304" pitchFamily="18" charset="0"/>
                <a:cs typeface="Times New Roman" panose="02020603050405020304" pitchFamily="18" charset="0"/>
              </a:rPr>
              <a:t>.  Vì thế, chúng ta sẽ không bao giờ có thể nhìn thấy </a:t>
            </a:r>
            <a:r>
              <a:rPr lang="en-US" sz="2000">
                <a:latin typeface="Times New Roman" panose="02020603050405020304" pitchFamily="18" charset="0"/>
                <a:cs typeface="Times New Roman" panose="02020603050405020304" pitchFamily="18" charset="0"/>
              </a:rPr>
              <a:t>khủng long thật</a:t>
            </a:r>
            <a:r>
              <a:rPr lang="vi-VN"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(Theo Bách khoa tri thức về khám phá giới trẻ - Khủng long)</a:t>
            </a:r>
            <a:endParaRPr lang="en-US" sz="1800"/>
          </a:p>
        </p:txBody>
      </p: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a16="http://schemas.microsoft.com/office/drawing/2014/main"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a16="http://schemas.microsoft.com/office/drawing/2014/main"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val="50668989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4BC8FD-A86F-490A-80F5-AD2F40CF43A6}"/>
              </a:ext>
            </a:extLst>
          </p:cNvPr>
          <p:cNvSpPr txBox="1"/>
          <p:nvPr/>
        </p:nvSpPr>
        <p:spPr>
          <a:xfrm>
            <a:off x="493294" y="21055"/>
            <a:ext cx="8361947" cy="4493538"/>
          </a:xfrm>
          <a:prstGeom prst="rect">
            <a:avLst/>
          </a:prstGeom>
          <a:noFill/>
        </p:spPr>
        <p:txBody>
          <a:bodyPr wrap="square" rtlCol="0">
            <a:spAutoFit/>
          </a:bodyPr>
          <a:lstStyle/>
          <a:p>
            <a:pPr algn="ctr"/>
            <a:r>
              <a:rPr lang="vi-VN" sz="2400">
                <a:latin typeface="+mj-lt"/>
              </a:rPr>
              <a:t>Thứ tư ngày 19 tháng 1 năm 2022</a:t>
            </a:r>
          </a:p>
          <a:p>
            <a:pPr algn="ctr"/>
            <a:r>
              <a:rPr lang="vi-VN" sz="2400" u="sng">
                <a:latin typeface="+mj-lt"/>
              </a:rPr>
              <a:t>Tiếng Việt</a:t>
            </a:r>
          </a:p>
          <a:p>
            <a:pPr algn="ctr"/>
            <a:endParaRPr lang="vi-VN" sz="1400" u="sng">
              <a:latin typeface="+mj-lt"/>
            </a:endParaRPr>
          </a:p>
          <a:p>
            <a:pPr algn="ctr"/>
            <a:r>
              <a:rPr lang="vi-VN" sz="3200" b="1">
                <a:solidFill>
                  <a:srgbClr val="FF0000"/>
                </a:solidFill>
                <a:latin typeface="+mj-lt"/>
              </a:rPr>
              <a:t>Khủng long</a:t>
            </a:r>
          </a:p>
          <a:p>
            <a:pPr algn="ctr"/>
            <a:endParaRPr lang="vi-VN" sz="3200" b="1">
              <a:solidFill>
                <a:srgbClr val="FF0000"/>
              </a:solidFill>
              <a:latin typeface="+mj-lt"/>
            </a:endParaRPr>
          </a:p>
          <a:p>
            <a:pPr algn="just"/>
            <a:r>
              <a:rPr lang="vi-VN" sz="3200" b="1">
                <a:solidFill>
                  <a:srgbClr val="FF0000"/>
                </a:solidFill>
                <a:latin typeface="+mj-lt"/>
              </a:rPr>
              <a:t>	Chân khủng long thẳng và rất khỏe. Vì thế chúng có thể đi khắp một vùng rộng lớn để kiếm ăn. Khủng long có khả năng săn mồi tốt nhờ có đôi mắt tinh tường cùng cái mũi và đôi tai thính.</a:t>
            </a:r>
            <a:endParaRPr lang="en-US" sz="3200" b="1">
              <a:solidFill>
                <a:srgbClr val="FF0000"/>
              </a:solidFill>
              <a:latin typeface="+mj-lt"/>
            </a:endParaRPr>
          </a:p>
        </p:txBody>
      </p:sp>
    </p:spTree>
    <p:extLst>
      <p:ext uri="{BB962C8B-B14F-4D97-AF65-F5344CB8AC3E}">
        <p14:creationId xmlns:p14="http://schemas.microsoft.com/office/powerpoint/2010/main" val="277476517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734878"/>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69244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4729"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2552" y="2324424"/>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97477" y="281156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9361907"/>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motojcon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err="1">
                <a:latin typeface="UTM Avo" panose="02040603050506020204" pitchFamily="18" charset="0"/>
              </a:rPr>
              <a:t>nổi</a:t>
            </a:r>
            <a:r>
              <a:rPr lang="en-US" sz="1800">
                <a:latin typeface="UTM Avo" panose="02040603050506020204" pitchFamily="18" charset="0"/>
              </a:rPr>
              <a:t> bật?</a:t>
            </a:r>
            <a:endParaRPr lang="en-US" sz="1800" dirty="0">
              <a:latin typeface="UTM Avo" panose="02040603050506020204" pitchFamily="18" charset="0"/>
            </a:endParaRP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id="{E8E14793-39FB-40C9-A60A-69EEA33987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386656"/>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D3CC1B0A-C0FA-42BB-A0DE-B9410B95EBD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75793" y="536714"/>
            <a:ext cx="7593564" cy="4530622"/>
          </a:xfrm>
          <a:prstGeom prst="rect">
            <a:avLst/>
          </a:prstGeom>
        </p:spPr>
      </p:pic>
      <p:sp>
        <p:nvSpPr>
          <p:cNvPr id="3" name="TextBox 2">
            <a:extLst>
              <a:ext uri="{FF2B5EF4-FFF2-40B4-BE49-F238E27FC236}">
                <a16:creationId xmlns:a16="http://schemas.microsoft.com/office/drawing/2014/main"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val="27417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623</TotalTime>
  <Words>1613</Words>
  <Application>Microsoft Office PowerPoint</Application>
  <PresentationFormat>On-screen Show (16:9)</PresentationFormat>
  <Paragraphs>165</Paragraphs>
  <Slides>39</Slides>
  <Notes>16</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等线</vt:lpstr>
      <vt:lpstr>微软雅黑</vt:lpstr>
      <vt:lpstr>微软雅黑 Light</vt:lpstr>
      <vt:lpstr>Arial</vt:lpstr>
      <vt:lpstr>Calibri</vt:lpstr>
      <vt:lpstr>Calibri Light</vt:lpstr>
      <vt:lpstr>HP001 4 hàng</vt:lpstr>
      <vt:lpstr>Tahoma</vt:lpstr>
      <vt:lpstr>Times New Roman</vt:lpstr>
      <vt:lpstr>UTM Avo</vt:lpstr>
      <vt:lpstr>UVN Ly Do</vt:lpstr>
      <vt:lpstr>小考拉体</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Administrator</cp:lastModifiedBy>
  <cp:revision>144</cp:revision>
  <dcterms:created xsi:type="dcterms:W3CDTF">2017-03-04T06:55:50Z</dcterms:created>
  <dcterms:modified xsi:type="dcterms:W3CDTF">2022-01-19T08:32:18Z</dcterms:modified>
</cp:coreProperties>
</file>