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685" r:id="rId3"/>
  </p:sldMasterIdLst>
  <p:notesMasterIdLst>
    <p:notesMasterId r:id="rId25"/>
  </p:notesMasterIdLst>
  <p:sldIdLst>
    <p:sldId id="519" r:id="rId4"/>
    <p:sldId id="263" r:id="rId5"/>
    <p:sldId id="265" r:id="rId6"/>
    <p:sldId id="277" r:id="rId7"/>
    <p:sldId id="285" r:id="rId8"/>
    <p:sldId id="292" r:id="rId9"/>
    <p:sldId id="260" r:id="rId10"/>
    <p:sldId id="294" r:id="rId11"/>
    <p:sldId id="326" r:id="rId12"/>
    <p:sldId id="296" r:id="rId13"/>
    <p:sldId id="298" r:id="rId14"/>
    <p:sldId id="559" r:id="rId15"/>
    <p:sldId id="568" r:id="rId16"/>
    <p:sldId id="520" r:id="rId17"/>
    <p:sldId id="327" r:id="rId18"/>
    <p:sldId id="375" r:id="rId19"/>
    <p:sldId id="328" r:id="rId20"/>
    <p:sldId id="521" r:id="rId21"/>
    <p:sldId id="483" r:id="rId22"/>
    <p:sldId id="267" r:id="rId23"/>
    <p:sldId id="476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CCECFF"/>
    <a:srgbClr val="00FF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14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021821" y="1952500"/>
            <a:ext cx="55914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5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455200" y="5010033"/>
            <a:ext cx="42336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5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1902850" y="2651967"/>
            <a:ext cx="5457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1586550" y="4106533"/>
            <a:ext cx="59709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5"/>
            </a:lvl1pPr>
            <a:lvl2pPr marL="1219200" lvl="1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1932600" y="2151000"/>
            <a:ext cx="23811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1932600" y="2651051"/>
            <a:ext cx="2381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5922920" y="2151000"/>
            <a:ext cx="23811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5922920" y="2651051"/>
            <a:ext cx="2381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1932600" y="4360533"/>
            <a:ext cx="23811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1932600" y="4855451"/>
            <a:ext cx="2381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5922920" y="4360533"/>
            <a:ext cx="23811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5922920" y="4855451"/>
            <a:ext cx="2381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107228" y="2601879"/>
            <a:ext cx="10296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107228" y="4758663"/>
            <a:ext cx="10296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5073103" y="2601879"/>
            <a:ext cx="10296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5073103" y="4758663"/>
            <a:ext cx="10296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715900" y="807533"/>
            <a:ext cx="5484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982925" y="2622913"/>
            <a:ext cx="2381048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089522" y="3113689"/>
            <a:ext cx="2099299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3352136" y="2514475"/>
            <a:ext cx="2381057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3529572" y="3007628"/>
            <a:ext cx="2099362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5737777" y="2418200"/>
            <a:ext cx="23811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5878627" y="2907467"/>
            <a:ext cx="20994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977532" y="4912767"/>
            <a:ext cx="2381112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144700" y="5416133"/>
            <a:ext cx="209928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3355529" y="4924833"/>
            <a:ext cx="23811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3497529" y="5414667"/>
            <a:ext cx="20994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5736602" y="4912667"/>
            <a:ext cx="2380995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5844100" y="5413294"/>
            <a:ext cx="2099375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6520301" y="6322745"/>
            <a:ext cx="450323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702300" y="8069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3425633" y="2130260"/>
            <a:ext cx="2849169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3426197" y="3631225"/>
            <a:ext cx="28485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3413285" y="1879377"/>
            <a:ext cx="1446904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5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3425750" y="3343015"/>
            <a:ext cx="14469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5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3366368" y="5036135"/>
            <a:ext cx="2849716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3341717" y="4825113"/>
            <a:ext cx="1446881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5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702300" y="8069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105887" y="2436767"/>
            <a:ext cx="18219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1904287" y="2855184"/>
            <a:ext cx="222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5140013" y="2436767"/>
            <a:ext cx="18219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4938413" y="2855184"/>
            <a:ext cx="222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105887" y="4504851"/>
            <a:ext cx="18219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1904287" y="4931304"/>
            <a:ext cx="222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5140013" y="4504851"/>
            <a:ext cx="18219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4938413" y="4931304"/>
            <a:ext cx="222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702300" y="8069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2581087" y="1903567"/>
            <a:ext cx="8715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2581087" y="3968767"/>
            <a:ext cx="8715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5615213" y="1903567"/>
            <a:ext cx="8715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5615213" y="3968767"/>
            <a:ext cx="8715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1920600" y="2692800"/>
            <a:ext cx="53028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2851194" y="4135473"/>
            <a:ext cx="3242706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715900" y="807531"/>
            <a:ext cx="8022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4787794" y="3353297"/>
            <a:ext cx="2594817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4743656" y="2706023"/>
            <a:ext cx="2553173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702300" y="806967"/>
            <a:ext cx="427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4950600" y="1944133"/>
            <a:ext cx="29691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200" lvl="1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800" lvl="2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400" lvl="3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8000" lvl="4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600" lvl="5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200" lvl="6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800" lvl="7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400" lvl="8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2853365" y="2916030"/>
            <a:ext cx="3614775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3689705" y="2121135"/>
            <a:ext cx="1577607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3191153" y="3649929"/>
            <a:ext cx="3289593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5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593687" y="7690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3373799" y="2521733"/>
            <a:ext cx="47163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200" lvl="1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686998" y="2742513"/>
            <a:ext cx="3945435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4770000" y="2564367"/>
            <a:ext cx="34251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200" lvl="1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4939200" y="4051100"/>
            <a:ext cx="30867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-GB" sz="1465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-GB" sz="1465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-GB" sz="1465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5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5010150" y="4802733"/>
            <a:ext cx="29448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5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715900" y="807533"/>
            <a:ext cx="61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068578" y="1847860"/>
            <a:ext cx="66942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5"/>
            </a:lvl1pPr>
            <a:lvl2pPr marL="1219200" lvl="1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1879" y="108235"/>
            <a:ext cx="3073209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4562" y="6502009"/>
            <a:ext cx="9144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1598482" y="131270"/>
            <a:ext cx="7164408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277485" y="3639400"/>
            <a:ext cx="3054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1638725" y="4138833"/>
            <a:ext cx="23136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4794598" y="3639400"/>
            <a:ext cx="3054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152712" y="4138833"/>
            <a:ext cx="23136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715900" y="807531"/>
            <a:ext cx="8022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715900" y="807531"/>
            <a:ext cx="8022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702300" y="8069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397345" y="2665367"/>
            <a:ext cx="2772995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136150" y="2293367"/>
            <a:ext cx="48717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5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593687" y="7690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3373799" y="2521733"/>
            <a:ext cx="47163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200" lvl="1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6108433" y="910267"/>
            <a:ext cx="23322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5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3125" y="800767"/>
            <a:ext cx="6858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05250" y="3662900"/>
            <a:ext cx="7332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241" y="-14085"/>
            <a:ext cx="917779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microsoft.com/office/2007/relationships/hdphoto" Target="../media/hdphoto1.wdp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0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/>
          <p:cNvGrpSpPr/>
          <p:nvPr/>
        </p:nvGrpSpPr>
        <p:grpSpPr>
          <a:xfrm>
            <a:off x="-935415" y="3274753"/>
            <a:ext cx="11622831" cy="3581011"/>
            <a:chOff x="-53293" y="2190760"/>
            <a:chExt cx="9211855" cy="2951064"/>
          </a:xfrm>
        </p:grpSpPr>
        <p:pic>
          <p:nvPicPr>
            <p:cNvPr id="5" name="10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/>
          <p:cNvGrpSpPr/>
          <p:nvPr/>
        </p:nvGrpSpPr>
        <p:grpSpPr>
          <a:xfrm>
            <a:off x="2112025" y="1655170"/>
            <a:ext cx="4675537" cy="1954845"/>
            <a:chOff x="2118480" y="1316166"/>
            <a:chExt cx="1512168" cy="1512168"/>
          </a:xfrm>
        </p:grpSpPr>
        <p:sp>
          <p:nvSpPr>
            <p:cNvPr id="11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/>
            <p:cNvSpPr txBox="1"/>
            <p:nvPr/>
          </p:nvSpPr>
          <p:spPr>
            <a:xfrm>
              <a:off x="2208337" y="1556684"/>
              <a:ext cx="1378326" cy="1022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1+ 2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/>
          <p:cNvGrpSpPr/>
          <p:nvPr/>
        </p:nvGrpSpPr>
        <p:grpSpPr>
          <a:xfrm>
            <a:off x="-1163681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8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8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" name="Google Shape;189;p27"/>
          <p:cNvGrpSpPr/>
          <p:nvPr/>
        </p:nvGrpSpPr>
        <p:grpSpPr>
          <a:xfrm>
            <a:off x="-784826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191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192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193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" name="Google Shape;194;p27"/>
          <p:cNvGrpSpPr/>
          <p:nvPr/>
        </p:nvGrpSpPr>
        <p:grpSpPr>
          <a:xfrm>
            <a:off x="-398254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19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19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19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" name="Google Shape;184;p27"/>
          <p:cNvGrpSpPr/>
          <p:nvPr/>
        </p:nvGrpSpPr>
        <p:grpSpPr>
          <a:xfrm>
            <a:off x="9032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18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18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18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" name="Google Shape;189;p27"/>
          <p:cNvGrpSpPr/>
          <p:nvPr/>
        </p:nvGrpSpPr>
        <p:grpSpPr>
          <a:xfrm>
            <a:off x="9411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191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192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193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" name="Google Shape;194;p27"/>
          <p:cNvGrpSpPr/>
          <p:nvPr/>
        </p:nvGrpSpPr>
        <p:grpSpPr>
          <a:xfrm>
            <a:off x="9798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19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19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19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-1524401" y="232576"/>
            <a:ext cx="119483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TIẾNG CHỔI TRE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/>
          <p:cNvGrpSpPr/>
          <p:nvPr/>
        </p:nvGrpSpPr>
        <p:grpSpPr>
          <a:xfrm>
            <a:off x="630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/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" name="Google Shape;380;p32"/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" name="Google Shape;381;p32"/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-33860" y="2352319"/>
            <a:ext cx="9662377" cy="1564701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1184275" y="2792095"/>
            <a:ext cx="7320915" cy="11334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altLang="en-GB" sz="28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thơ thứ hai cho biết công việc của chị lao công vất vả như thế nào</a:t>
            </a:r>
            <a:r>
              <a:rPr lang="en-GB" sz="28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8" name="Google Shape;386;p32"/>
          <p:cNvSpPr txBox="1"/>
          <p:nvPr/>
        </p:nvSpPr>
        <p:spPr>
          <a:xfrm>
            <a:off x="538968" y="63269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-13571" y="2529073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/>
            <p:cNvSpPr txBox="1"/>
            <p:nvPr/>
          </p:nvSpPr>
          <p:spPr>
            <a:xfrm>
              <a:off x="1488095" y="2237578"/>
              <a:ext cx="708622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479425" y="4498340"/>
            <a:ext cx="8103235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Cảnh tượng con đường trong đoạn thơ thứ hai được miêu tả như thế nào?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789;p36"/>
          <p:cNvGrpSpPr/>
          <p:nvPr/>
        </p:nvGrpSpPr>
        <p:grpSpPr>
          <a:xfrm rot="-10790834">
            <a:off x="-556729" y="1997080"/>
            <a:ext cx="10664050" cy="1423983"/>
            <a:chOff x="1881479" y="1597500"/>
            <a:chExt cx="1106346" cy="402847"/>
          </a:xfrm>
        </p:grpSpPr>
        <p:sp>
          <p:nvSpPr>
            <p:cNvPr id="27" name="Google Shape;790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791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E48800"/>
            </a:solidFill>
            <a:ln>
              <a:noFill/>
            </a:ln>
          </p:spPr>
        </p:sp>
      </p:grpSp>
      <p:grpSp>
        <p:nvGrpSpPr>
          <p:cNvPr id="29" name="Group 28"/>
          <p:cNvGrpSpPr/>
          <p:nvPr/>
        </p:nvGrpSpPr>
        <p:grpSpPr>
          <a:xfrm>
            <a:off x="-428407" y="2217708"/>
            <a:ext cx="1235133" cy="1206833"/>
            <a:chOff x="1092483" y="3885616"/>
            <a:chExt cx="1235133" cy="1206833"/>
          </a:xfrm>
        </p:grpSpPr>
        <p:sp>
          <p:nvSpPr>
            <p:cNvPr id="30" name="Google Shape;810;p36"/>
            <p:cNvSpPr/>
            <p:nvPr/>
          </p:nvSpPr>
          <p:spPr>
            <a:xfrm>
              <a:off x="1092483" y="3885616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1" name="TextBox 30"/>
            <p:cNvSpPr txBox="1"/>
            <p:nvPr/>
          </p:nvSpPr>
          <p:spPr>
            <a:xfrm>
              <a:off x="1355738" y="4049899"/>
              <a:ext cx="708622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32" name="Google Shape;792;p36"/>
          <p:cNvSpPr txBox="1"/>
          <p:nvPr/>
        </p:nvSpPr>
        <p:spPr>
          <a:xfrm>
            <a:off x="806725" y="2191748"/>
            <a:ext cx="7980844" cy="761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/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câu thơ sau nói lên điều gì?</a:t>
            </a:r>
          </a:p>
        </p:txBody>
      </p:sp>
      <p:grpSp>
        <p:nvGrpSpPr>
          <p:cNvPr id="25" name="Google Shape;378;p32"/>
          <p:cNvGrpSpPr/>
          <p:nvPr/>
        </p:nvGrpSpPr>
        <p:grpSpPr>
          <a:xfrm>
            <a:off x="597903" y="448889"/>
            <a:ext cx="6887969" cy="1669729"/>
            <a:chOff x="589295" y="2199196"/>
            <a:chExt cx="2577800" cy="446948"/>
          </a:xfrm>
        </p:grpSpPr>
        <p:sp>
          <p:nvSpPr>
            <p:cNvPr id="33" name="Google Shape;379;p32"/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380;p32"/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381;p32"/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6" name="Google Shape;386;p32"/>
          <p:cNvSpPr txBox="1"/>
          <p:nvPr/>
        </p:nvSpPr>
        <p:spPr>
          <a:xfrm>
            <a:off x="506687" y="555037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250315" y="3410585"/>
            <a:ext cx="644779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“Những đêm hè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Đêm đông gió rét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Tiếng chổi tre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Sớm tối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Đi về”</a:t>
            </a:r>
          </a:p>
          <a:p>
            <a:r>
              <a:rPr lang="en-US" sz="200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sự chăm chỉ của chị lao công</a:t>
            </a:r>
          </a:p>
          <a:p>
            <a:r>
              <a:rPr lang="en-US" sz="200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niềm tự hào của chị lao công</a:t>
            </a:r>
          </a:p>
          <a:p>
            <a:r>
              <a:rPr lang="en-US" sz="200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c. sự thay đổi thời tiết đêm hè và đêm đông.</a:t>
            </a:r>
            <a:endParaRPr lang="en-US" sz="200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112520" y="4839335"/>
            <a:ext cx="381000" cy="4686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bldLvl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/>
          <p:cNvSpPr/>
          <p:nvPr/>
        </p:nvSpPr>
        <p:spPr>
          <a:xfrm>
            <a:off x="413385" y="2763520"/>
            <a:ext cx="8767445" cy="182626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4.Tác giả nhắn nhủ em điều gì qua 3 câu thơ cuối?</a:t>
            </a:r>
          </a:p>
          <a:p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1202055" y="2063115"/>
            <a:ext cx="6515100" cy="1490980"/>
          </a:xfrm>
          <a:prstGeom prst="rect">
            <a:avLst/>
          </a:prstGeom>
        </p:spPr>
      </p:pic>
      <p:grpSp>
        <p:nvGrpSpPr>
          <p:cNvPr id="41" name="Google Shape;378;p32"/>
          <p:cNvGrpSpPr/>
          <p:nvPr/>
        </p:nvGrpSpPr>
        <p:grpSpPr>
          <a:xfrm>
            <a:off x="485549" y="592791"/>
            <a:ext cx="8117285" cy="931176"/>
            <a:chOff x="603225" y="2182575"/>
            <a:chExt cx="2577800" cy="424450"/>
          </a:xfrm>
        </p:grpSpPr>
        <p:sp>
          <p:nvSpPr>
            <p:cNvPr id="42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" name="Google Shape;386;p32"/>
          <p:cNvSpPr txBox="1"/>
          <p:nvPr/>
        </p:nvSpPr>
        <p:spPr>
          <a:xfrm>
            <a:off x="1083658" y="357090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/>
          <p:cNvGrpSpPr/>
          <p:nvPr/>
        </p:nvGrpSpPr>
        <p:grpSpPr>
          <a:xfrm>
            <a:off x="-935415" y="3274753"/>
            <a:ext cx="11622831" cy="3581011"/>
            <a:chOff x="-53293" y="2190760"/>
            <a:chExt cx="9211855" cy="2951064"/>
          </a:xfrm>
        </p:grpSpPr>
        <p:pic>
          <p:nvPicPr>
            <p:cNvPr id="5" name="10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/>
          <p:cNvGrpSpPr/>
          <p:nvPr/>
        </p:nvGrpSpPr>
        <p:grpSpPr>
          <a:xfrm>
            <a:off x="-1163681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8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8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" name="Google Shape;189;p27"/>
          <p:cNvGrpSpPr/>
          <p:nvPr/>
        </p:nvGrpSpPr>
        <p:grpSpPr>
          <a:xfrm>
            <a:off x="-784826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191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192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193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" name="Google Shape;194;p27"/>
          <p:cNvGrpSpPr/>
          <p:nvPr/>
        </p:nvGrpSpPr>
        <p:grpSpPr>
          <a:xfrm>
            <a:off x="-398254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19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19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19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" name="Google Shape;184;p27"/>
          <p:cNvGrpSpPr/>
          <p:nvPr/>
        </p:nvGrpSpPr>
        <p:grpSpPr>
          <a:xfrm>
            <a:off x="9032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18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18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18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" name="Google Shape;189;p27"/>
          <p:cNvGrpSpPr/>
          <p:nvPr/>
        </p:nvGrpSpPr>
        <p:grpSpPr>
          <a:xfrm>
            <a:off x="9411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191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192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193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" name="Google Shape;194;p27"/>
          <p:cNvGrpSpPr/>
          <p:nvPr/>
        </p:nvGrpSpPr>
        <p:grpSpPr>
          <a:xfrm>
            <a:off x="9798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19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19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19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-1524401" y="232576"/>
            <a:ext cx="119483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TIẾNG CHỔI TRE</a:t>
            </a:r>
          </a:p>
        </p:txBody>
      </p:sp>
      <p:grpSp>
        <p:nvGrpSpPr>
          <p:cNvPr id="48" name="14"/>
          <p:cNvGrpSpPr/>
          <p:nvPr/>
        </p:nvGrpSpPr>
        <p:grpSpPr>
          <a:xfrm>
            <a:off x="2045504" y="1412875"/>
            <a:ext cx="4505325" cy="2016125"/>
            <a:chOff x="2118480" y="1316166"/>
            <a:chExt cx="1512168" cy="1512168"/>
          </a:xfrm>
        </p:grpSpPr>
        <p:sp>
          <p:nvSpPr>
            <p:cNvPr id="49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0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431183" y="581002"/>
            <a:ext cx="5731617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charset="0"/>
                <a:cs typeface="HP001 4 hàng" panose="020B0603050302020204" charset="0"/>
              </a:rPr>
              <a:t>X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charset="0"/>
              <a:cs typeface="HP001 4 hàng" panose="020B06030503020202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3" t="23704" r="13078" b="24189"/>
          <a:stretch>
            <a:fillRect/>
          </a:stretch>
        </p:blipFill>
        <p:spPr>
          <a:xfrm>
            <a:off x="5046716" y="3753928"/>
            <a:ext cx="2116084" cy="21078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35" r="6570" b="11461"/>
          <a:stretch>
            <a:fillRect/>
          </a:stretch>
        </p:blipFill>
        <p:spPr>
          <a:xfrm>
            <a:off x="1500668" y="1709634"/>
            <a:ext cx="3071332" cy="43375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8F743A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693" t="3409" r="9785" b="15897"/>
          <a:stretch/>
        </p:blipFill>
        <p:spPr>
          <a:xfrm>
            <a:off x="2273909" y="1568441"/>
            <a:ext cx="4620879" cy="47813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956359" y="483375"/>
            <a:ext cx="71544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32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32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32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800" kern="0" dirty="0">
                <a:solidFill>
                  <a:srgbClr val="FFAB40">
                    <a:lumMod val="50000"/>
                  </a:srgbClr>
                </a:solidFill>
                <a:latin typeface="HP001 5 hàng" panose="020B0603050302020204" pitchFamily="34" charset="0"/>
                <a:cs typeface="Arial"/>
                <a:sym typeface="Arial"/>
              </a:rPr>
              <a:t>X </a:t>
            </a:r>
            <a:r>
              <a:rPr lang="en-US" sz="32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(</a:t>
            </a:r>
            <a:r>
              <a:rPr lang="en-US" sz="3200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Cỡ</a:t>
            </a:r>
            <a:r>
              <a:rPr lang="en-US" sz="32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nhỏ</a:t>
            </a:r>
            <a:r>
              <a:rPr lang="en-US" sz="32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)</a:t>
            </a:r>
            <a:endParaRPr lang="en-US" sz="2133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62244" y="1427197"/>
            <a:ext cx="2661587" cy="29208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BAE5E4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4039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8"/>
            </p:par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/>
          <p:cNvSpPr/>
          <p:nvPr/>
        </p:nvSpPr>
        <p:spPr>
          <a:xfrm>
            <a:off x="500380" y="478379"/>
            <a:ext cx="4224655" cy="1130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4 hàng" panose="020B0603050302020204" charset="0"/>
                <a:ea typeface="Arial-Rounded" panose="020B0500000000000000" pitchFamily="34" charset="0"/>
                <a:cs typeface="HP001 4 hàng" panose="020B0603050302020204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4 hàng" panose="020B0603050302020204" charset="0"/>
                <a:ea typeface="Arial-Rounded" panose="020B0500000000000000" pitchFamily="34" charset="0"/>
                <a:cs typeface="HP001 4 hàng" panose="020B06030503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4 hàng" panose="020B0603050302020204" charset="0"/>
                <a:ea typeface="Arial-Rounded" panose="020B0500000000000000" pitchFamily="34" charset="0"/>
                <a:cs typeface="HP001 4 hàng" panose="020B060305030202020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4 hàng" panose="020B0603050302020204" charset="0"/>
                <a:ea typeface="Arial-Rounded" panose="020B0500000000000000" pitchFamily="34" charset="0"/>
                <a:cs typeface="HP001 4 hàng" panose="020B06030503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4 hàng" panose="020B0603050302020204" charset="0"/>
                <a:ea typeface="Arial-Rounded" panose="020B0500000000000000" pitchFamily="34" charset="0"/>
                <a:cs typeface="HP001 4 hàng" panose="020B0603050302020204" charset="0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4 hàng" panose="020B0603050302020204" charset="0"/>
                <a:ea typeface="Arial-Rounded" panose="020B0500000000000000" pitchFamily="34" charset="0"/>
                <a:cs typeface="HP001 4 hàng" panose="020B06030503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4 hàng" panose="020B0603050302020204" charset="0"/>
                <a:ea typeface="Arial-Rounded" panose="020B0500000000000000" pitchFamily="34" charset="0"/>
                <a:cs typeface="HP001 4 hàng" panose="020B0603050302020204" charset="0"/>
              </a:rPr>
              <a:t>dụng</a:t>
            </a:r>
          </a:p>
        </p:txBody>
      </p:sp>
      <p:sp>
        <p:nvSpPr>
          <p:cNvPr id="10" name="Rectangle: Rounded Corners 9"/>
          <p:cNvSpPr/>
          <p:nvPr/>
        </p:nvSpPr>
        <p:spPr>
          <a:xfrm>
            <a:off x="628650" y="3654872"/>
            <a:ext cx="7886700" cy="2667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85849" y="3836035"/>
            <a:ext cx="520065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76324" y="4554518"/>
            <a:ext cx="613410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85850" y="5299522"/>
            <a:ext cx="505777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2,5 ô li?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/>
      <p:bldP spid="21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/>
          <p:cNvGrpSpPr/>
          <p:nvPr/>
        </p:nvGrpSpPr>
        <p:grpSpPr>
          <a:xfrm>
            <a:off x="-935415" y="3274753"/>
            <a:ext cx="11622831" cy="3581011"/>
            <a:chOff x="-53293" y="2190760"/>
            <a:chExt cx="9211855" cy="2951064"/>
          </a:xfrm>
        </p:grpSpPr>
        <p:pic>
          <p:nvPicPr>
            <p:cNvPr id="5" name="10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/>
          <p:cNvGrpSpPr/>
          <p:nvPr/>
        </p:nvGrpSpPr>
        <p:grpSpPr>
          <a:xfrm>
            <a:off x="-1163681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8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8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" name="Google Shape;189;p27"/>
          <p:cNvGrpSpPr/>
          <p:nvPr/>
        </p:nvGrpSpPr>
        <p:grpSpPr>
          <a:xfrm>
            <a:off x="-784826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191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192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193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" name="Google Shape;194;p27"/>
          <p:cNvGrpSpPr/>
          <p:nvPr/>
        </p:nvGrpSpPr>
        <p:grpSpPr>
          <a:xfrm>
            <a:off x="-398254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19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19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19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" name="Google Shape;184;p27"/>
          <p:cNvGrpSpPr/>
          <p:nvPr/>
        </p:nvGrpSpPr>
        <p:grpSpPr>
          <a:xfrm>
            <a:off x="9032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18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18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18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" name="Google Shape;189;p27"/>
          <p:cNvGrpSpPr/>
          <p:nvPr/>
        </p:nvGrpSpPr>
        <p:grpSpPr>
          <a:xfrm>
            <a:off x="9411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191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192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193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" name="Google Shape;194;p27"/>
          <p:cNvGrpSpPr/>
          <p:nvPr/>
        </p:nvGrpSpPr>
        <p:grpSpPr>
          <a:xfrm>
            <a:off x="9798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19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19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19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-2419751" y="232576"/>
            <a:ext cx="119483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 CHỔI TRE</a:t>
            </a:r>
          </a:p>
        </p:txBody>
      </p:sp>
      <p:grpSp>
        <p:nvGrpSpPr>
          <p:cNvPr id="45" name="14"/>
          <p:cNvGrpSpPr/>
          <p:nvPr/>
        </p:nvGrpSpPr>
        <p:grpSpPr>
          <a:xfrm>
            <a:off x="2045504" y="1412875"/>
            <a:ext cx="4505325" cy="2016125"/>
            <a:chOff x="2118480" y="1316166"/>
            <a:chExt cx="1512168" cy="1512168"/>
          </a:xfrm>
        </p:grpSpPr>
        <p:sp>
          <p:nvSpPr>
            <p:cNvPr id="4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7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9566FC-3A64-408C-B5E3-32685F787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92075" y="92075"/>
            <a:ext cx="85147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Hai bức tranh miêu tả những thời điểm nào trong ngày?</a:t>
            </a:r>
          </a:p>
        </p:txBody>
      </p:sp>
      <p:sp>
        <p:nvSpPr>
          <p:cNvPr id="18" name="Google Shape;928;p37"/>
          <p:cNvSpPr txBox="1"/>
          <p:nvPr/>
        </p:nvSpPr>
        <p:spPr>
          <a:xfrm>
            <a:off x="92075" y="1144270"/>
            <a:ext cx="8682355" cy="678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 </a:t>
            </a:r>
            <a:r>
              <a:rPr lang="en-US" alt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Quang cảnh con đường trong hai bức tranh có gì khác nhau</a:t>
            </a:r>
            <a:r>
              <a:rPr 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?</a:t>
            </a:r>
            <a:endParaRPr sz="2800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grpSp>
        <p:nvGrpSpPr>
          <p:cNvPr id="27" name="Google Shape;378;p32"/>
          <p:cNvGrpSpPr/>
          <p:nvPr/>
        </p:nvGrpSpPr>
        <p:grpSpPr>
          <a:xfrm>
            <a:off x="984410" y="350104"/>
            <a:ext cx="7693187" cy="1266841"/>
            <a:chOff x="603225" y="2182575"/>
            <a:chExt cx="2577800" cy="424450"/>
          </a:xfrm>
        </p:grpSpPr>
        <p:sp>
          <p:nvSpPr>
            <p:cNvPr id="28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1080770" y="290830"/>
            <a:ext cx="7409180" cy="1082675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" r="48813"/>
          <a:stretch>
            <a:fillRect/>
          </a:stretch>
        </p:blipFill>
        <p:spPr>
          <a:xfrm>
            <a:off x="0" y="2978785"/>
            <a:ext cx="4519930" cy="3635375"/>
          </a:xfrm>
          <a:prstGeom prst="roundRect">
            <a:avLst/>
          </a:prstGeom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66" r="-283"/>
          <a:stretch>
            <a:fillRect/>
          </a:stretch>
        </p:blipFill>
        <p:spPr>
          <a:xfrm>
            <a:off x="4785360" y="2780030"/>
            <a:ext cx="4333240" cy="3834130"/>
          </a:xfrm>
          <a:prstGeom prst="roundRect">
            <a:avLst>
              <a:gd name="adj" fmla="val 12118"/>
            </a:avLst>
          </a:prstGeom>
        </p:spPr>
      </p:pic>
      <p:sp>
        <p:nvSpPr>
          <p:cNvPr id="4" name="Google Shape;928;p37"/>
          <p:cNvSpPr txBox="1"/>
          <p:nvPr/>
        </p:nvSpPr>
        <p:spPr>
          <a:xfrm>
            <a:off x="76835" y="2062480"/>
            <a:ext cx="9041765" cy="678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US" alt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3</a:t>
            </a:r>
            <a:r>
              <a:rPr 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. </a:t>
            </a:r>
            <a:r>
              <a:rPr lang="en-US" alt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Vì sao con đường trong bức tranh thứ hai lại trở nên sạch sẽ như vậy</a:t>
            </a:r>
            <a:r>
              <a:rPr 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?</a:t>
            </a:r>
            <a:endParaRPr sz="2800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6" grpId="1"/>
      <p:bldP spid="18" grpId="0"/>
      <p:bldP spid="18" grpId="1"/>
      <p:bldP spid="31" grpId="0" build="p"/>
      <p:bldP spid="31" grpId="1" build="p"/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885" y="512445"/>
            <a:ext cx="81375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Nghe kể chuyện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400685" y="1191895"/>
            <a:ext cx="81375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Kể lại từng đoạn của câu chuyện theo tranh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865" y="1926590"/>
            <a:ext cx="7690485" cy="40913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1113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2751390" y="2197892"/>
            <a:ext cx="5332043" cy="24618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9098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-152400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190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1110774" y="244475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-136525" y="69926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2894965" y="848061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6191250" y="891486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0320" y="6299200"/>
            <a:ext cx="406400" cy="4064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73990" y="746760"/>
            <a:ext cx="9163885" cy="5262245"/>
            <a:chOff x="1328" y="2281"/>
            <a:chExt cx="16003" cy="8287"/>
          </a:xfrm>
        </p:grpSpPr>
        <p:sp>
          <p:nvSpPr>
            <p:cNvPr id="2" name="Text Box 1"/>
            <p:cNvSpPr txBox="1"/>
            <p:nvPr/>
          </p:nvSpPr>
          <p:spPr>
            <a:xfrm>
              <a:off x="1328" y="2341"/>
              <a:ext cx="4981" cy="6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đêm hè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 ve ve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 ngủ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 lắng nghe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 đườngTrầnPhú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Xao xác hàng me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hè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 rác...</a:t>
              </a:r>
            </a:p>
          </p:txBody>
        </p:sp>
        <p:sp>
          <p:nvSpPr>
            <p:cNvPr id="11" name="Text Box 10"/>
            <p:cNvSpPr txBox="1"/>
            <p:nvPr/>
          </p:nvSpPr>
          <p:spPr>
            <a:xfrm>
              <a:off x="6966" y="2341"/>
              <a:ext cx="6172" cy="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đêm đông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 cơn dông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 tắt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 đứng trông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 đường lặng ngắt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 lao công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 sắt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 đồng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 lao công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đông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 rác...</a:t>
              </a:r>
            </a:p>
          </p:txBody>
        </p:sp>
        <p:sp>
          <p:nvSpPr>
            <p:cNvPr id="12" name="Text Box 11"/>
            <p:cNvSpPr txBox="1"/>
            <p:nvPr/>
          </p:nvSpPr>
          <p:spPr>
            <a:xfrm>
              <a:off x="12369" y="2281"/>
              <a:ext cx="4962" cy="8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 em nghe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 quét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đêm hè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đông gió rét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 tối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 về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 sạch lề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 lối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nghe!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(Tố Hữu</a:t>
              </a:r>
              <a:r>
                <a:rPr lang="en-US" sz="2600"/>
                <a:t>)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10" grpId="0" animBg="1"/>
      <p:bldP spid="1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3349525" y="2499876"/>
            <a:ext cx="296680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xao xác</a:t>
            </a: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8558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9187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8579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8" name="Google Shape;1686;p48"/>
          <p:cNvSpPr txBox="1"/>
          <p:nvPr/>
        </p:nvSpPr>
        <p:spPr>
          <a:xfrm>
            <a:off x="3390649" y="3404499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quét rác</a:t>
            </a:r>
          </a:p>
        </p:txBody>
      </p:sp>
      <p:sp>
        <p:nvSpPr>
          <p:cNvPr id="89" name="Google Shape;1686;p48"/>
          <p:cNvSpPr txBox="1"/>
          <p:nvPr/>
        </p:nvSpPr>
        <p:spPr>
          <a:xfrm>
            <a:off x="3461769" y="4334832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lặng ngắt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4023360" y="3180080"/>
            <a:ext cx="2844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V="1">
            <a:off x="4587240" y="4074160"/>
            <a:ext cx="358140" cy="171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V="1">
            <a:off x="3973195" y="4996815"/>
            <a:ext cx="204470" cy="107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0" name="Google Shape;378;p32"/>
          <p:cNvGrpSpPr/>
          <p:nvPr/>
        </p:nvGrpSpPr>
        <p:grpSpPr>
          <a:xfrm>
            <a:off x="776405" y="829178"/>
            <a:ext cx="7693187" cy="1266841"/>
            <a:chOff x="603225" y="2182575"/>
            <a:chExt cx="2577800" cy="424450"/>
          </a:xfrm>
        </p:grpSpPr>
        <p:sp>
          <p:nvSpPr>
            <p:cNvPr id="101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4" name="Google Shape;386;p32"/>
          <p:cNvSpPr txBox="1"/>
          <p:nvPr/>
        </p:nvSpPr>
        <p:spPr>
          <a:xfrm>
            <a:off x="872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cxnSp>
        <p:nvCxnSpPr>
          <p:cNvPr id="2" name="Straight Connector 1"/>
          <p:cNvCxnSpPr/>
          <p:nvPr/>
        </p:nvCxnSpPr>
        <p:spPr>
          <a:xfrm>
            <a:off x="4881880" y="3185160"/>
            <a:ext cx="2844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/>
      </p:sp>
      <p:grpSp>
        <p:nvGrpSpPr>
          <p:cNvPr id="1698" name="Google Shape;1698;p48"/>
          <p:cNvGrpSpPr/>
          <p:nvPr/>
        </p:nvGrpSpPr>
        <p:grpSpPr>
          <a:xfrm>
            <a:off x="8558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9187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8579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4" name="Google Shape;378;p32"/>
          <p:cNvGrpSpPr/>
          <p:nvPr/>
        </p:nvGrpSpPr>
        <p:grpSpPr>
          <a:xfrm>
            <a:off x="776405" y="381503"/>
            <a:ext cx="7693187" cy="1266841"/>
            <a:chOff x="603225" y="2182575"/>
            <a:chExt cx="2577800" cy="424450"/>
          </a:xfrm>
        </p:grpSpPr>
        <p:sp>
          <p:nvSpPr>
            <p:cNvPr id="45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8" name="Google Shape;386;p32"/>
          <p:cNvSpPr txBox="1"/>
          <p:nvPr/>
        </p:nvSpPr>
        <p:spPr>
          <a:xfrm>
            <a:off x="872808" y="403346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CÂU KHÓ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sz="2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4418965" y="439956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4418965" y="523732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5857563" y="4433188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5937965" y="444547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3122930" y="1772920"/>
            <a:ext cx="3321285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Những đêm hè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Khi ve ve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Đã ngủ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Tôi lắng nghe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Trên đườngTrầnPhú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Xao xác  hàng me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Đêm hè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Quét rác...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5225415" y="481822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793938" y="5674613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874340" y="56869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232088" y="3979163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1"/>
          <p:cNvGrpSpPr/>
          <p:nvPr/>
        </p:nvGrpSpPr>
        <p:grpSpPr>
          <a:xfrm rot="271998">
            <a:off x="810438" y="1793780"/>
            <a:ext cx="6191850" cy="3254180"/>
            <a:chOff x="3301878" y="2654755"/>
            <a:chExt cx="819004" cy="605284"/>
          </a:xfrm>
        </p:grpSpPr>
        <p:sp>
          <p:nvSpPr>
            <p:cNvPr id="346" name="Google Shape;346;p31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3301878" y="2804027"/>
              <a:ext cx="200763" cy="456012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EB48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2046235" y="2559084"/>
            <a:ext cx="4080777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xao xác: tiếng động nối tiếp nhau trong cảnh yên tĩnh.</a:t>
            </a: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8836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9464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/>
          <p:cNvGrpSpPr/>
          <p:nvPr/>
        </p:nvGrpSpPr>
        <p:grpSpPr>
          <a:xfrm>
            <a:off x="904041" y="556453"/>
            <a:ext cx="6030450" cy="1266841"/>
            <a:chOff x="603225" y="2182575"/>
            <a:chExt cx="2577800" cy="424450"/>
          </a:xfrm>
        </p:grpSpPr>
        <p:sp>
          <p:nvSpPr>
            <p:cNvPr id="51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4" name="Google Shape;386;p32"/>
          <p:cNvSpPr txBox="1"/>
          <p:nvPr/>
        </p:nvSpPr>
        <p:spPr>
          <a:xfrm>
            <a:off x="1000443" y="578296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grpSp>
        <p:nvGrpSpPr>
          <p:cNvPr id="360" name="Google Shape;360;p31"/>
          <p:cNvGrpSpPr/>
          <p:nvPr/>
        </p:nvGrpSpPr>
        <p:grpSpPr>
          <a:xfrm>
            <a:off x="8836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9464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/>
          <p:cNvGrpSpPr/>
          <p:nvPr/>
        </p:nvGrpSpPr>
        <p:grpSpPr>
          <a:xfrm>
            <a:off x="432236" y="613603"/>
            <a:ext cx="6030450" cy="794827"/>
            <a:chOff x="603225" y="2182575"/>
            <a:chExt cx="2577800" cy="424450"/>
          </a:xfrm>
        </p:grpSpPr>
        <p:sp>
          <p:nvSpPr>
            <p:cNvPr id="51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4" name="Google Shape;386;p32"/>
          <p:cNvSpPr txBox="1"/>
          <p:nvPr/>
        </p:nvSpPr>
        <p:spPr>
          <a:xfrm>
            <a:off x="848796" y="343603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sp>
        <p:nvSpPr>
          <p:cNvPr id="8" name="Thought Bubble: Cloud 7"/>
          <p:cNvSpPr/>
          <p:nvPr/>
        </p:nvSpPr>
        <p:spPr>
          <a:xfrm>
            <a:off x="5805766" y="1317605"/>
            <a:ext cx="2965534" cy="889848"/>
          </a:xfrm>
          <a:prstGeom prst="cloudCallout">
            <a:avLst>
              <a:gd name="adj1" fmla="val -67320"/>
              <a:gd name="adj2" fmla="val 125486"/>
            </a:avLst>
          </a:prstGeom>
          <a:solidFill>
            <a:schemeClr val="accent2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 công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pic>
        <p:nvPicPr>
          <p:cNvPr id="7" name="Picture 1028" descr="ANH DA CHINH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542415" y="3074035"/>
            <a:ext cx="4808855" cy="293433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8558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9187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/>
          <p:cNvGrpSpPr/>
          <p:nvPr/>
        </p:nvGrpSpPr>
        <p:grpSpPr>
          <a:xfrm>
            <a:off x="1408131" y="407475"/>
            <a:ext cx="6887969" cy="931176"/>
            <a:chOff x="603225" y="2182575"/>
            <a:chExt cx="2577800" cy="424450"/>
          </a:xfrm>
        </p:grpSpPr>
        <p:sp>
          <p:nvSpPr>
            <p:cNvPr id="42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" name="Google Shape;386;p32"/>
          <p:cNvSpPr txBox="1"/>
          <p:nvPr/>
        </p:nvSpPr>
        <p:spPr>
          <a:xfrm>
            <a:off x="1293214" y="14926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sp>
        <p:nvSpPr>
          <p:cNvPr id="2" name="Hexagon 1"/>
          <p:cNvSpPr/>
          <p:nvPr/>
        </p:nvSpPr>
        <p:spPr>
          <a:xfrm>
            <a:off x="256540" y="1330960"/>
            <a:ext cx="8742045" cy="1099820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46140" y="1537133"/>
            <a:ext cx="954400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just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 lao công làm việc vào những thời gian nào 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08220" y="3355975"/>
            <a:ext cx="25596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Đêm đông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07820" y="3355975"/>
            <a:ext cx="19653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Đêm hè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378;p32"/>
          <p:cNvGrpSpPr/>
          <p:nvPr/>
        </p:nvGrpSpPr>
        <p:grpSpPr>
          <a:xfrm>
            <a:off x="1638654" y="604312"/>
            <a:ext cx="6887969" cy="931176"/>
            <a:chOff x="603225" y="2182575"/>
            <a:chExt cx="2577800" cy="424450"/>
          </a:xfrm>
        </p:grpSpPr>
        <p:sp>
          <p:nvSpPr>
            <p:cNvPr id="25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01040" y="1941195"/>
            <a:ext cx="7825740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Khung cảnh đêm hè và đêm đông được miêu tả như thế nào?</a:t>
            </a:r>
          </a:p>
        </p:txBody>
      </p:sp>
      <p:sp>
        <p:nvSpPr>
          <p:cNvPr id="21" name="Google Shape;386;p32"/>
          <p:cNvSpPr txBox="1"/>
          <p:nvPr/>
        </p:nvSpPr>
        <p:spPr>
          <a:xfrm>
            <a:off x="1211833" y="287778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476</Words>
  <Application>Microsoft Office PowerPoint</Application>
  <PresentationFormat>On-screen Show (4:3)</PresentationFormat>
  <Paragraphs>103</Paragraphs>
  <Slides>21</Slides>
  <Notes>9</Notes>
  <HiddenSlides>0</HiddenSlides>
  <MMClips>10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41" baseType="lpstr">
      <vt:lpstr>Microsoft YaHei</vt:lpstr>
      <vt:lpstr>Arial</vt:lpstr>
      <vt:lpstr>Arial Rounded MT Bold</vt:lpstr>
      <vt:lpstr>Calibri</vt:lpstr>
      <vt:lpstr>Calibri Light</vt:lpstr>
      <vt:lpstr>HP001 4 hàng</vt:lpstr>
      <vt:lpstr>HP001 5 hàng</vt:lpstr>
      <vt:lpstr>Just Another Hand</vt:lpstr>
      <vt:lpstr>Livvic</vt:lpstr>
      <vt:lpstr>Montserrat</vt:lpstr>
      <vt:lpstr>Montserrat Medium</vt:lpstr>
      <vt:lpstr>Nunito</vt:lpstr>
      <vt:lpstr>Nunito SemiBold</vt:lpstr>
      <vt:lpstr>Roboto</vt:lpstr>
      <vt:lpstr>Roboto Condensed Light</vt:lpstr>
      <vt:lpstr>Times New Roman</vt:lpstr>
      <vt:lpstr>UTM Avo</vt:lpstr>
      <vt:lpstr>Volicy Bulletin Board Thesis by Slidesgo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Administrator</cp:lastModifiedBy>
  <cp:revision>78</cp:revision>
  <dcterms:created xsi:type="dcterms:W3CDTF">2021-06-19T10:18:00Z</dcterms:created>
  <dcterms:modified xsi:type="dcterms:W3CDTF">2022-01-26T01:11:45Z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1033-11.2.0.10200</vt:lpwstr>
  </property>
</Properties>
</file>