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58"/>
  </p:notesMasterIdLst>
  <p:sldIdLst>
    <p:sldId id="346" r:id="rId3"/>
    <p:sldId id="347" r:id="rId4"/>
    <p:sldId id="348" r:id="rId5"/>
    <p:sldId id="349" r:id="rId6"/>
    <p:sldId id="351" r:id="rId7"/>
    <p:sldId id="354" r:id="rId8"/>
    <p:sldId id="355" r:id="rId9"/>
    <p:sldId id="357" r:id="rId10"/>
    <p:sldId id="358" r:id="rId11"/>
    <p:sldId id="359" r:id="rId12"/>
    <p:sldId id="360" r:id="rId13"/>
    <p:sldId id="361" r:id="rId14"/>
    <p:sldId id="363" r:id="rId15"/>
    <p:sldId id="364" r:id="rId16"/>
    <p:sldId id="365" r:id="rId17"/>
    <p:sldId id="366" r:id="rId18"/>
    <p:sldId id="368" r:id="rId19"/>
    <p:sldId id="262" r:id="rId20"/>
    <p:sldId id="370" r:id="rId21"/>
    <p:sldId id="369" r:id="rId22"/>
    <p:sldId id="371" r:id="rId23"/>
    <p:sldId id="372" r:id="rId24"/>
    <p:sldId id="374" r:id="rId25"/>
    <p:sldId id="373" r:id="rId26"/>
    <p:sldId id="375" r:id="rId27"/>
    <p:sldId id="376" r:id="rId28"/>
    <p:sldId id="377" r:id="rId29"/>
    <p:sldId id="378" r:id="rId30"/>
    <p:sldId id="379" r:id="rId31"/>
    <p:sldId id="319" r:id="rId32"/>
    <p:sldId id="380" r:id="rId33"/>
    <p:sldId id="284" r:id="rId34"/>
    <p:sldId id="381" r:id="rId35"/>
    <p:sldId id="382" r:id="rId36"/>
    <p:sldId id="383" r:id="rId37"/>
    <p:sldId id="384" r:id="rId38"/>
    <p:sldId id="321" r:id="rId39"/>
    <p:sldId id="385" r:id="rId40"/>
    <p:sldId id="386" r:id="rId41"/>
    <p:sldId id="387" r:id="rId42"/>
    <p:sldId id="388" r:id="rId43"/>
    <p:sldId id="389" r:id="rId44"/>
    <p:sldId id="390" r:id="rId45"/>
    <p:sldId id="327" r:id="rId46"/>
    <p:sldId id="391" r:id="rId47"/>
    <p:sldId id="393" r:id="rId48"/>
    <p:sldId id="394" r:id="rId49"/>
    <p:sldId id="395" r:id="rId50"/>
    <p:sldId id="396" r:id="rId51"/>
    <p:sldId id="333" r:id="rId52"/>
    <p:sldId id="397" r:id="rId53"/>
    <p:sldId id="398" r:id="rId54"/>
    <p:sldId id="399" r:id="rId55"/>
    <p:sldId id="265" r:id="rId56"/>
    <p:sldId id="309" r:id="rId57"/>
  </p:sldIdLst>
  <p:sldSz cx="12192000" cy="6858000"/>
  <p:notesSz cx="6858000" cy="9144000"/>
  <p:embeddedFontLst>
    <p:embeddedFont>
      <p:font typeface="#9Slide03 Arima Madurai Black" panose="020B0604020202020204" charset="0"/>
      <p:bold r:id="rId59"/>
    </p:embeddedFont>
    <p:embeddedFont>
      <p:font typeface="Tahoma" panose="020B0604030504040204" pitchFamily="34" charset="0"/>
      <p:regular r:id="rId60"/>
      <p:bold r:id="rId61"/>
    </p:embeddedFont>
    <p:embeddedFont>
      <p:font typeface="Nunito Black" pitchFamily="2" charset="0"/>
      <p:bold r:id="rId62"/>
      <p:boldItalic r:id="rId63"/>
    </p:embeddedFont>
    <p:embeddedFont>
      <p:font typeface="Sriracha" panose="020B0604020202020204" charset="-34"/>
      <p:regular r:id="rId64"/>
    </p:embeddedFont>
    <p:embeddedFont>
      <p:font typeface="Great Vibes" pitchFamily="2" charset="0"/>
      <p:regular r:id="rId65"/>
    </p:embeddedFont>
    <p:embeddedFont>
      <p:font typeface="Open Sans" panose="020B0606030504020204" pitchFamily="3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Baloo 2 SemiBold" panose="020B0604020202020204" charset="0"/>
      <p:bold r:id="rId74"/>
    </p:embeddedFont>
    <p:embeddedFont>
      <p:font typeface="#9Slide03 AmpleSoft Bold" panose="020B0604020202020204" charset="0"/>
      <p:regular r:id="rId75"/>
    </p:embeddedFont>
    <p:embeddedFont>
      <p:font typeface="Sigmar One" panose="00000500000000000000" pitchFamily="2" charset="0"/>
      <p:regular r:id="rId76"/>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000"/>
    <a:srgbClr val="FFFFCC"/>
    <a:srgbClr val="F92D67"/>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756" y="72"/>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7" Type="http://schemas.openxmlformats.org/officeDocument/2006/relationships/slide" Target="slides/slide5.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4.fntdata"/><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9/23/2022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9/23/2022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pn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230.sv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png"/><Relationship Id="rId10" Type="http://schemas.openxmlformats.org/officeDocument/2006/relationships/image" Target="../media/image21.png"/><Relationship Id="rId4" Type="http://schemas.openxmlformats.org/officeDocument/2006/relationships/image" Target="../media/image24.jpeg"/><Relationship Id="rId9" Type="http://schemas.openxmlformats.org/officeDocument/2006/relationships/image" Target="../media/image230.svg"/></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20.svg"/><Relationship Id="rId3" Type="http://schemas.openxmlformats.org/officeDocument/2006/relationships/image" Target="../media/image20.svg"/><Relationship Id="rId7" Type="http://schemas.openxmlformats.org/officeDocument/2006/relationships/image" Target="../media/image60.svg"/><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100.svg"/><Relationship Id="rId5" Type="http://schemas.openxmlformats.org/officeDocument/2006/relationships/image" Target="../media/image40.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80.svg"/></Relationships>
</file>

<file path=ppt/slides/_rels/slide38.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32.png"/><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31.png"/></Relationships>
</file>

<file path=ppt/slides/_rels/slide39.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32.png"/></Relationships>
</file>

<file path=ppt/slides/_rels/slide41.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32.png"/><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33.png"/></Relationships>
</file>

<file path=ppt/slides/_rels/slide42.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32.png"/></Relationships>
</file>

<file path=ppt/slides/_rels/slide43.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32.png"/><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34.jpeg"/></Relationships>
</file>

<file path=ppt/slides/_rels/slide4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20.svg"/><Relationship Id="rId3" Type="http://schemas.openxmlformats.org/officeDocument/2006/relationships/image" Target="../media/image20.svg"/><Relationship Id="rId7" Type="http://schemas.openxmlformats.org/officeDocument/2006/relationships/image" Target="../media/image60.svg"/><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100.svg"/><Relationship Id="rId5" Type="http://schemas.openxmlformats.org/officeDocument/2006/relationships/image" Target="../media/image40.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80.svg"/></Relationships>
</file>

<file path=ppt/slides/_rels/slide45.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36.png"/><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35.png"/></Relationships>
</file>

<file path=ppt/slides/_rels/slide46.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17" Type="http://schemas.openxmlformats.org/officeDocument/2006/relationships/image" Target="../media/image39.png"/><Relationship Id="rId2" Type="http://schemas.openxmlformats.org/officeDocument/2006/relationships/image" Target="../media/image11.png"/><Relationship Id="rId16" Type="http://schemas.openxmlformats.org/officeDocument/2006/relationships/image" Target="../media/image38.png"/><Relationship Id="rId1" Type="http://schemas.openxmlformats.org/officeDocument/2006/relationships/slideLayout" Target="../slideLayouts/slideLayout7.xml"/><Relationship Id="rId15" Type="http://schemas.openxmlformats.org/officeDocument/2006/relationships/image" Target="../media/image37.png"/><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36.png"/></Relationships>
</file>

<file path=ppt/slides/_rels/slide47.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40.png"/><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36.png"/></Relationships>
</file>

<file path=ppt/slides/_rels/slide48.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41.png"/><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36.png"/></Relationships>
</file>

<file path=ppt/slides/_rels/slide49.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6" Type="http://schemas.openxmlformats.org/officeDocument/2006/relationships/image" Target="../media/image42.png"/><Relationship Id="rId1" Type="http://schemas.openxmlformats.org/officeDocument/2006/relationships/slideLayout" Target="../slideLayouts/slideLayout7.xml"/><Relationship Id="rId15" Type="http://schemas.openxmlformats.org/officeDocument/2006/relationships/image" Target="../media/image37.png"/><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23.svg"/></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20.svg"/><Relationship Id="rId3" Type="http://schemas.openxmlformats.org/officeDocument/2006/relationships/image" Target="../media/image20.svg"/><Relationship Id="rId7" Type="http://schemas.openxmlformats.org/officeDocument/2006/relationships/image" Target="../media/image60.svg"/><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100.svg"/><Relationship Id="rId5" Type="http://schemas.openxmlformats.org/officeDocument/2006/relationships/image" Target="../media/image40.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80.svg"/></Relationships>
</file>

<file path=ppt/slides/_rels/slide51.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43.png"/><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24.jpeg"/></Relationships>
</file>

<file path=ppt/slides/_rels/slide52.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44.jpeg"/><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43.png"/></Relationships>
</file>

<file path=ppt/slides/_rels/slide53.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41.png"/><Relationship Id="rId10" Type="http://schemas.openxmlformats.org/officeDocument/2006/relationships/image" Target="../media/image21.png"/><Relationship Id="rId9" Type="http://schemas.openxmlformats.org/officeDocument/2006/relationships/image" Target="../media/image230.svg"/><Relationship Id="rId1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66.svg"/></Relationships>
</file>

<file path=ppt/slides/_rels/slide5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2051926" y="1616230"/>
            <a:ext cx="8912311" cy="1641475"/>
          </a:xfrm>
          <a:prstGeom prst="rect">
            <a:avLst/>
          </a:prstGeom>
        </p:spPr>
        <p:txBody>
          <a:bodyPr lIns="0" tIns="0" rIns="0" bIns="0" rtlCol="0" anchor="t">
            <a:spAutoFit/>
          </a:bodyPr>
          <a:lstStyle/>
          <a:p>
            <a:pPr algn="ctr">
              <a:lnSpc>
                <a:spcPts val="6400"/>
              </a:lnSpc>
              <a:spcBef>
                <a:spcPct val="0"/>
              </a:spcBef>
            </a:pPr>
            <a:r>
              <a:rPr lang="en-US" sz="5334" spc="-133" dirty="0" err="1">
                <a:solidFill>
                  <a:srgbClr val="272626"/>
                </a:solidFill>
                <a:latin typeface="Sriracha"/>
              </a:rPr>
              <a:t>Thứ</a:t>
            </a:r>
            <a:r>
              <a:rPr lang="en-US" sz="5334" spc="-133" dirty="0">
                <a:solidFill>
                  <a:srgbClr val="272626"/>
                </a:solidFill>
                <a:latin typeface="Sriracha"/>
              </a:rPr>
              <a:t> ...</a:t>
            </a:r>
            <a:r>
              <a:rPr lang="en-US" sz="5334" spc="-133" dirty="0" err="1">
                <a:solidFill>
                  <a:srgbClr val="272626"/>
                </a:solidFill>
                <a:latin typeface="Sriracha"/>
              </a:rPr>
              <a:t>ngày</a:t>
            </a:r>
            <a:r>
              <a:rPr lang="en-US" sz="5334" spc="-133" dirty="0">
                <a:solidFill>
                  <a:srgbClr val="272626"/>
                </a:solidFill>
                <a:latin typeface="Sriracha"/>
              </a:rPr>
              <a:t> ...</a:t>
            </a:r>
            <a:r>
              <a:rPr lang="en-US" sz="5334" spc="-133" dirty="0" err="1">
                <a:solidFill>
                  <a:srgbClr val="272626"/>
                </a:solidFill>
                <a:latin typeface="Sriracha"/>
              </a:rPr>
              <a:t>tháng</a:t>
            </a:r>
            <a:r>
              <a:rPr lang="en-US" sz="5334" spc="-133" dirty="0">
                <a:solidFill>
                  <a:srgbClr val="272626"/>
                </a:solidFill>
                <a:latin typeface="Sriracha"/>
              </a:rPr>
              <a:t> </a:t>
            </a:r>
            <a:r>
              <a:rPr lang="en-US" sz="5334" spc="-133" dirty="0" err="1">
                <a:solidFill>
                  <a:srgbClr val="272626"/>
                </a:solidFill>
                <a:latin typeface="Sriracha"/>
              </a:rPr>
              <a:t>năm</a:t>
            </a:r>
            <a:r>
              <a:rPr lang="en-US" sz="5334" spc="-133" dirty="0">
                <a:solidFill>
                  <a:srgbClr val="272626"/>
                </a:solidFill>
                <a:latin typeface="Sriracha"/>
              </a:rPr>
              <a:t> </a:t>
            </a:r>
            <a:r>
              <a:rPr lang="en-US" sz="5334" spc="-133" dirty="0" smtClean="0">
                <a:solidFill>
                  <a:srgbClr val="272626"/>
                </a:solidFill>
                <a:latin typeface="Sriracha"/>
              </a:rPr>
              <a:t>2022</a:t>
            </a:r>
          </a:p>
          <a:p>
            <a:pPr algn="ctr">
              <a:lnSpc>
                <a:spcPts val="6400"/>
              </a:lnSpc>
              <a:spcBef>
                <a:spcPct val="0"/>
              </a:spcBef>
            </a:pPr>
            <a:r>
              <a:rPr lang="en-US" sz="5334" spc="-133" dirty="0" err="1" smtClean="0">
                <a:solidFill>
                  <a:srgbClr val="73C532"/>
                </a:solidFill>
                <a:latin typeface="Sriracha"/>
              </a:rPr>
              <a:t>Tiếng</a:t>
            </a:r>
            <a:r>
              <a:rPr lang="en-US" sz="5334" spc="-133" dirty="0" smtClean="0">
                <a:solidFill>
                  <a:srgbClr val="73C532"/>
                </a:solidFill>
                <a:latin typeface="Sriracha"/>
              </a:rPr>
              <a:t> </a:t>
            </a:r>
            <a:r>
              <a:rPr lang="en-US" sz="5334" spc="-133" dirty="0" err="1" smtClean="0">
                <a:solidFill>
                  <a:srgbClr val="73C532"/>
                </a:solidFill>
                <a:latin typeface="Sriracha"/>
              </a:rPr>
              <a:t>Việt</a:t>
            </a:r>
            <a:endParaRPr lang="en-US" sz="5334" spc="-133" dirty="0">
              <a:solidFill>
                <a:srgbClr val="73C532"/>
              </a:solidFill>
              <a:latin typeface="Sriracha"/>
            </a:endParaRPr>
          </a:p>
        </p:txBody>
      </p:sp>
      <p:sp>
        <p:nvSpPr>
          <p:cNvPr id="3" name="Subtitle 2"/>
          <p:cNvSpPr txBox="1">
            <a:spLocks/>
          </p:cNvSpPr>
          <p:nvPr/>
        </p:nvSpPr>
        <p:spPr>
          <a:xfrm>
            <a:off x="2420818" y="3456960"/>
            <a:ext cx="9540051" cy="1665514"/>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US" sz="5400" dirty="0" smtClean="0">
                <a:solidFill>
                  <a:srgbClr val="FF0000"/>
                </a:solidFill>
                <a:latin typeface="Nunito Black" pitchFamily="2" charset="0"/>
              </a:rPr>
              <a:t>BÀI 32: CÂY BÚT THẦN</a:t>
            </a:r>
            <a:endParaRPr lang="en-US" sz="5400" dirty="0">
              <a:solidFill>
                <a:srgbClr val="FF0000"/>
              </a:solidFill>
              <a:latin typeface="Nunito Black" pitchFamily="2" charset="0"/>
            </a:endParaRPr>
          </a:p>
        </p:txBody>
      </p:sp>
    </p:spTree>
    <p:extLst>
      <p:ext uri="{BB962C8B-B14F-4D97-AF65-F5344CB8AC3E}">
        <p14:creationId xmlns:p14="http://schemas.microsoft.com/office/powerpoint/2010/main" val="2828252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12" name="Rounded Rectangle 11"/>
          <p:cNvSpPr/>
          <p:nvPr/>
        </p:nvSpPr>
        <p:spPr>
          <a:xfrm>
            <a:off x="803564" y="2118254"/>
            <a:ext cx="10515600" cy="16764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dirty="0" smtClean="0">
                <a:solidFill>
                  <a:srgbClr val="002060"/>
                </a:solidFill>
                <a:latin typeface="Nunito Black" pitchFamily="2" charset="0"/>
                <a:cs typeface="#9Slide03 Arima Madurai Black" panose="00000A00000000000000" pitchFamily="2" charset="0"/>
              </a:rPr>
              <a:t>	</a:t>
            </a:r>
            <a:r>
              <a:rPr lang="en-US" sz="2400" dirty="0" err="1" smtClean="0">
                <a:solidFill>
                  <a:srgbClr val="002060"/>
                </a:solidFill>
                <a:latin typeface="Nunito Black" pitchFamily="2" charset="0"/>
                <a:cs typeface="#9Slide03 Arima Madurai Black" panose="00000A00000000000000" pitchFamily="2" charset="0"/>
              </a:rPr>
              <a:t>Một</a:t>
            </a:r>
            <a:r>
              <a:rPr lang="en-US" sz="2400" dirty="0" smtClean="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đêm</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Mã</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Lương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mơ</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thấy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cụ</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già</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tóc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bạc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phơ</a:t>
            </a:r>
            <a:r>
              <a:rPr lang="en-US" sz="2400" dirty="0">
                <a:solidFill>
                  <a:srgbClr val="FF0000"/>
                </a:solidFill>
                <a:latin typeface="Nunito Black" pitchFamily="2" charset="0"/>
                <a:cs typeface="#9Slide03 Arima Madurai Black" panose="00000A00000000000000" pitchFamily="2" charset="0"/>
              </a:rPr>
              <a:t>/</a:t>
            </a:r>
            <a:r>
              <a:rPr lang="en-US" sz="2400" dirty="0" err="1">
                <a:solidFill>
                  <a:srgbClr val="002060"/>
                </a:solidFill>
                <a:latin typeface="Nunito Black" pitchFamily="2" charset="0"/>
                <a:cs typeface="#9Slide03 Arima Madurai Black" panose="00000A00000000000000" pitchFamily="2" charset="0"/>
              </a:rPr>
              <a:t>đưa</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cho</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sáng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lấp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lánh</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reo </a:t>
            </a:r>
            <a:r>
              <a:rPr lang="en-US" sz="2400" dirty="0" err="1">
                <a:solidFill>
                  <a:srgbClr val="002060"/>
                </a:solidFill>
                <a:latin typeface="Nunito Black" pitchFamily="2" charset="0"/>
                <a:cs typeface="#9Slide03 Arima Madurai Black" panose="00000A00000000000000" pitchFamily="2" charset="0"/>
              </a:rPr>
              <a:t>lên</a:t>
            </a:r>
            <a:r>
              <a:rPr lang="en-US" sz="2400" dirty="0">
                <a:solidFill>
                  <a:srgbClr val="002060"/>
                </a:solidFill>
                <a:latin typeface="Nunito Black" pitchFamily="2" charset="0"/>
                <a:cs typeface="#9Slide03 Arima Madurai Black" panose="00000A00000000000000" pitchFamily="2" charset="0"/>
              </a:rPr>
              <a:t>: “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đẹp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quá</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Cháu</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cảm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ơn</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ông</a:t>
            </a:r>
            <a:r>
              <a:rPr lang="en-US" sz="2400" dirty="0">
                <a:solidFill>
                  <a:srgbClr val="002060"/>
                </a:solidFill>
                <a:latin typeface="Nunito Black" pitchFamily="2" charset="0"/>
                <a:cs typeface="#9Slide03 Arima Madurai Black" panose="00000A00000000000000" pitchFamily="2" charset="0"/>
              </a:rPr>
              <a:t>!”.</a:t>
            </a:r>
            <a:endParaRPr lang="vi-VN" sz="2400" dirty="0">
              <a:solidFill>
                <a:srgbClr val="002060"/>
              </a:solidFill>
              <a:latin typeface="Nunito Black" pitchFamily="2" charset="0"/>
              <a:cs typeface="#9Slide03 Arima Madurai Black" panose="00000A00000000000000" pitchFamily="2" charset="0"/>
            </a:endParaRPr>
          </a:p>
        </p:txBody>
      </p:sp>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Luyện</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đọc</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câu</a:t>
            </a:r>
            <a:r>
              <a:rPr kumimoji="0" lang="en-US" sz="2800" b="1" i="0" u="none" strike="noStrike" kern="1200" cap="none" spc="0" normalizeH="0" baseline="0" noProof="0" dirty="0" smtClean="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dài</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803561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7" name="Rounded Rectangle 6"/>
          <p:cNvSpPr/>
          <p:nvPr/>
        </p:nvSpPr>
        <p:spPr>
          <a:xfrm>
            <a:off x="3325091" y="1938696"/>
            <a:ext cx="56734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smtClean="0">
                <a:solidFill>
                  <a:srgbClr val="002060"/>
                </a:solidFill>
                <a:latin typeface="Nunito Black" pitchFamily="2" charset="0"/>
                <a:cs typeface="Baloo 2 SemiBold" pitchFamily="2" charset="0"/>
              </a:rPr>
              <a:t>Đoạn</a:t>
            </a:r>
            <a:r>
              <a:rPr lang="en-US" sz="2400" dirty="0" smtClean="0">
                <a:solidFill>
                  <a:srgbClr val="002060"/>
                </a:solidFill>
                <a:latin typeface="Nunito Black" pitchFamily="2" charset="0"/>
                <a:cs typeface="Baloo 2 SemiBold" pitchFamily="2" charset="0"/>
              </a:rPr>
              <a:t> </a:t>
            </a:r>
            <a:r>
              <a:rPr lang="en-US" sz="2400" dirty="0">
                <a:solidFill>
                  <a:srgbClr val="002060"/>
                </a:solidFill>
                <a:latin typeface="Nunito Black" pitchFamily="2" charset="0"/>
                <a:cs typeface="Baloo 2 SemiBold" pitchFamily="2" charset="0"/>
              </a:rPr>
              <a:t>1: </a:t>
            </a:r>
            <a:r>
              <a:rPr lang="en-US" sz="2400" dirty="0" err="1">
                <a:solidFill>
                  <a:srgbClr val="002060"/>
                </a:solidFill>
                <a:latin typeface="Nunito Black" pitchFamily="2" charset="0"/>
                <a:cs typeface="Baloo 2 SemiBold" pitchFamily="2" charset="0"/>
              </a:rPr>
              <a:t>Từ</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đầu</a:t>
            </a:r>
            <a:r>
              <a:rPr lang="en-US" sz="2400" dirty="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một cây bút vẽ</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8" name="Rounded Rectangle 7"/>
          <p:cNvSpPr/>
          <p:nvPr/>
        </p:nvSpPr>
        <p:spPr>
          <a:xfrm>
            <a:off x="3325091" y="2703997"/>
            <a:ext cx="59782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smtClean="0">
                <a:solidFill>
                  <a:srgbClr val="002060"/>
                </a:solidFill>
                <a:latin typeface="Nunito Black" pitchFamily="2" charset="0"/>
                <a:cs typeface="Baloo 2 SemiBold" pitchFamily="2" charset="0"/>
              </a:rPr>
              <a:t>Đoạn</a:t>
            </a:r>
            <a:r>
              <a:rPr lang="en-US" sz="2400" dirty="0" smtClean="0">
                <a:solidFill>
                  <a:srgbClr val="002060"/>
                </a:solidFill>
                <a:latin typeface="Nunito Black" pitchFamily="2" charset="0"/>
                <a:cs typeface="Baloo 2 SemiBold" pitchFamily="2" charset="0"/>
              </a:rPr>
              <a:t> 2: </a:t>
            </a:r>
            <a:r>
              <a:rPr lang="en-US" sz="2400" dirty="0" err="1" smtClean="0">
                <a:solidFill>
                  <a:srgbClr val="002060"/>
                </a:solidFill>
                <a:latin typeface="Nunito Black" pitchFamily="2" charset="0"/>
                <a:cs typeface="Baloo 2 SemiBold" pitchFamily="2" charset="0"/>
              </a:rPr>
              <a:t>Tiếp</a:t>
            </a:r>
            <a:r>
              <a:rPr lang="en-US" sz="2400" dirty="0" smtClean="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theo</a:t>
            </a:r>
            <a:r>
              <a:rPr lang="en-US" sz="2400" dirty="0" smtClean="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trong tay mình</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9" name="Rounded Rectangle 8"/>
          <p:cNvSpPr/>
          <p:nvPr/>
        </p:nvSpPr>
        <p:spPr>
          <a:xfrm>
            <a:off x="3352800" y="3429000"/>
            <a:ext cx="6560128"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a:t>
            </a:r>
            <a:r>
              <a:rPr lang="en-US" sz="2400" dirty="0" smtClean="0">
                <a:solidFill>
                  <a:srgbClr val="002060"/>
                </a:solidFill>
                <a:latin typeface="Nunito Black" pitchFamily="2" charset="0"/>
                <a:cs typeface="Baloo 2 SemiBold" pitchFamily="2" charset="0"/>
              </a:rPr>
              <a:t>3: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em vẽ cho cuốc</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10" name="Rounded Rectangle 9"/>
          <p:cNvSpPr/>
          <p:nvPr/>
        </p:nvSpPr>
        <p:spPr>
          <a:xfrm>
            <a:off x="3359727" y="4123219"/>
            <a:ext cx="6781800"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a:t>
            </a:r>
            <a:r>
              <a:rPr lang="en-US" sz="2400" dirty="0" smtClean="0">
                <a:solidFill>
                  <a:srgbClr val="002060"/>
                </a:solidFill>
                <a:latin typeface="Nunito Black" pitchFamily="2" charset="0"/>
                <a:cs typeface="Baloo 2 SemiBold" pitchFamily="2" charset="0"/>
              </a:rPr>
              <a:t>4: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vẽ lò sưởi để sưởi</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11" name="Rounded Rectangle 10"/>
          <p:cNvSpPr/>
          <p:nvPr/>
        </p:nvSpPr>
        <p:spPr>
          <a:xfrm>
            <a:off x="3325091" y="4864908"/>
            <a:ext cx="35398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chemeClr val="tx2">
                    <a:lumMod val="50000"/>
                  </a:schemeClr>
                </a:solidFill>
                <a:latin typeface="Nunito Black" pitchFamily="2" charset="0"/>
                <a:cs typeface="Baloo 2 SemiBold" pitchFamily="2" charset="0"/>
              </a:rPr>
              <a:t>Đoạn</a:t>
            </a:r>
            <a:r>
              <a:rPr lang="en-US" sz="2400" dirty="0">
                <a:solidFill>
                  <a:schemeClr val="tx2">
                    <a:lumMod val="50000"/>
                  </a:schemeClr>
                </a:solidFill>
                <a:latin typeface="Nunito Black" pitchFamily="2" charset="0"/>
                <a:cs typeface="Baloo 2 SemiBold" pitchFamily="2" charset="0"/>
              </a:rPr>
              <a:t> </a:t>
            </a:r>
            <a:r>
              <a:rPr lang="en-US" sz="2400" dirty="0" smtClean="0">
                <a:solidFill>
                  <a:schemeClr val="tx2">
                    <a:lumMod val="50000"/>
                  </a:schemeClr>
                </a:solidFill>
                <a:latin typeface="Nunito Black" pitchFamily="2" charset="0"/>
                <a:cs typeface="Baloo 2 SemiBold" pitchFamily="2" charset="0"/>
              </a:rPr>
              <a:t>5: </a:t>
            </a:r>
            <a:r>
              <a:rPr lang="en-US" sz="2400" dirty="0" err="1" smtClean="0">
                <a:solidFill>
                  <a:schemeClr val="tx2">
                    <a:lumMod val="50000"/>
                  </a:schemeClr>
                </a:solidFill>
                <a:latin typeface="Nunito Black" pitchFamily="2" charset="0"/>
                <a:cs typeface="Baloo 2 SemiBold" pitchFamily="2" charset="0"/>
              </a:rPr>
              <a:t>Phần</a:t>
            </a:r>
            <a:r>
              <a:rPr lang="en-US" sz="2400" dirty="0" smtClean="0">
                <a:solidFill>
                  <a:schemeClr val="tx2">
                    <a:lumMod val="50000"/>
                  </a:schemeClr>
                </a:solidFill>
                <a:latin typeface="Nunito Black" pitchFamily="2" charset="0"/>
                <a:cs typeface="Baloo 2 SemiBold" pitchFamily="2" charset="0"/>
              </a:rPr>
              <a:t> </a:t>
            </a:r>
            <a:r>
              <a:rPr lang="en-US" sz="2400" dirty="0" err="1" smtClean="0">
                <a:solidFill>
                  <a:schemeClr val="tx2">
                    <a:lumMod val="50000"/>
                  </a:schemeClr>
                </a:solidFill>
                <a:latin typeface="Nunito Black" pitchFamily="2" charset="0"/>
                <a:cs typeface="Baloo 2 SemiBold" pitchFamily="2" charset="0"/>
              </a:rPr>
              <a:t>còn</a:t>
            </a:r>
            <a:r>
              <a:rPr lang="en-US" sz="2400" dirty="0" smtClean="0">
                <a:solidFill>
                  <a:schemeClr val="tx2">
                    <a:lumMod val="50000"/>
                  </a:schemeClr>
                </a:solidFill>
                <a:latin typeface="Nunito Black" pitchFamily="2" charset="0"/>
                <a:cs typeface="Baloo 2 SemiBold" pitchFamily="2" charset="0"/>
              </a:rPr>
              <a:t> </a:t>
            </a:r>
            <a:r>
              <a:rPr lang="en-US" sz="2400" dirty="0" err="1" smtClean="0">
                <a:solidFill>
                  <a:schemeClr val="tx2">
                    <a:lumMod val="50000"/>
                  </a:schemeClr>
                </a:solidFill>
                <a:latin typeface="Nunito Black" pitchFamily="2" charset="0"/>
                <a:cs typeface="Baloo 2 SemiBold" pitchFamily="2" charset="0"/>
              </a:rPr>
              <a:t>lại</a:t>
            </a:r>
            <a:r>
              <a:rPr lang="en-US" sz="2400" dirty="0" smtClean="0">
                <a:solidFill>
                  <a:schemeClr val="tx2">
                    <a:lumMod val="50000"/>
                  </a:schemeClr>
                </a:solidFill>
                <a:latin typeface="Nunito Black" pitchFamily="2" charset="0"/>
                <a:cs typeface="Baloo 2 SemiBold" pitchFamily="2" charset="0"/>
              </a:rPr>
              <a:t>.</a:t>
            </a:r>
            <a:endParaRPr lang="vi-VN" sz="2400" dirty="0">
              <a:solidFill>
                <a:schemeClr val="tx2">
                  <a:lumMod val="50000"/>
                </a:schemeClr>
              </a:solidFill>
              <a:latin typeface="Nunito Black" pitchFamily="2" charset="0"/>
            </a:endParaRPr>
          </a:p>
        </p:txBody>
      </p:sp>
      <p:sp>
        <p:nvSpPr>
          <p:cNvPr id="12" name="TextBox 11">
            <a:extLst>
              <a:ext uri="{FF2B5EF4-FFF2-40B4-BE49-F238E27FC236}">
                <a16:creationId xmlns:a16="http://schemas.microsoft.com/office/drawing/2014/main" id="{874923DD-2CD3-2D7E-2162-E433FE8F2CFE}"/>
              </a:ext>
            </a:extLst>
          </p:cNvPr>
          <p:cNvSpPr txBox="1"/>
          <p:nvPr/>
        </p:nvSpPr>
        <p:spPr>
          <a:xfrm>
            <a:off x="838200" y="640318"/>
            <a:ext cx="2036618" cy="578882"/>
          </a:xfrm>
          <a:prstGeom prst="roundRect">
            <a:avLst/>
          </a:prstGeom>
          <a:noFill/>
          <a:ln w="28575">
            <a:noFill/>
            <a:prstDash val="sysDash"/>
          </a:ln>
        </p:spPr>
        <p:txBody>
          <a:bodyPr wrap="square">
            <a:spAutoFit/>
          </a:bodyPr>
          <a:lstStyle/>
          <a:p>
            <a:pPr algn="ctr"/>
            <a:r>
              <a:rPr lang="en-US" sz="2800" b="1" dirty="0" smtClean="0">
                <a:solidFill>
                  <a:srgbClr val="008000"/>
                </a:solidFill>
                <a:latin typeface="Nunito Black" pitchFamily="2" charset="0"/>
                <a:cs typeface="Baloo 2 SemiBold" pitchFamily="2" charset="0"/>
              </a:rPr>
              <a:t>Chia </a:t>
            </a:r>
            <a:r>
              <a:rPr lang="en-US" sz="2800" b="1" dirty="0" err="1" smtClean="0">
                <a:solidFill>
                  <a:srgbClr val="008000"/>
                </a:solidFill>
                <a:latin typeface="Nunito Black" pitchFamily="2" charset="0"/>
                <a:cs typeface="Baloo 2 SemiBold" pitchFamily="2" charset="0"/>
              </a:rPr>
              <a:t>đoạn</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594232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838200" y="1524000"/>
            <a:ext cx="10591800" cy="2286000"/>
            <a:chOff x="762000" y="1828800"/>
            <a:chExt cx="10591800" cy="2286000"/>
          </a:xfrm>
        </p:grpSpPr>
        <p:sp>
          <p:nvSpPr>
            <p:cNvPr id="7" name="Rounded Rectangle 6"/>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Ngày </a:t>
              </a:r>
              <a:r>
                <a:rPr lang="vi-VN" sz="2400" dirty="0">
                  <a:solidFill>
                    <a:srgbClr val="002060"/>
                  </a:solidFill>
                  <a:latin typeface="Nunito Black" pitchFamily="2" charset="0"/>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sp>
        <p:nvSpPr>
          <p:cNvPr id="4" name="Rectangle 3"/>
          <p:cNvSpPr/>
          <p:nvPr/>
        </p:nvSpPr>
        <p:spPr>
          <a:xfrm>
            <a:off x="4475476" y="1143000"/>
            <a:ext cx="2748381" cy="523220"/>
          </a:xfrm>
          <a:prstGeom prst="rect">
            <a:avLst/>
          </a:prstGeom>
        </p:spPr>
        <p:txBody>
          <a:bodyPr wrap="none">
            <a:spAutoFit/>
          </a:bodyPr>
          <a:lstStyle/>
          <a:p>
            <a:pPr algn="ctr"/>
            <a:r>
              <a:rPr lang="en-US" sz="2800" b="1" spc="-133" dirty="0">
                <a:solidFill>
                  <a:srgbClr val="FF0000"/>
                </a:solidFill>
                <a:latin typeface="Nunito Black" pitchFamily="2" charset="0"/>
              </a:rPr>
              <a:t>CÂY BÚT THẦN</a:t>
            </a:r>
            <a:endParaRPr lang="en-US" sz="2800" dirty="0">
              <a:solidFill>
                <a:schemeClr val="tx2">
                  <a:lumMod val="50000"/>
                </a:schemeClr>
              </a:solidFill>
              <a:latin typeface="Nunito Black" pitchFamily="2" charset="0"/>
            </a:endParaRPr>
          </a:p>
        </p:txBody>
      </p:sp>
      <p:grpSp>
        <p:nvGrpSpPr>
          <p:cNvPr id="19" name="Group 18"/>
          <p:cNvGrpSpPr/>
          <p:nvPr/>
        </p:nvGrpSpPr>
        <p:grpSpPr>
          <a:xfrm>
            <a:off x="1038873" y="3886200"/>
            <a:ext cx="9933927" cy="205740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Một </a:t>
              </a:r>
              <a:r>
                <a:rPr lang="vi-VN" sz="2400" dirty="0">
                  <a:solidFill>
                    <a:srgbClr val="002060"/>
                  </a:solidFill>
                  <a:latin typeface="Nunito Black" pitchFamily="2" charset="0"/>
                </a:rPr>
                <a:t>đêm, Mã Lương mơ thấy một cụ già tóc bạc phơ đưa cho em cây bút sáng lấp lánh. Em reo lên: “Cây bút đẹp quá! Cháu cảm ơn ông!”. Tỉnh dậy, Mã Lương thấy cây bút vẫn trong tay mình.</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0770" cy="523220"/>
              </a:xfrm>
              <a:prstGeom prst="rect">
                <a:avLst/>
              </a:prstGeom>
              <a:noFill/>
            </p:spPr>
            <p:txBody>
              <a:bodyPr wrap="none" rtlCol="0">
                <a:spAutoFit/>
              </a:bodyPr>
              <a:lstStyle/>
              <a:p>
                <a:r>
                  <a:rPr lang="en-US" sz="2800" dirty="0" smtClean="0">
                    <a:solidFill>
                      <a:schemeClr val="tx1">
                        <a:lumMod val="95000"/>
                        <a:lumOff val="5000"/>
                      </a:schemeClr>
                    </a:solidFill>
                    <a:latin typeface="#9Slide03 AmpleSoft Bold" panose="02000000000000000000" pitchFamily="2" charset="0"/>
                    <a:cs typeface="Baloo 2 Medium" pitchFamily="2" charset="0"/>
                  </a:rPr>
                  <a:t>2</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grpSp>
      <p:sp>
        <p:nvSpPr>
          <p:cNvPr id="22" name="TextBox 21">
            <a:extLst>
              <a:ext uri="{FF2B5EF4-FFF2-40B4-BE49-F238E27FC236}">
                <a16:creationId xmlns:a16="http://schemas.microsoft.com/office/drawing/2014/main" id="{874923DD-2CD3-2D7E-2162-E433FE8F2CFE}"/>
              </a:ext>
            </a:extLst>
          </p:cNvPr>
          <p:cNvSpPr txBox="1"/>
          <p:nvPr/>
        </p:nvSpPr>
        <p:spPr>
          <a:xfrm>
            <a:off x="838200" y="564118"/>
            <a:ext cx="4513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đoạn</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nối</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tiếp</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379517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762000" y="1295400"/>
            <a:ext cx="10744200"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685800" y="457200"/>
            <a:ext cx="10210800" cy="1936380"/>
            <a:chOff x="762000" y="1828800"/>
            <a:chExt cx="10591800" cy="1905000"/>
          </a:xfrm>
        </p:grpSpPr>
        <p:sp>
          <p:nvSpPr>
            <p:cNvPr id="7" name="Rounded Rectangle 6"/>
            <p:cNvSpPr/>
            <p:nvPr/>
          </p:nvSpPr>
          <p:spPr>
            <a:xfrm>
              <a:off x="1038874" y="1938696"/>
              <a:ext cx="10314926" cy="1795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grpSp>
        <p:nvGrpSpPr>
          <p:cNvPr id="19" name="Group 18"/>
          <p:cNvGrpSpPr/>
          <p:nvPr/>
        </p:nvGrpSpPr>
        <p:grpSpPr>
          <a:xfrm>
            <a:off x="685800" y="2362200"/>
            <a:ext cx="10210800" cy="209129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grpSp>
        <p:nvGrpSpPr>
          <p:cNvPr id="21" name="Group 20"/>
          <p:cNvGrpSpPr/>
          <p:nvPr/>
        </p:nvGrpSpPr>
        <p:grpSpPr>
          <a:xfrm>
            <a:off x="762000" y="4419600"/>
            <a:ext cx="10134600" cy="2091290"/>
            <a:chOff x="1038873" y="3810000"/>
            <a:chExt cx="9933927" cy="2057400"/>
          </a:xfrm>
        </p:grpSpPr>
        <p:sp>
          <p:nvSpPr>
            <p:cNvPr id="22" name="Rounded Rectangle 21"/>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23" name="Group 22"/>
            <p:cNvGrpSpPr/>
            <p:nvPr/>
          </p:nvGrpSpPr>
          <p:grpSpPr>
            <a:xfrm>
              <a:off x="1038873" y="3810000"/>
              <a:ext cx="914801" cy="584333"/>
              <a:chOff x="-28110" y="914314"/>
              <a:chExt cx="851094" cy="584333"/>
            </a:xfrm>
          </p:grpSpPr>
          <p:pic>
            <p:nvPicPr>
              <p:cNvPr id="24" name="Picture 2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5" name="TextBox 24">
                <a:extLst>
                  <a:ext uri="{FF2B5EF4-FFF2-40B4-BE49-F238E27FC236}">
                    <a16:creationId xmlns:a16="http://schemas.microsoft.com/office/drawing/2014/main" id="{6CB9475D-5FE6-AD42-327C-E5F28189D1C0}"/>
                  </a:ext>
                </a:extLst>
              </p:cNvPr>
              <p:cNvSpPr txBox="1"/>
              <p:nvPr/>
            </p:nvSpPr>
            <p:spPr>
              <a:xfrm>
                <a:off x="264712" y="960164"/>
                <a:ext cx="365683"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spTree>
    <p:extLst>
      <p:ext uri="{BB962C8B-B14F-4D97-AF65-F5344CB8AC3E}">
        <p14:creationId xmlns:p14="http://schemas.microsoft.com/office/powerpoint/2010/main" val="33167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4" name="TextBox 3">
            <a:extLst>
              <a:ext uri="{FF2B5EF4-FFF2-40B4-BE49-F238E27FC236}">
                <a16:creationId xmlns:a16="http://schemas.microsoft.com/office/drawing/2014/main" id="{874923DD-2CD3-2D7E-2162-E433FE8F2CFE}"/>
              </a:ext>
            </a:extLst>
          </p:cNvPr>
          <p:cNvSpPr txBox="1"/>
          <p:nvPr/>
        </p:nvSpPr>
        <p:spPr>
          <a:xfrm>
            <a:off x="1038873" y="396273"/>
            <a:ext cx="3456927" cy="510778"/>
          </a:xfrm>
          <a:prstGeom prst="roundRect">
            <a:avLst/>
          </a:prstGeom>
          <a:noFill/>
          <a:ln w="28575">
            <a:noFill/>
            <a:prstDash val="sysDash"/>
          </a:ln>
        </p:spPr>
        <p:txBody>
          <a:bodyPr wrap="square">
            <a:spAutoFit/>
          </a:bodyPr>
          <a:lstStyle/>
          <a:p>
            <a:pPr algn="ctr"/>
            <a:r>
              <a:rPr lang="en-US" sz="2400" b="1" dirty="0" err="1">
                <a:solidFill>
                  <a:srgbClr val="008000"/>
                </a:solidFill>
                <a:latin typeface="Nunito Black" pitchFamily="2" charset="0"/>
                <a:cs typeface="Baloo 2 SemiBold" pitchFamily="2" charset="0"/>
              </a:rPr>
              <a:t>Luyện</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đọc</a:t>
            </a:r>
            <a:r>
              <a:rPr lang="en-US" sz="2400" b="1" dirty="0">
                <a:solidFill>
                  <a:srgbClr val="008000"/>
                </a:solidFill>
                <a:latin typeface="Nunito Black" pitchFamily="2" charset="0"/>
                <a:cs typeface="Baloo 2 SemiBold" pitchFamily="2" charset="0"/>
              </a:rPr>
              <a:t> </a:t>
            </a:r>
            <a:r>
              <a:rPr lang="en-US" sz="2400" b="1" dirty="0" err="1" smtClean="0">
                <a:solidFill>
                  <a:srgbClr val="008000"/>
                </a:solidFill>
                <a:latin typeface="Nunito Black" pitchFamily="2" charset="0"/>
                <a:cs typeface="Baloo 2 SemiBold" pitchFamily="2" charset="0"/>
              </a:rPr>
              <a:t>theo</a:t>
            </a:r>
            <a:r>
              <a:rPr lang="en-US" sz="2400" b="1" dirty="0" smtClean="0">
                <a:solidFill>
                  <a:srgbClr val="008000"/>
                </a:solidFill>
                <a:latin typeface="Nunito Black" pitchFamily="2" charset="0"/>
                <a:cs typeface="Baloo 2 SemiBold" pitchFamily="2" charset="0"/>
              </a:rPr>
              <a:t> </a:t>
            </a:r>
            <a:r>
              <a:rPr lang="en-US" sz="2400" b="1" dirty="0" err="1" smtClean="0">
                <a:solidFill>
                  <a:srgbClr val="008000"/>
                </a:solidFill>
                <a:latin typeface="Nunito Black" pitchFamily="2" charset="0"/>
                <a:cs typeface="Baloo 2 SemiBold" pitchFamily="2" charset="0"/>
              </a:rPr>
              <a:t>nhóm</a:t>
            </a:r>
            <a:endParaRPr lang="en-US" sz="24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2069241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5" name="TextBox 4">
            <a:extLst>
              <a:ext uri="{FF2B5EF4-FFF2-40B4-BE49-F238E27FC236}">
                <a16:creationId xmlns:a16="http://schemas.microsoft.com/office/drawing/2014/main" id="{874923DD-2CD3-2D7E-2162-E433FE8F2CFE}"/>
              </a:ext>
            </a:extLst>
          </p:cNvPr>
          <p:cNvSpPr txBox="1"/>
          <p:nvPr/>
        </p:nvSpPr>
        <p:spPr>
          <a:xfrm>
            <a:off x="1049098" y="487918"/>
            <a:ext cx="2608502" cy="578882"/>
          </a:xfrm>
          <a:prstGeom prst="roundRect">
            <a:avLst/>
          </a:prstGeom>
          <a:noFill/>
          <a:ln w="28575">
            <a:noFill/>
            <a:prstDash val="sysDash"/>
          </a:ln>
        </p:spPr>
        <p:txBody>
          <a:bodyPr wrap="square">
            <a:spAutoFit/>
          </a:bodyPr>
          <a:lstStyle/>
          <a:p>
            <a:pPr algn="ctr"/>
            <a:r>
              <a:rPr lang="en-US" sz="2800" b="1" dirty="0" err="1" smtClean="0">
                <a:solidFill>
                  <a:srgbClr val="008000"/>
                </a:solidFill>
                <a:latin typeface="Nunito Black" pitchFamily="2" charset="0"/>
                <a:cs typeface="Baloo 2 SemiBold" pitchFamily="2" charset="0"/>
              </a:rPr>
              <a:t>Đọc</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toàn</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bài</a:t>
            </a:r>
            <a:endParaRPr lang="en-US" sz="28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3317680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algn="ctr"/>
            <a:r>
              <a:rPr lang="en-US" sz="2800" b="1" dirty="0" err="1" smtClean="0">
                <a:solidFill>
                  <a:srgbClr val="008000"/>
                </a:solidFill>
                <a:latin typeface="Nunito Black" pitchFamily="2" charset="0"/>
                <a:cs typeface="Baloo 2 SemiBold" pitchFamily="2" charset="0"/>
              </a:rPr>
              <a:t>Giải</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nghĩa</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từ</a:t>
            </a:r>
            <a:endParaRPr lang="en-US" sz="2800" b="1" dirty="0">
              <a:solidFill>
                <a:srgbClr val="008000"/>
              </a:solidFill>
              <a:latin typeface="Nunito Black" pitchFamily="2" charset="0"/>
              <a:cs typeface="Baloo 2 SemiBold" pitchFamily="2" charset="0"/>
            </a:endParaRPr>
          </a:p>
        </p:txBody>
      </p:sp>
      <p:pic>
        <p:nvPicPr>
          <p:cNvPr id="7" name="Picture 2" descr="Phú Ông Tham Lam"/>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b="5208"/>
          <a:stretch/>
        </p:blipFill>
        <p:spPr bwMode="auto">
          <a:xfrm>
            <a:off x="1524000" y="1435894"/>
            <a:ext cx="8839200" cy="5041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1219200"/>
            <a:ext cx="8839200" cy="609600"/>
          </a:xfrm>
          <a:prstGeom prst="roundRect">
            <a:avLst/>
          </a:prstGeom>
          <a:solidFill>
            <a:schemeClr val="accent6">
              <a:lumMod val="20000"/>
              <a:lumOff val="80000"/>
            </a:schemeClr>
          </a:solidFill>
          <a:ln w="571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smtClean="0">
                <a:solidFill>
                  <a:schemeClr val="tx1"/>
                </a:solidFill>
                <a:latin typeface="Great Vibes" pitchFamily="2" charset="0"/>
                <a:cs typeface="Baloo 2 SemiBold" pitchFamily="2" charset="0"/>
              </a:rPr>
              <a:t>Phú</a:t>
            </a:r>
            <a:r>
              <a:rPr lang="en-US" sz="4000" dirty="0" smtClean="0">
                <a:solidFill>
                  <a:schemeClr val="tx1"/>
                </a:solidFill>
                <a:latin typeface="Great Vibes" pitchFamily="2" charset="0"/>
                <a:cs typeface="Baloo 2 SemiBold" pitchFamily="2" charset="0"/>
              </a:rPr>
              <a:t> </a:t>
            </a:r>
            <a:r>
              <a:rPr lang="en-US" sz="4000" dirty="0" err="1" smtClean="0">
                <a:solidFill>
                  <a:schemeClr val="tx1"/>
                </a:solidFill>
                <a:latin typeface="Great Vibes" pitchFamily="2" charset="0"/>
                <a:cs typeface="Baloo 2 SemiBold" pitchFamily="2" charset="0"/>
              </a:rPr>
              <a:t>ông</a:t>
            </a:r>
            <a:r>
              <a:rPr lang="en-US" sz="4000" dirty="0" smtClean="0">
                <a:solidFill>
                  <a:schemeClr val="tx1"/>
                </a:solidFill>
                <a:latin typeface="Great Vibes" pitchFamily="2" charset="0"/>
                <a:cs typeface="Baloo 2 SemiBold" pitchFamily="2" charset="0"/>
              </a:rPr>
              <a:t>:</a:t>
            </a:r>
            <a:r>
              <a:rPr lang="en-US" sz="4000" dirty="0" smtClean="0">
                <a:solidFill>
                  <a:schemeClr val="tx1"/>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người</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đàn</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ông</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giàu</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có</a:t>
            </a:r>
            <a:r>
              <a:rPr lang="en-US" sz="2400" dirty="0" smtClean="0">
                <a:solidFill>
                  <a:srgbClr val="0070C0"/>
                </a:solidFill>
                <a:latin typeface="Nunito Black" pitchFamily="2" charset="0"/>
                <a:cs typeface="Baloo 2 SemiBold" pitchFamily="2" charset="0"/>
              </a:rPr>
              <a:t> ở </a:t>
            </a:r>
            <a:r>
              <a:rPr lang="en-US" sz="2400" dirty="0" err="1" smtClean="0">
                <a:solidFill>
                  <a:srgbClr val="0070C0"/>
                </a:solidFill>
                <a:latin typeface="Nunito Black" pitchFamily="2" charset="0"/>
                <a:cs typeface="Baloo 2 SemiBold" pitchFamily="2" charset="0"/>
              </a:rPr>
              <a:t>nông</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thôn</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thời</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xưa</a:t>
            </a:r>
            <a:r>
              <a:rPr lang="en-US" sz="2400" dirty="0" smtClean="0">
                <a:solidFill>
                  <a:srgbClr val="0070C0"/>
                </a:solidFill>
                <a:latin typeface="Nunito Black" pitchFamily="2" charset="0"/>
                <a:cs typeface="Baloo 2 SemiBold" pitchFamily="2" charset="0"/>
              </a:rPr>
              <a:t>.</a:t>
            </a:r>
            <a:endParaRPr lang="vi-VN" sz="2400" dirty="0">
              <a:solidFill>
                <a:srgbClr val="0070C0"/>
              </a:solidFill>
              <a:latin typeface="Nunito Black" pitchFamily="2" charset="0"/>
            </a:endParaRPr>
          </a:p>
        </p:txBody>
      </p:sp>
    </p:spTree>
    <p:extLst>
      <p:ext uri="{BB962C8B-B14F-4D97-AF65-F5344CB8AC3E}">
        <p14:creationId xmlns:p14="http://schemas.microsoft.com/office/powerpoint/2010/main" val="3519346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3">
            <a:extLst>
              <a:ext uri="{28A0092B-C50C-407E-A947-70E740481C1C}">
                <a14:useLocalDpi xmlns:a14="http://schemas.microsoft.com/office/drawing/2010/main" val="0"/>
              </a:ext>
            </a:extLst>
          </a:blip>
          <a:srcRect b="2398"/>
          <a:stretch/>
        </p:blipFill>
        <p:spPr bwMode="auto">
          <a:xfrm>
            <a:off x="1752600" y="1435471"/>
            <a:ext cx="8276956" cy="45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smtClean="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smtClean="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8" name="Rounded Rectangle 7"/>
          <p:cNvSpPr/>
          <p:nvPr/>
        </p:nvSpPr>
        <p:spPr>
          <a:xfrm>
            <a:off x="609600" y="5410200"/>
            <a:ext cx="10896600"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smtClean="0">
                <a:solidFill>
                  <a:srgbClr val="002060"/>
                </a:solidFill>
                <a:latin typeface="Great Vibes" pitchFamily="2" charset="0"/>
                <a:cs typeface="Baloo 2 SemiBold" pitchFamily="2" charset="0"/>
              </a:rPr>
              <a:t>Đầy</a:t>
            </a:r>
            <a:r>
              <a:rPr lang="en-US" sz="4000" dirty="0" smtClean="0">
                <a:solidFill>
                  <a:srgbClr val="002060"/>
                </a:solidFill>
                <a:latin typeface="Great Vibes" pitchFamily="2" charset="0"/>
                <a:cs typeface="Baloo 2 SemiBold" pitchFamily="2" charset="0"/>
              </a:rPr>
              <a:t> </a:t>
            </a:r>
            <a:r>
              <a:rPr lang="en-US" sz="4000" dirty="0" err="1" smtClean="0">
                <a:solidFill>
                  <a:srgbClr val="002060"/>
                </a:solidFill>
                <a:latin typeface="Great Vibes" pitchFamily="2" charset="0"/>
                <a:cs typeface="Baloo 2 SemiBold" pitchFamily="2" charset="0"/>
              </a:rPr>
              <a:t>tớ</a:t>
            </a:r>
            <a:r>
              <a:rPr lang="en-US" sz="4000" dirty="0" smtClean="0">
                <a:solidFill>
                  <a:srgbClr val="002060"/>
                </a:solidFill>
                <a:latin typeface="Great Vibes"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người</a:t>
            </a:r>
            <a:r>
              <a:rPr lang="en-US" sz="2400" dirty="0" smtClean="0">
                <a:solidFill>
                  <a:schemeClr val="accent6">
                    <a:lumMod val="50000"/>
                  </a:schemeClr>
                </a:solidFill>
                <a:latin typeface="Nunito Black" pitchFamily="2" charset="0"/>
                <a:cs typeface="Baloo 2 SemiBold" pitchFamily="2" charset="0"/>
              </a:rPr>
              <a:t> ở </a:t>
            </a:r>
            <a:r>
              <a:rPr lang="en-US" sz="2400" dirty="0" err="1" smtClean="0">
                <a:solidFill>
                  <a:schemeClr val="accent6">
                    <a:lumMod val="50000"/>
                  </a:schemeClr>
                </a:solidFill>
                <a:latin typeface="Nunito Black" pitchFamily="2" charset="0"/>
                <a:cs typeface="Baloo 2 SemiBold" pitchFamily="2" charset="0"/>
              </a:rPr>
              <a:t>cho</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nhà</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giàu</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thời</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xưa</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phải</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làm</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tất</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cả</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các</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việc</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nhà</a:t>
            </a:r>
            <a:r>
              <a:rPr lang="en-US" sz="2400" dirty="0">
                <a:solidFill>
                  <a:schemeClr val="accent6">
                    <a:lumMod val="50000"/>
                  </a:schemeClr>
                </a:solidFill>
                <a:latin typeface="Nunito Black" pitchFamily="2" charset="0"/>
                <a:cs typeface="Baloo 2 SemiBold" pitchFamily="2" charset="0"/>
              </a:rPr>
              <a:t>.</a:t>
            </a:r>
            <a:endParaRPr lang="vi-VN" sz="2400" dirty="0">
              <a:solidFill>
                <a:schemeClr val="accent6">
                  <a:lumMod val="50000"/>
                </a:schemeClr>
              </a:solidFill>
              <a:latin typeface="Nunito Black" pitchFamily="2" charset="0"/>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98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5" name="Rounded Rectangle 4"/>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1: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grpSp>
        <p:nvGrpSpPr>
          <p:cNvPr id="8" name="Group 7"/>
          <p:cNvGrpSpPr/>
          <p:nvPr/>
        </p:nvGrpSpPr>
        <p:grpSpPr>
          <a:xfrm>
            <a:off x="816967" y="3606996"/>
            <a:ext cx="10591800" cy="2286000"/>
            <a:chOff x="762000" y="1828800"/>
            <a:chExt cx="10591800" cy="2286000"/>
          </a:xfrm>
        </p:grpSpPr>
        <p:sp>
          <p:nvSpPr>
            <p:cNvPr id="9" name="Rounded Rectangle 8"/>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Ngày </a:t>
              </a: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0" name="Group 9"/>
            <p:cNvGrpSpPr/>
            <p:nvPr/>
          </p:nvGrpSpPr>
          <p:grpSpPr>
            <a:xfrm>
              <a:off x="762000" y="1828800"/>
              <a:ext cx="914801" cy="584333"/>
              <a:chOff x="-28110" y="914314"/>
              <a:chExt cx="851094" cy="584333"/>
            </a:xfrm>
          </p:grpSpPr>
          <p:pic>
            <p:nvPicPr>
              <p:cNvPr id="11" name="Picture 10">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2" name="TextBox 11">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grpSp>
      </p:grpSp>
      <p:sp>
        <p:nvSpPr>
          <p:cNvPr id="20" name="Cloud 19"/>
          <p:cNvSpPr/>
          <p:nvPr/>
        </p:nvSpPr>
        <p:spPr>
          <a:xfrm>
            <a:off x="7259422" y="1529530"/>
            <a:ext cx="4495800" cy="1823572"/>
          </a:xfrm>
          <a:prstGeom prst="cloud">
            <a:avLst/>
          </a:prstGeom>
          <a:solidFill>
            <a:srgbClr val="FFFFFF">
              <a:alpha val="80000"/>
            </a:srgbClr>
          </a:solid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 ý: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đọc</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kĩ</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đoạn</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đầu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để</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trả</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lời</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câu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hỏi</a:t>
            </a:r>
            <a:r>
              <a:rPr kumimoji="0" lang="en-US" sz="2400" b="0" i="0" u="none" strike="noStrike" kern="1200" cap="none" spc="0" normalizeH="0" baseline="0" noProof="0" dirty="0">
                <a:ln>
                  <a:noFill/>
                </a:ln>
                <a:solidFill>
                  <a:schemeClr val="tx1"/>
                </a:solidFill>
                <a:effectLst/>
                <a:uLnTx/>
                <a:uFillTx/>
                <a:latin typeface="Nunito Black" pitchFamily="2" charset="0"/>
              </a:rPr>
              <a:t>.</a:t>
            </a:r>
            <a:endParaRPr kumimoji="0" lang="en-US" sz="28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3986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3278165" y="2493818"/>
            <a:ext cx="8927690" cy="869469"/>
          </a:xfrm>
          <a:prstGeom prst="rect">
            <a:avLst/>
          </a:prstGeom>
        </p:spPr>
        <p:txBody>
          <a:bodyPr wrap="square" lIns="0" tIns="0" rIns="0" bIns="0" rtlCol="0" anchor="t">
            <a:spAutoFit/>
          </a:bodyPr>
          <a:lstStyle/>
          <a:p>
            <a:pPr algn="ctr">
              <a:lnSpc>
                <a:spcPts val="6400"/>
              </a:lnSpc>
              <a:spcBef>
                <a:spcPct val="0"/>
              </a:spcBef>
            </a:pPr>
            <a:r>
              <a:rPr lang="en-US" sz="6600" b="1" spc="-133" dirty="0" err="1" smtClean="0">
                <a:solidFill>
                  <a:srgbClr val="F92D67"/>
                </a:solidFill>
                <a:latin typeface="Sriracha"/>
              </a:rPr>
              <a:t>Tiết</a:t>
            </a:r>
            <a:r>
              <a:rPr lang="en-US" sz="6600" b="1" spc="-133" dirty="0" smtClean="0">
                <a:solidFill>
                  <a:srgbClr val="F92D67"/>
                </a:solidFill>
                <a:latin typeface="Sriracha"/>
              </a:rPr>
              <a:t> 1 + 2</a:t>
            </a:r>
            <a:endParaRPr lang="en-US" sz="6600" b="1" spc="-133" dirty="0">
              <a:solidFill>
                <a:srgbClr val="F92D67"/>
              </a:solidFill>
              <a:latin typeface="Sriracha"/>
            </a:endParaRPr>
          </a:p>
        </p:txBody>
      </p:sp>
    </p:spTree>
    <p:extLst>
      <p:ext uri="{BB962C8B-B14F-4D97-AF65-F5344CB8AC3E}">
        <p14:creationId xmlns:p14="http://schemas.microsoft.com/office/powerpoint/2010/main" val="1636402878"/>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5" name="Arrow: Right 16">
            <a:extLst>
              <a:ext uri="{FF2B5EF4-FFF2-40B4-BE49-F238E27FC236}">
                <a16:creationId xmlns:a16="http://schemas.microsoft.com/office/drawing/2014/main" id="{20A2D69E-61A8-ECFB-AD2D-86A364EF4EC5}"/>
              </a:ext>
            </a:extLst>
          </p:cNvPr>
          <p:cNvSpPr/>
          <p:nvPr/>
        </p:nvSpPr>
        <p:spPr>
          <a:xfrm>
            <a:off x="1502921" y="3952921"/>
            <a:ext cx="444969" cy="3532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175164" y="3657600"/>
            <a:ext cx="7959436" cy="1104929"/>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rất thích vẽ. Khi kiếm củi trên núi hay lúc cắt cỏ ven sông, em đều tập vẽ trên đất, trên đá.</a:t>
            </a:r>
            <a:endParaRPr lang="en-US" sz="2400" b="1" dirty="0">
              <a:solidFill>
                <a:srgbClr val="FF0000"/>
              </a:solidFill>
              <a:latin typeface="Nunito Black" pitchFamily="2" charset="0"/>
              <a:ea typeface="Tahoma" panose="020B0604030504040204" pitchFamily="34" charset="0"/>
              <a:cs typeface="Tahoma" panose="020B0604030504040204" pitchFamily="34" charset="0"/>
            </a:endParaRPr>
          </a:p>
        </p:txBody>
      </p:sp>
      <p:sp>
        <p:nvSpPr>
          <p:cNvPr id="22" name="Rounded Rectangle 21"/>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1: </a:t>
            </a:r>
            <a:r>
              <a:rPr kumimoji="0" lang="vi-VN" sz="2400" b="1" i="0" u="none" strike="noStrike" kern="1200" cap="none" spc="0" normalizeH="0" baseline="0" noProof="0" dirty="0">
                <a:ln>
                  <a:noFill/>
                </a:ln>
                <a:solidFill>
                  <a:srgbClr val="008000"/>
                </a:solidFill>
                <a:effectLst/>
                <a:uLnTx/>
                <a:uFillTx/>
                <a:latin typeface="Nunito Black" pitchFamily="2" charset="0"/>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Tree>
    <p:extLst>
      <p:ext uri="{BB962C8B-B14F-4D97-AF65-F5344CB8AC3E}">
        <p14:creationId xmlns:p14="http://schemas.microsoft.com/office/powerpoint/2010/main" val="20715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2: </a:t>
            </a:r>
            <a:r>
              <a:rPr lang="vi-VN" sz="2400" dirty="0">
                <a:solidFill>
                  <a:srgbClr val="008000"/>
                </a:solidFill>
                <a:latin typeface="Nunito Black" pitchFamily="2" charset="0"/>
              </a:rPr>
              <a:t>Mã Lương được ai tặng cho cây bút thần? Cây bút đó có gì lạ</a:t>
            </a:r>
            <a:r>
              <a:rPr lang="vi-VN" sz="2400" dirty="0" smtClean="0">
                <a:solidFill>
                  <a:srgbClr val="008000"/>
                </a:solidFill>
                <a:latin typeface="Nunito Black" pitchFamily="2" charset="0"/>
              </a:rPr>
              <a:t>?</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
        <p:nvSpPr>
          <p:cNvPr id="15" name="Cloud 14">
            <a:extLst>
              <a:ext uri="{FF2B5EF4-FFF2-40B4-BE49-F238E27FC236}">
                <a16:creationId xmlns:a16="http://schemas.microsoft.com/office/drawing/2014/main" id="{9983C60C-E901-DAA5-AC1C-ABD9B76BCFAC}"/>
              </a:ext>
            </a:extLst>
          </p:cNvPr>
          <p:cNvSpPr/>
          <p:nvPr/>
        </p:nvSpPr>
        <p:spPr>
          <a:xfrm>
            <a:off x="8604485" y="1553227"/>
            <a:ext cx="3124200"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000" dirty="0" err="1" smtClean="0">
                <a:latin typeface="Nunito Black" pitchFamily="2" charset="0"/>
              </a:rPr>
              <a:t>Gợi</a:t>
            </a:r>
            <a:r>
              <a:rPr lang="en-US" sz="2000" dirty="0" smtClean="0">
                <a:latin typeface="Nunito Black" pitchFamily="2" charset="0"/>
              </a:rPr>
              <a:t> ý: </a:t>
            </a:r>
            <a:r>
              <a:rPr lang="en-US" sz="2000" dirty="0" err="1" smtClean="0">
                <a:latin typeface="Nunito Black" pitchFamily="2" charset="0"/>
              </a:rPr>
              <a:t>Em</a:t>
            </a:r>
            <a:r>
              <a:rPr lang="en-US" sz="2000" dirty="0" smtClean="0">
                <a:latin typeface="Nunito Black" pitchFamily="2" charset="0"/>
              </a:rPr>
              <a:t> </a:t>
            </a:r>
            <a:r>
              <a:rPr lang="en-US" sz="2000" dirty="0" err="1">
                <a:latin typeface="Nunito Black" pitchFamily="2" charset="0"/>
              </a:rPr>
              <a:t>đọc</a:t>
            </a:r>
            <a:r>
              <a:rPr lang="en-US" sz="2000" dirty="0">
                <a:latin typeface="Nunito Black" pitchFamily="2" charset="0"/>
              </a:rPr>
              <a:t> </a:t>
            </a:r>
            <a:r>
              <a:rPr lang="en-US" sz="2000" dirty="0" err="1">
                <a:latin typeface="Nunito Black" pitchFamily="2" charset="0"/>
              </a:rPr>
              <a:t>đoạn</a:t>
            </a:r>
            <a:r>
              <a:rPr lang="en-US" sz="2000" dirty="0">
                <a:latin typeface="Nunito Black" pitchFamily="2" charset="0"/>
              </a:rPr>
              <a:t> </a:t>
            </a:r>
            <a:r>
              <a:rPr lang="en-US" sz="2000" dirty="0" err="1">
                <a:latin typeface="Nunito Black" pitchFamily="2" charset="0"/>
              </a:rPr>
              <a:t>văn</a:t>
            </a:r>
            <a:r>
              <a:rPr lang="en-US" sz="2000" dirty="0">
                <a:latin typeface="Nunito Black" pitchFamily="2" charset="0"/>
              </a:rPr>
              <a:t> </a:t>
            </a:r>
            <a:r>
              <a:rPr lang="en-US" sz="2000" dirty="0" err="1">
                <a:latin typeface="Nunito Black" pitchFamily="2" charset="0"/>
              </a:rPr>
              <a:t>thứ</a:t>
            </a:r>
            <a:r>
              <a:rPr lang="en-US" sz="2000" dirty="0">
                <a:latin typeface="Nunito Black" pitchFamily="2" charset="0"/>
              </a:rPr>
              <a:t> 2 </a:t>
            </a:r>
            <a:r>
              <a:rPr lang="en-US" sz="2000" dirty="0" err="1">
                <a:latin typeface="Nunito Black" pitchFamily="2" charset="0"/>
              </a:rPr>
              <a:t>và</a:t>
            </a:r>
            <a:r>
              <a:rPr lang="en-US" sz="2000" dirty="0">
                <a:latin typeface="Nunito Black" pitchFamily="2" charset="0"/>
              </a:rPr>
              <a:t> 3 </a:t>
            </a:r>
            <a:r>
              <a:rPr lang="en-US" sz="2000" dirty="0" err="1">
                <a:latin typeface="Nunito Black" pitchFamily="2" charset="0"/>
              </a:rPr>
              <a:t>để</a:t>
            </a:r>
            <a:r>
              <a:rPr lang="en-US" sz="2000" dirty="0">
                <a:latin typeface="Nunito Black" pitchFamily="2" charset="0"/>
              </a:rPr>
              <a:t> </a:t>
            </a:r>
            <a:r>
              <a:rPr lang="en-US" sz="2000" dirty="0" err="1">
                <a:latin typeface="Nunito Black" pitchFamily="2" charset="0"/>
              </a:rPr>
              <a:t>trả</a:t>
            </a:r>
            <a:r>
              <a:rPr lang="en-US" sz="2000" dirty="0">
                <a:latin typeface="Nunito Black" pitchFamily="2" charset="0"/>
              </a:rPr>
              <a:t> </a:t>
            </a:r>
            <a:r>
              <a:rPr lang="en-US" sz="2000" dirty="0" err="1">
                <a:latin typeface="Nunito Black" pitchFamily="2" charset="0"/>
              </a:rPr>
              <a:t>lời</a:t>
            </a:r>
            <a:r>
              <a:rPr lang="en-US" sz="2000" dirty="0">
                <a:latin typeface="Nunito Black" pitchFamily="2" charset="0"/>
              </a:rPr>
              <a:t> </a:t>
            </a:r>
            <a:r>
              <a:rPr lang="en-US" sz="2000" dirty="0" err="1">
                <a:latin typeface="Nunito Black" pitchFamily="2" charset="0"/>
              </a:rPr>
              <a:t>câu</a:t>
            </a:r>
            <a:r>
              <a:rPr lang="en-US" sz="2000" dirty="0">
                <a:latin typeface="Nunito Black" pitchFamily="2" charset="0"/>
              </a:rPr>
              <a:t> </a:t>
            </a:r>
            <a:r>
              <a:rPr lang="en-US" sz="2000" dirty="0" err="1">
                <a:latin typeface="Nunito Black" pitchFamily="2" charset="0"/>
              </a:rPr>
              <a:t>hỏi</a:t>
            </a:r>
            <a:r>
              <a:rPr lang="en-US" sz="2000" dirty="0" smtClean="0">
                <a:latin typeface="Nunito Black" pitchFamily="2" charset="0"/>
              </a:rPr>
              <a:t>.</a:t>
            </a:r>
            <a:endParaRPr lang="en-US" sz="2000" b="1" dirty="0">
              <a:solidFill>
                <a:prstClr val="black"/>
              </a:solidFill>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6643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2: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Mã Lương được ai tặng cho cây bút thần? Cây bút đó có gì lạ</a:t>
            </a:r>
            <a:r>
              <a:rPr kumimoji="0" lang="vi-VN" sz="2400" b="0" i="0" u="none" strike="noStrike" kern="1200" cap="none" spc="0" normalizeH="0" baseline="0" noProof="0" dirty="0" smtClean="0">
                <a:ln>
                  <a:noFill/>
                </a:ln>
                <a:solidFill>
                  <a:srgbClr val="008000"/>
                </a:solidFill>
                <a:effectLst/>
                <a:uLnTx/>
                <a:uFillTx/>
                <a:latin typeface="Nunito Black" pitchFamily="2" charset="0"/>
                <a:ea typeface="+mn-ea"/>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sp>
        <p:nvSpPr>
          <p:cNvPr id="8" name="Arrow: Right 16">
            <a:extLst>
              <a:ext uri="{FF2B5EF4-FFF2-40B4-BE49-F238E27FC236}">
                <a16:creationId xmlns:a16="http://schemas.microsoft.com/office/drawing/2014/main" id="{20A2D69E-61A8-ECFB-AD2D-86A364EF4EC5}"/>
              </a:ext>
            </a:extLst>
          </p:cNvPr>
          <p:cNvSpPr/>
          <p:nvPr/>
        </p:nvSpPr>
        <p:spPr>
          <a:xfrm>
            <a:off x="1219200" y="4142509"/>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13174" y="3612534"/>
            <a:ext cx="7883236" cy="14478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smtClean="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được một cụ già tóc bạc phơ tặng cho cây bút. Điều lạ của cây bút đó là Mã Lương vẽ gì thì điều đó thành sự thật.</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6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Cloud 9"/>
          <p:cNvSpPr/>
          <p:nvPr/>
        </p:nvSpPr>
        <p:spPr>
          <a:xfrm>
            <a:off x="4191000" y="1736392"/>
            <a:ext cx="7543800" cy="2197100"/>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 ý: </a:t>
            </a:r>
            <a:r>
              <a:rPr kumimoji="0" lang="vi-VN" sz="2400" b="0" i="0" u="none" strike="noStrike" kern="1200" cap="none" spc="0" normalizeH="0" baseline="0" noProof="0" dirty="0">
                <a:ln>
                  <a:noFill/>
                </a:ln>
                <a:solidFill>
                  <a:prstClr val="black"/>
                </a:solidFill>
                <a:effectLst/>
                <a:uLnTx/>
                <a:uFillTx/>
                <a:latin typeface="Nunito Black" pitchFamily="2" charset="0"/>
                <a:ea typeface="+mn-ea"/>
                <a:cs typeface="+mn-cs"/>
              </a:rPr>
              <a:t>Em dựa vào đoạn văn thứ 3 và đóng vai người dân trong làng để nói về những điều mà Mã Lương đã làm cho họ.</a:t>
            </a:r>
            <a:endPar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Cloud 10"/>
          <p:cNvSpPr/>
          <p:nvPr/>
        </p:nvSpPr>
        <p:spPr>
          <a:xfrm>
            <a:off x="914400" y="4419600"/>
            <a:ext cx="4876800" cy="1315863"/>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Làm</a:t>
            </a:r>
            <a:r>
              <a:rPr kumimoji="0" lang="en-US" sz="2400" b="1" i="0" u="none" strike="noStrike" kern="1200" cap="none" spc="0" normalizeH="0" noProof="0" dirty="0"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việc</a:t>
            </a:r>
            <a:r>
              <a:rPr kumimoji="0" lang="en-US" sz="2400" b="1" i="0" u="none" strike="noStrike" kern="1200" cap="none" spc="0" normalizeH="0" noProof="0" dirty="0"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nhóm</a:t>
            </a:r>
            <a:endParaRPr kumimoji="0" lang="en-US" sz="2800" b="1" i="0" u="none" strike="noStrike" kern="1200" cap="none" spc="0" normalizeH="0" baseline="0" noProof="0" dirty="0">
              <a:ln>
                <a:noFill/>
              </a:ln>
              <a:solidFill>
                <a:srgbClr val="008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8696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8" name="Arrow: Right 16">
            <a:extLst>
              <a:ext uri="{FF2B5EF4-FFF2-40B4-BE49-F238E27FC236}">
                <a16:creationId xmlns:a16="http://schemas.microsoft.com/office/drawing/2014/main" id="{20A2D69E-61A8-ECFB-AD2D-86A364EF4EC5}"/>
              </a:ext>
            </a:extLst>
          </p:cNvPr>
          <p:cNvSpPr/>
          <p:nvPr/>
        </p:nvSpPr>
        <p:spPr>
          <a:xfrm>
            <a:off x="1170709" y="3940600"/>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52600" y="2971800"/>
            <a:ext cx="9372600" cy="2756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latin typeface="Nunito Black" pitchFamily="2" charset="0"/>
              </a:rPr>
              <a:t> </a:t>
            </a:r>
            <a:r>
              <a:rPr lang="vi-VN" sz="2400" dirty="0">
                <a:solidFill>
                  <a:srgbClr val="FF0000"/>
                </a:solidFill>
                <a:latin typeface="Nunito Black" pitchFamily="2"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6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p>
          <a:p>
            <a:r>
              <a:rPr lang="vi-VN" sz="2400" dirty="0">
                <a:solidFill>
                  <a:srgbClr val="008000"/>
                </a:solidFill>
                <a:latin typeface="Nunito Black" pitchFamily="2" charset="0"/>
              </a:rPr>
              <a:t>a. Vì phú ông đã nhốt Mã Lương vào chuồng ngựa</a:t>
            </a:r>
          </a:p>
          <a:p>
            <a:r>
              <a:rPr lang="vi-VN" sz="2400" dirty="0">
                <a:solidFill>
                  <a:srgbClr val="008000"/>
                </a:solidFill>
                <a:latin typeface="Nunito Black" pitchFamily="2" charset="0"/>
              </a:rPr>
              <a:t>b. Vì phú ông bắt Mã Lương chịu đói, chịu rét</a:t>
            </a:r>
          </a:p>
          <a:p>
            <a:r>
              <a:rPr lang="vi-VN" sz="2400" dirty="0">
                <a:solidFill>
                  <a:srgbClr val="008000"/>
                </a:solidFill>
                <a:latin typeface="Nunito Black" pitchFamily="2" charset="0"/>
              </a:rPr>
              <a:t>c. Vì phú ông đã giàu có lại còn tham lam</a:t>
            </a:r>
          </a:p>
        </p:txBody>
      </p:sp>
      <p:sp>
        <p:nvSpPr>
          <p:cNvPr id="10" name="Cloud 9"/>
          <p:cNvSpPr/>
          <p:nvPr/>
        </p:nvSpPr>
        <p:spPr>
          <a:xfrm>
            <a:off x="3733800" y="3226545"/>
            <a:ext cx="7391400" cy="1802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0" i="0" u="none" strike="noStrike" kern="1200" cap="none" spc="0" normalizeH="0" baseline="0" noProof="0" dirty="0" err="1" smtClean="0">
                <a:ln>
                  <a:noFill/>
                </a:ln>
                <a:solidFill>
                  <a:prstClr val="black"/>
                </a:solidFill>
                <a:effectLst/>
                <a:uLnTx/>
                <a:uFillTx/>
                <a:latin typeface="Nunito Black" pitchFamily="2" charset="0"/>
                <a:ea typeface="+mn-ea"/>
                <a:cs typeface="#9Slide03 Arima Madurai Black" panose="00000A00000000000000" pitchFamily="2" charset="0"/>
              </a:rPr>
              <a:t>Gợi</a:t>
            </a:r>
            <a:r>
              <a:rPr kumimoji="0" lang="en-US" sz="2400" b="0" i="0" u="none" strike="noStrike" kern="1200" cap="none" spc="0" normalizeH="0" noProof="0" dirty="0" smtClean="0">
                <a:ln>
                  <a:noFill/>
                </a:ln>
                <a:solidFill>
                  <a:prstClr val="black"/>
                </a:solidFill>
                <a:effectLst/>
                <a:uLnTx/>
                <a:uFillTx/>
                <a:latin typeface="Nunito Black" pitchFamily="2" charset="0"/>
                <a:ea typeface="+mn-ea"/>
                <a:cs typeface="#9Slide03 Arima Madurai Black" panose="00000A00000000000000" pitchFamily="2" charset="0"/>
              </a:rPr>
              <a:t> ý: </a:t>
            </a:r>
            <a:r>
              <a:rPr lang="en-US" sz="2400" dirty="0" err="1" smtClean="0">
                <a:solidFill>
                  <a:srgbClr val="0070C0"/>
                </a:solidFill>
                <a:latin typeface="Nunito Black" pitchFamily="2" charset="0"/>
              </a:rPr>
              <a:t>Em</a:t>
            </a:r>
            <a:r>
              <a:rPr lang="en-US" sz="2400" dirty="0" smtClean="0">
                <a:solidFill>
                  <a:srgbClr val="0070C0"/>
                </a:solidFill>
                <a:latin typeface="Nunito Black" pitchFamily="2" charset="0"/>
              </a:rPr>
              <a:t> </a:t>
            </a:r>
            <a:r>
              <a:rPr lang="en-US" sz="2400" dirty="0" err="1">
                <a:solidFill>
                  <a:srgbClr val="0070C0"/>
                </a:solidFill>
                <a:latin typeface="Nunito Black" pitchFamily="2" charset="0"/>
              </a:rPr>
              <a:t>đọc</a:t>
            </a:r>
            <a:r>
              <a:rPr lang="en-US" sz="2400" dirty="0">
                <a:solidFill>
                  <a:srgbClr val="0070C0"/>
                </a:solidFill>
                <a:latin typeface="Nunito Black" pitchFamily="2" charset="0"/>
              </a:rPr>
              <a:t> </a:t>
            </a:r>
            <a:r>
              <a:rPr lang="en-US" sz="2400" dirty="0" err="1">
                <a:solidFill>
                  <a:srgbClr val="0070C0"/>
                </a:solidFill>
                <a:latin typeface="Nunito Black" pitchFamily="2" charset="0"/>
              </a:rPr>
              <a:t>kĩ</a:t>
            </a:r>
            <a:r>
              <a:rPr lang="en-US" sz="2400" dirty="0">
                <a:solidFill>
                  <a:srgbClr val="0070C0"/>
                </a:solidFill>
                <a:latin typeface="Nunito Black" pitchFamily="2" charset="0"/>
              </a:rPr>
              <a:t> </a:t>
            </a:r>
            <a:r>
              <a:rPr lang="en-US" sz="2400" dirty="0" err="1">
                <a:solidFill>
                  <a:srgbClr val="0070C0"/>
                </a:solidFill>
                <a:latin typeface="Nunito Black" pitchFamily="2" charset="0"/>
              </a:rPr>
              <a:t>các</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và</a:t>
            </a:r>
            <a:r>
              <a:rPr lang="en-US" sz="2400" dirty="0">
                <a:solidFill>
                  <a:srgbClr val="0070C0"/>
                </a:solidFill>
                <a:latin typeface="Nunito Black" pitchFamily="2" charset="0"/>
              </a:rPr>
              <a:t> </a:t>
            </a:r>
            <a:r>
              <a:rPr lang="en-US" sz="2400" dirty="0" err="1">
                <a:solidFill>
                  <a:srgbClr val="0070C0"/>
                </a:solidFill>
                <a:latin typeface="Nunito Black" pitchFamily="2" charset="0"/>
              </a:rPr>
              <a:t>lựa</a:t>
            </a:r>
            <a:r>
              <a:rPr lang="en-US" sz="2400" dirty="0">
                <a:solidFill>
                  <a:srgbClr val="0070C0"/>
                </a:solidFill>
                <a:latin typeface="Nunito Black" pitchFamily="2" charset="0"/>
              </a:rPr>
              <a:t> </a:t>
            </a:r>
            <a:r>
              <a:rPr lang="en-US" sz="2400" dirty="0" err="1">
                <a:solidFill>
                  <a:srgbClr val="0070C0"/>
                </a:solidFill>
                <a:latin typeface="Nunito Black" pitchFamily="2" charset="0"/>
              </a:rPr>
              <a:t>chọn</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phù</a:t>
            </a:r>
            <a:r>
              <a:rPr lang="en-US" sz="2400" dirty="0">
                <a:solidFill>
                  <a:srgbClr val="0070C0"/>
                </a:solidFill>
                <a:latin typeface="Nunito Black" pitchFamily="2" charset="0"/>
              </a:rPr>
              <a:t> </a:t>
            </a:r>
            <a:r>
              <a:rPr lang="en-US" sz="2400" dirty="0" err="1">
                <a:solidFill>
                  <a:srgbClr val="0070C0"/>
                </a:solidFill>
                <a:latin typeface="Nunito Black" pitchFamily="2" charset="0"/>
              </a:rPr>
              <a:t>hợp</a:t>
            </a:r>
            <a:r>
              <a:rPr lang="en-US" sz="2400" dirty="0" smtClean="0">
                <a:solidFill>
                  <a:srgbClr val="0070C0"/>
                </a:solidFill>
                <a:latin typeface="Nunito Black" pitchFamily="2" charset="0"/>
              </a:rPr>
              <a:t>.</a:t>
            </a:r>
            <a:endParaRPr kumimoji="0" lang="en-US" sz="2800" b="1" i="0" u="none" strike="noStrike" kern="1200" cap="none" spc="0" normalizeH="0" baseline="0" noProof="0" dirty="0">
              <a:ln>
                <a:noFill/>
              </a:ln>
              <a:solidFill>
                <a:srgbClr val="0070C0"/>
              </a:solidFill>
              <a:effectLst/>
              <a:uLnTx/>
              <a:uFillTx/>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3056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sp>
        <p:nvSpPr>
          <p:cNvPr id="8" name="Rounded Rectangle 7"/>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p>
          <a:p>
            <a:r>
              <a:rPr lang="vi-VN" sz="2400" dirty="0">
                <a:solidFill>
                  <a:srgbClr val="008000"/>
                </a:solidFill>
                <a:latin typeface="Nunito Black" pitchFamily="2" charset="0"/>
              </a:rPr>
              <a:t>a. Vì phú ông đã nhốt Mã Lương vào chuồng ngựa</a:t>
            </a:r>
          </a:p>
          <a:p>
            <a:r>
              <a:rPr lang="vi-VN" sz="2400" dirty="0">
                <a:solidFill>
                  <a:srgbClr val="008000"/>
                </a:solidFill>
                <a:latin typeface="Nunito Black" pitchFamily="2" charset="0"/>
              </a:rPr>
              <a:t>b. Vì phú ông bắt Mã Lương chịu đói, chịu rét</a:t>
            </a:r>
          </a:p>
          <a:p>
            <a:r>
              <a:rPr lang="vi-VN" sz="2400" dirty="0">
                <a:solidFill>
                  <a:srgbClr val="008000"/>
                </a:solidFill>
                <a:latin typeface="Nunito Black" pitchFamily="2" charset="0"/>
              </a:rPr>
              <a:t>c. Vì phú ông đã giàu có lại còn tham lam</a:t>
            </a:r>
          </a:p>
        </p:txBody>
      </p:sp>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3" name="Oval 2"/>
          <p:cNvSpPr/>
          <p:nvPr/>
        </p:nvSpPr>
        <p:spPr>
          <a:xfrm>
            <a:off x="1219200" y="2438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0" name="Cloud 9"/>
          <p:cNvSpPr/>
          <p:nvPr/>
        </p:nvSpPr>
        <p:spPr>
          <a:xfrm>
            <a:off x="7315200" y="1532445"/>
            <a:ext cx="4343400" cy="1421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lang="en-US" sz="2400" dirty="0" err="1">
                <a:solidFill>
                  <a:srgbClr val="0070C0"/>
                </a:solidFill>
                <a:latin typeface="#9Slide03 AmpleSoft Bold" panose="02000000000000000000" pitchFamily="2" charset="0"/>
              </a:rPr>
              <a:t>Làm</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việc</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nhóm</a:t>
            </a:r>
            <a:endParaRPr lang="en-US" sz="2400" dirty="0">
              <a:solidFill>
                <a:srgbClr val="0070C0"/>
              </a:solidFill>
              <a:latin typeface="#9Slide03 AmpleSoft Bold" panose="02000000000000000000" pitchFamily="2" charset="0"/>
            </a:endParaRPr>
          </a:p>
        </p:txBody>
      </p:sp>
      <p:sp>
        <p:nvSpPr>
          <p:cNvPr id="6" name="Rounded Rectangle 5"/>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5: </a:t>
            </a: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428267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5: </a:t>
            </a: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6" name="Arrow: Right 16">
            <a:extLst>
              <a:ext uri="{FF2B5EF4-FFF2-40B4-BE49-F238E27FC236}">
                <a16:creationId xmlns:a16="http://schemas.microsoft.com/office/drawing/2014/main" id="{20A2D69E-61A8-ECFB-AD2D-86A364EF4EC5}"/>
              </a:ext>
            </a:extLst>
          </p:cNvPr>
          <p:cNvSpPr/>
          <p:nvPr/>
        </p:nvSpPr>
        <p:spPr>
          <a:xfrm>
            <a:off x="890264" y="4384386"/>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1371600" y="3644186"/>
            <a:ext cx="9372600" cy="1613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solidFill>
                  <a:srgbClr val="FF0000"/>
                </a:solidFill>
                <a:latin typeface="Nunito Black" pitchFamily="2" charset="0"/>
              </a:rPr>
              <a:t> Theo em, Mã Lương cưỡi ngựa đi khắp nơi và sẽ giúp đỡ được rất nhiều những người nghèo khổ. Mã Lương sẽ giúp cho cuộc sống của mọi người tốt đẹp hơn.</a:t>
            </a:r>
            <a:endParaRPr lang="vi-VN" sz="2400" i="1" dirty="0">
              <a:solidFill>
                <a:srgbClr val="FF0000"/>
              </a:solidFill>
              <a:latin typeface="Nunito Black" pitchFamily="2" charset="0"/>
            </a:endParaRPr>
          </a:p>
        </p:txBody>
      </p:sp>
    </p:spTree>
    <p:extLst>
      <p:ext uri="{BB962C8B-B14F-4D97-AF65-F5344CB8AC3E}">
        <p14:creationId xmlns:p14="http://schemas.microsoft.com/office/powerpoint/2010/main" val="30305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4953000" y="685799"/>
            <a:ext cx="3733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FF0000"/>
                </a:solidFill>
                <a:latin typeface="Nunito Black" pitchFamily="2" charset="0"/>
              </a:rPr>
              <a:t>Nội</a:t>
            </a:r>
            <a:r>
              <a:rPr lang="en-US" sz="4400" b="1" dirty="0">
                <a:solidFill>
                  <a:srgbClr val="FF0000"/>
                </a:solidFill>
                <a:latin typeface="Nunito Black" pitchFamily="2" charset="0"/>
              </a:rPr>
              <a:t> dung</a:t>
            </a:r>
            <a:endParaRPr lang="en-US" sz="4400" dirty="0">
              <a:solidFill>
                <a:srgbClr val="FF0000"/>
              </a:solidFill>
              <a:latin typeface="Nunito Black" pitchFamily="2" charset="0"/>
            </a:endParaRPr>
          </a:p>
        </p:txBody>
      </p:sp>
      <p:sp>
        <p:nvSpPr>
          <p:cNvPr id="7" name="Rounded Rectangle 6"/>
          <p:cNvSpPr/>
          <p:nvPr/>
        </p:nvSpPr>
        <p:spPr>
          <a:xfrm>
            <a:off x="1165982" y="1840709"/>
            <a:ext cx="10035418" cy="3417091"/>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lang="vi-VN" sz="2400" dirty="0">
                <a:solidFill>
                  <a:srgbClr val="008000"/>
                </a:solidFill>
                <a:latin typeface="Nunito Black" pitchFamily="2" charset="0"/>
              </a:rPr>
              <a:t>Bài đọc kể về Mã Lương – một người rất thích vẽ và vẽ rất đẹp. Cậu được một cụ già tóc bạc phơ tặng cho một cây bút vẽ gì thì điều đó thành sự thật. Cậu đã dùng cây bút để giúp đỡ người nghèo trong làng.</a:t>
            </a:r>
            <a:r>
              <a:rPr lang="vi-VN" sz="2400" b="1" dirty="0">
                <a:solidFill>
                  <a:srgbClr val="008000"/>
                </a:solidFill>
                <a:latin typeface="Nunito Black" pitchFamily="2" charset="0"/>
              </a:rPr>
              <a:t> </a:t>
            </a:r>
            <a:r>
              <a:rPr lang="vi-VN" sz="2400" dirty="0">
                <a:solidFill>
                  <a:srgbClr val="008000"/>
                </a:solidFill>
                <a:latin typeface="Nunito Black" pitchFamily="2" charset="0"/>
              </a:rPr>
              <a:t>Biết chuyện, phú ông đã bắt Mã Lương vẽ nhưng cậu không đồng ý. Hắn đã nhốt cậu lại và bỏ đói nhưng nhờ cây bút, cậu đã thoát được ra ngoài và đi khắp nơi giúp người nghèo khổ. </a:t>
            </a:r>
            <a:br>
              <a:rPr lang="vi-VN" sz="2400" dirty="0">
                <a:solidFill>
                  <a:srgbClr val="008000"/>
                </a:solidFill>
                <a:latin typeface="Nunito Black" pitchFamily="2" charset="0"/>
              </a:rPr>
            </a:br>
            <a:endParaRPr kumimoji="0" lang="vi-VN" sz="2400" b="0" i="1" u="none" strike="noStrike" kern="1200" cap="none" spc="0" normalizeH="0" baseline="0" noProof="0" dirty="0">
              <a:ln>
                <a:noFill/>
              </a:ln>
              <a:solidFill>
                <a:srgbClr val="008000"/>
              </a:solidFill>
              <a:effectLst/>
              <a:uLnTx/>
              <a:uFillTx/>
              <a:latin typeface="Nunito Black" pitchFamily="2" charset="0"/>
            </a:endParaRPr>
          </a:p>
        </p:txBody>
      </p:sp>
    </p:spTree>
    <p:extLst>
      <p:ext uri="{BB962C8B-B14F-4D97-AF65-F5344CB8AC3E}">
        <p14:creationId xmlns:p14="http://schemas.microsoft.com/office/powerpoint/2010/main" val="120650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Đọc</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20634086"/>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smtClean="0">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smtClean="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smtClean="0">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smtClean="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smtClean="0">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1F497D">
                    <a:lumMod val="50000"/>
                  </a:srgbClr>
                </a:solidFill>
                <a:effectLst/>
                <a:uLnTx/>
                <a:uFillTx/>
                <a:latin typeface="OpenSans"/>
                <a:ea typeface="+mn-ea"/>
                <a:cs typeface="+mn-cs"/>
              </a:rPr>
              <a:t>	</a:t>
            </a:r>
            <a:r>
              <a:rPr kumimoji="0" lang="en-US" sz="2400" b="1" i="0" u="none" strike="noStrike" kern="1200" cap="none" spc="-133" normalizeH="0" baseline="0" noProof="0" dirty="0">
                <a:ln>
                  <a:noFill/>
                </a:ln>
                <a:solidFill>
                  <a:srgbClr val="FF0000"/>
                </a:solidFill>
                <a:effectLst/>
                <a:uLnTx/>
                <a:uFillTx/>
                <a:latin typeface="Nunito Black" pitchFamily="2" charset="0"/>
                <a:ea typeface="+mn-ea"/>
                <a:cs typeface="+mn-cs"/>
              </a:rPr>
              <a:t>CÂY BÚT </a:t>
            </a:r>
            <a:r>
              <a:rPr kumimoji="0" lang="en-US" sz="2400" b="1" i="0" u="none" strike="noStrike" kern="1200" cap="none" spc="-133" normalizeH="0" baseline="0" noProof="0" dirty="0" smtClean="0">
                <a:ln>
                  <a:noFill/>
                </a:ln>
                <a:solidFill>
                  <a:srgbClr val="FF0000"/>
                </a:solidFill>
                <a:effectLst/>
                <a:uLnTx/>
                <a:uFillTx/>
                <a:latin typeface="Nunito Black" pitchFamily="2" charset="0"/>
                <a:ea typeface="+mn-ea"/>
                <a:cs typeface="+mn-cs"/>
              </a:rPr>
              <a:t>THẦN</a:t>
            </a:r>
            <a:endParaRPr kumimoji="0" lang="en-US" sz="2400" b="0" i="0" u="none" strike="noStrike" kern="1200" cap="none" spc="0" normalizeH="0" baseline="0" noProof="0" dirty="0" smtClean="0">
              <a:ln>
                <a:noFill/>
              </a:ln>
              <a:solidFill>
                <a:srgbClr val="1F497D">
                  <a:lumMod val="50000"/>
                </a:srgbClr>
              </a:solidFill>
              <a:effectLst/>
              <a:uLnTx/>
              <a:uFillTx/>
              <a:latin typeface="Nunito Black" pitchFamily="2" charset="0"/>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Ngày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Một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đêm, Mã Lương mơ thấy một cụ già tóc bạc phơ đưa cho em cây bút sáng lấp lánh. Em reo lên: “Cây bút đẹp quá! Cháu cảm ơn ông!”. Tỉnh dậy, Mã Lương thấy cây bút vẫn trong tay mình.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Mã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Biết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Phú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(Theo Truyện cổ tích Trung Quốc</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0479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6200000">
            <a:off x="526285" y="13025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smtClean="0">
                <a:solidFill>
                  <a:srgbClr val="F92D67"/>
                </a:solidFill>
                <a:latin typeface="Sigmar One" panose="00000500000000000000" pitchFamily="2" charset="0"/>
                <a:ea typeface="+mj-ea"/>
                <a:cs typeface="+mj-cs"/>
              </a:rPr>
              <a:t>Đọc</a:t>
            </a:r>
            <a:r>
              <a:rPr lang="en-US" sz="5400" dirty="0" smtClean="0">
                <a:solidFill>
                  <a:srgbClr val="F92D67"/>
                </a:solidFill>
                <a:latin typeface="Sigmar One" panose="00000500000000000000" pitchFamily="2" charset="0"/>
                <a:ea typeface="+mj-ea"/>
                <a:cs typeface="+mj-cs"/>
              </a:rPr>
              <a:t> </a:t>
            </a:r>
            <a:r>
              <a:rPr lang="en-US" sz="5400" dirty="0" err="1" smtClean="0">
                <a:solidFill>
                  <a:srgbClr val="F92D67"/>
                </a:solidFill>
                <a:latin typeface="Sigmar One" panose="00000500000000000000" pitchFamily="2" charset="0"/>
                <a:ea typeface="+mj-ea"/>
                <a:cs typeface="+mj-cs"/>
              </a:rPr>
              <a:t>mở</a:t>
            </a:r>
            <a:r>
              <a:rPr lang="en-US" sz="5400" dirty="0" smtClean="0">
                <a:solidFill>
                  <a:srgbClr val="F92D67"/>
                </a:solidFill>
                <a:latin typeface="Sigmar One" panose="00000500000000000000" pitchFamily="2" charset="0"/>
                <a:ea typeface="+mj-ea"/>
                <a:cs typeface="+mj-cs"/>
              </a:rPr>
              <a:t> </a:t>
            </a:r>
            <a:r>
              <a:rPr lang="en-US" sz="5400" dirty="0" err="1" smtClean="0">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4" name="Rectangle 3"/>
          <p:cNvSpPr/>
          <p:nvPr/>
        </p:nvSpPr>
        <p:spPr>
          <a:xfrm>
            <a:off x="1066800" y="609600"/>
            <a:ext cx="9829800" cy="1200329"/>
          </a:xfrm>
          <a:prstGeom prst="rect">
            <a:avLst/>
          </a:prstGeom>
          <a:noFill/>
          <a:ln>
            <a:noFill/>
          </a:ln>
        </p:spPr>
        <p:txBody>
          <a:bodyPr wrap="square">
            <a:spAutoFit/>
          </a:bodyPr>
          <a:lstStyle/>
          <a:p>
            <a:r>
              <a:rPr lang="vi-VN" sz="2400" b="1" dirty="0" smtClean="0">
                <a:solidFill>
                  <a:srgbClr val="008000"/>
                </a:solidFill>
                <a:latin typeface="Nunito Black" pitchFamily="2" charset="0"/>
              </a:rPr>
              <a:t>Câu 1</a:t>
            </a:r>
            <a:r>
              <a:rPr lang="en-US" sz="2400" b="1" dirty="0" smtClean="0">
                <a:solidFill>
                  <a:srgbClr val="008000"/>
                </a:solidFill>
                <a:latin typeface="Nunito Black" pitchFamily="2" charset="0"/>
              </a:rPr>
              <a:t>: </a:t>
            </a:r>
            <a:r>
              <a:rPr lang="vi-VN" sz="2400" b="1" dirty="0" smtClean="0">
                <a:solidFill>
                  <a:srgbClr val="008000"/>
                </a:solidFill>
                <a:latin typeface="Nunito Black" pitchFamily="2" charset="0"/>
              </a:rPr>
              <a:t>Tìm </a:t>
            </a:r>
            <a:r>
              <a:rPr lang="vi-VN" sz="2400" b="1" dirty="0">
                <a:solidFill>
                  <a:srgbClr val="008000"/>
                </a:solidFill>
                <a:latin typeface="Nunito Black" pitchFamily="2" charset="0"/>
              </a:rPr>
              <a:t>đọc bài về một nhân vật được mọi người quý mến, cảm phục và viết phiếu đọc sách theo mẫu.</a:t>
            </a:r>
            <a:endParaRPr lang="vi-VN" sz="2400" dirty="0">
              <a:solidFill>
                <a:srgbClr val="008000"/>
              </a:solidFill>
              <a:latin typeface="Nunito Black" pitchFamily="2" charset="0"/>
            </a:endParaRPr>
          </a:p>
          <a:p>
            <a:r>
              <a:rPr lang="vi-VN" dirty="0"/>
              <a:t/>
            </a:r>
            <a:br>
              <a:rPr lang="vi-VN" dirty="0"/>
            </a:br>
            <a:endParaRPr lang="en-US" dirty="0"/>
          </a:p>
        </p:txBody>
      </p:sp>
      <p:pic>
        <p:nvPicPr>
          <p:cNvPr id="5" name="Picture 4"/>
          <p:cNvPicPr>
            <a:picLocks noChangeAspect="1"/>
          </p:cNvPicPr>
          <p:nvPr/>
        </p:nvPicPr>
        <p:blipFill>
          <a:blip r:embed="rId4"/>
          <a:stretch>
            <a:fillRect/>
          </a:stretch>
        </p:blipFill>
        <p:spPr>
          <a:xfrm>
            <a:off x="1371600" y="1981200"/>
            <a:ext cx="9411373" cy="36294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496851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THIẾU NHI TIỆP KHẮC VỚI BÁC HỒ | Mầm n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73" y="1066800"/>
            <a:ext cx="10191679" cy="5168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9" name="Rounded Rectangle 8"/>
          <p:cNvSpPr/>
          <p:nvPr/>
        </p:nvSpPr>
        <p:spPr>
          <a:xfrm>
            <a:off x="838200" y="1066800"/>
            <a:ext cx="10820400" cy="5257800"/>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lang="vi-VN" sz="2000" b="1" dirty="0">
                <a:solidFill>
                  <a:srgbClr val="FF0000"/>
                </a:solidFill>
                <a:latin typeface="Nunito Black" pitchFamily="2" charset="0"/>
              </a:rPr>
              <a:t>Bác Hồ và thiếu nhi Tiệp Khắc</a:t>
            </a:r>
            <a:endParaRPr lang="vi-VN" sz="2000" dirty="0">
              <a:solidFill>
                <a:srgbClr val="FF0000"/>
              </a:solidFill>
              <a:latin typeface="Nunito Black" pitchFamily="2" charset="0"/>
            </a:endParaRPr>
          </a:p>
          <a:p>
            <a:pPr algn="just"/>
            <a:r>
              <a:rPr lang="en-US" sz="2000" dirty="0">
                <a:solidFill>
                  <a:srgbClr val="002060"/>
                </a:solidFill>
                <a:latin typeface="Nunito Black" pitchFamily="2" charset="0"/>
              </a:rPr>
              <a:t>	</a:t>
            </a:r>
            <a:r>
              <a:rPr lang="vi-VN" sz="2000" dirty="0">
                <a:solidFill>
                  <a:srgbClr val="008000"/>
                </a:solidFill>
                <a:latin typeface="Nunito Black" pitchFamily="2" charset="0"/>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Các cháu trông Bác gầy hay mập nào</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Bác gầy lắm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có muốn bác gầy yếu không</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Dạ không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đừng chen lấn nhau, hãy cử một đại biểu đến hôn Bác thôi nhé</a:t>
            </a:r>
            <a:r>
              <a:rPr lang="en-US" sz="2000" dirty="0">
                <a:solidFill>
                  <a:srgbClr val="008000"/>
                </a:solidFill>
                <a:latin typeface="Nunito Black" pitchFamily="2" charset="0"/>
              </a:rPr>
              <a:t>.</a:t>
            </a:r>
            <a:endParaRPr lang="vi-VN" sz="2000" dirty="0">
              <a:solidFill>
                <a:srgbClr val="008000"/>
              </a:solidFill>
              <a:latin typeface="Nunito Black" pitchFamily="2" charset="0"/>
            </a:endParaRPr>
          </a:p>
          <a:p>
            <a:pPr algn="just"/>
            <a:r>
              <a:rPr lang="vi-VN" sz="2000" dirty="0">
                <a:solidFill>
                  <a:srgbClr val="008000"/>
                </a:solidFill>
                <a:latin typeface="Nunito Black" pitchFamily="2" charset="0"/>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p>
        </p:txBody>
      </p:sp>
    </p:spTree>
    <p:extLst>
      <p:ext uri="{BB962C8B-B14F-4D97-AF65-F5344CB8AC3E}">
        <p14:creationId xmlns:p14="http://schemas.microsoft.com/office/powerpoint/2010/main" val="1201078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grpSp>
        <p:nvGrpSpPr>
          <p:cNvPr id="6" name="Group 5"/>
          <p:cNvGrpSpPr/>
          <p:nvPr/>
        </p:nvGrpSpPr>
        <p:grpSpPr>
          <a:xfrm>
            <a:off x="914400" y="491836"/>
            <a:ext cx="10591800" cy="5867400"/>
            <a:chOff x="914400" y="491836"/>
            <a:chExt cx="10591800" cy="5867400"/>
          </a:xfrm>
        </p:grpSpPr>
        <p:pic>
          <p:nvPicPr>
            <p:cNvPr id="7" name="Picture 2">
              <a:extLst>
                <a:ext uri="{FF2B5EF4-FFF2-40B4-BE49-F238E27FC236}">
                  <a16:creationId xmlns:a16="http://schemas.microsoft.com/office/drawing/2014/main" id="{D343D32B-60DA-2BA7-5C2D-4326016C6D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14400" y="491836"/>
              <a:ext cx="10591800" cy="5867400"/>
            </a:xfrm>
            <a:prstGeom prst="rect">
              <a:avLst/>
            </a:prstGeom>
          </p:spPr>
        </p:pic>
        <p:sp>
          <p:nvSpPr>
            <p:cNvPr id="9" name="Rectangle 8"/>
            <p:cNvSpPr/>
            <p:nvPr/>
          </p:nvSpPr>
          <p:spPr>
            <a:xfrm>
              <a:off x="2590800" y="1828800"/>
              <a:ext cx="6096000" cy="3600986"/>
            </a:xfrm>
            <a:prstGeom prst="rect">
              <a:avLst/>
            </a:prstGeom>
          </p:spPr>
          <p:txBody>
            <a:bodyPr>
              <a:spAutoFit/>
            </a:bodyPr>
            <a:lstStyle/>
            <a:p>
              <a:pPr algn="ctr"/>
              <a:r>
                <a:rPr lang="en-US" sz="2400" b="1" dirty="0">
                  <a:solidFill>
                    <a:srgbClr val="FF0000"/>
                  </a:solidFill>
                  <a:latin typeface="Nunito Black" pitchFamily="2" charset="0"/>
                </a:rPr>
                <a:t>PHIẾU ĐỌC SÁCH</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Ngày</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a:solidFill>
                    <a:srgbClr val="FF0000"/>
                  </a:solidFill>
                  <a:latin typeface="Nunito Black" pitchFamily="2" charset="0"/>
                </a:rPr>
                <a:t>23/11/2022</a:t>
              </a: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Tên</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r>
                <a:rPr lang="en-US" sz="2400" dirty="0">
                  <a:solidFill>
                    <a:srgbClr val="FF0000"/>
                  </a:solidFill>
                  <a:latin typeface="Nunito Black" pitchFamily="2" charset="0"/>
                </a:rPr>
                <a:t> </a:t>
              </a:r>
              <a:r>
                <a:rPr lang="en-US" sz="2400" dirty="0" err="1">
                  <a:solidFill>
                    <a:srgbClr val="FF0000"/>
                  </a:solidFill>
                  <a:latin typeface="Nunito Black" pitchFamily="2" charset="0"/>
                </a:rPr>
                <a:t>và</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r>
                <a:rPr lang="en-US" sz="2400" dirty="0">
                  <a:solidFill>
                    <a:srgbClr val="FF0000"/>
                  </a:solidFill>
                  <a:latin typeface="Nunito Black" pitchFamily="2" charset="0"/>
                </a:rPr>
                <a:t> </a:t>
              </a:r>
              <a:r>
                <a:rPr lang="en-US" sz="2400" dirty="0" err="1">
                  <a:solidFill>
                    <a:srgbClr val="FF0000"/>
                  </a:solidFill>
                  <a:latin typeface="Nunito Black" pitchFamily="2" charset="0"/>
                </a:rPr>
                <a:t>Tiệp</a:t>
              </a:r>
              <a:r>
                <a:rPr lang="en-US" sz="2400" dirty="0">
                  <a:solidFill>
                    <a:srgbClr val="FF0000"/>
                  </a:solidFill>
                  <a:latin typeface="Nunito Black" pitchFamily="2" charset="0"/>
                </a:rPr>
                <a:t> </a:t>
              </a:r>
              <a:r>
                <a:rPr lang="en-US" sz="2400" dirty="0" err="1">
                  <a:solidFill>
                    <a:srgbClr val="FF0000"/>
                  </a:solidFill>
                  <a:latin typeface="Nunito Black" pitchFamily="2" charset="0"/>
                </a:rPr>
                <a:t>Khắc</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chính</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Những</a:t>
              </a:r>
              <a:r>
                <a:rPr lang="en-US" sz="2400" dirty="0">
                  <a:solidFill>
                    <a:srgbClr val="002060"/>
                  </a:solidFill>
                  <a:latin typeface="Nunito Black" pitchFamily="2" charset="0"/>
                </a:rPr>
                <a:t> </a:t>
              </a:r>
              <a:r>
                <a:rPr lang="en-US" sz="2400" dirty="0" err="1">
                  <a:solidFill>
                    <a:srgbClr val="002060"/>
                  </a:solidFill>
                  <a:latin typeface="Nunito Black" pitchFamily="2" charset="0"/>
                </a:rPr>
                <a:t>việc</a:t>
              </a:r>
              <a:r>
                <a:rPr lang="en-US" sz="2400" dirty="0">
                  <a:solidFill>
                    <a:srgbClr val="002060"/>
                  </a:solidFill>
                  <a:latin typeface="Nunito Black" pitchFamily="2" charset="0"/>
                </a:rPr>
                <a:t> </a:t>
              </a:r>
              <a:r>
                <a:rPr lang="en-US" sz="2400" dirty="0" err="1">
                  <a:solidFill>
                    <a:srgbClr val="002060"/>
                  </a:solidFill>
                  <a:latin typeface="Nunito Black" pitchFamily="2" charset="0"/>
                </a:rPr>
                <a:t>tốt</a:t>
              </a:r>
              <a:r>
                <a:rPr lang="en-US" sz="2400" dirty="0">
                  <a:solidFill>
                    <a:srgbClr val="002060"/>
                  </a:solidFill>
                  <a:latin typeface="Nunito Black" pitchFamily="2" charset="0"/>
                </a:rPr>
                <a:t> </a:t>
              </a:r>
              <a:r>
                <a:rPr lang="en-US" sz="2400" dirty="0" err="1">
                  <a:solidFill>
                    <a:srgbClr val="002060"/>
                  </a:solidFill>
                  <a:latin typeface="Nunito Black" pitchFamily="2" charset="0"/>
                </a:rPr>
                <a:t>mà</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làm</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Cảm</a:t>
              </a:r>
              <a:r>
                <a:rPr lang="en-US" sz="2400" dirty="0">
                  <a:solidFill>
                    <a:srgbClr val="002060"/>
                  </a:solidFill>
                  <a:latin typeface="Nunito Black" pitchFamily="2" charset="0"/>
                </a:rPr>
                <a:t> </a:t>
              </a:r>
              <a:r>
                <a:rPr lang="en-US" sz="2400" dirty="0" err="1">
                  <a:solidFill>
                    <a:srgbClr val="002060"/>
                  </a:solidFill>
                  <a:latin typeface="Nunito Black" pitchFamily="2" charset="0"/>
                </a:rPr>
                <a:t>nghĩ</a:t>
              </a:r>
              <a:r>
                <a:rPr lang="en-US" sz="2400" dirty="0">
                  <a:solidFill>
                    <a:srgbClr val="002060"/>
                  </a:solidFill>
                  <a:latin typeface="Nunito Black" pitchFamily="2" charset="0"/>
                </a:rPr>
                <a:t> </a:t>
              </a:r>
              <a:r>
                <a:rPr lang="en-US" sz="2400" dirty="0" err="1">
                  <a:solidFill>
                    <a:srgbClr val="002060"/>
                  </a:solidFill>
                  <a:latin typeface="Nunito Black" pitchFamily="2" charset="0"/>
                </a:rPr>
                <a:t>của</a:t>
              </a:r>
              <a:r>
                <a:rPr lang="en-US" sz="2400" dirty="0">
                  <a:solidFill>
                    <a:srgbClr val="00206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FF0000"/>
                  </a:solidFill>
                  <a:latin typeface="Nunito Black" pitchFamily="2" charset="0"/>
                </a:rPr>
                <a:t>Em</a:t>
              </a:r>
              <a:r>
                <a:rPr lang="en-US" sz="2400" dirty="0">
                  <a:solidFill>
                    <a:srgbClr val="FF0000"/>
                  </a:solidFill>
                  <a:latin typeface="Nunito Black" pitchFamily="2" charset="0"/>
                </a:rPr>
                <a:t> </a:t>
              </a:r>
              <a:r>
                <a:rPr lang="en-US" sz="2400" dirty="0" err="1">
                  <a:solidFill>
                    <a:srgbClr val="FF0000"/>
                  </a:solidFill>
                  <a:latin typeface="Nunito Black" pitchFamily="2" charset="0"/>
                </a:rPr>
                <a:t>cảm</a:t>
              </a:r>
              <a:r>
                <a:rPr lang="en-US" sz="2400" dirty="0">
                  <a:solidFill>
                    <a:srgbClr val="FF0000"/>
                  </a:solidFill>
                  <a:latin typeface="Nunito Black" pitchFamily="2" charset="0"/>
                </a:rPr>
                <a:t> </a:t>
              </a:r>
              <a:r>
                <a:rPr lang="en-US" sz="2400" dirty="0" err="1">
                  <a:solidFill>
                    <a:srgbClr val="FF0000"/>
                  </a:solidFill>
                  <a:latin typeface="Nunito Black" pitchFamily="2" charset="0"/>
                </a:rPr>
                <a:t>thấy</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r>
                <a:rPr lang="en-US" dirty="0">
                  <a:solidFill>
                    <a:srgbClr val="000000"/>
                  </a:solidFill>
                  <a:latin typeface="OpenSans"/>
                </a:rPr>
                <a:t/>
              </a:r>
              <a:br>
                <a:rPr lang="en-US" dirty="0">
                  <a:solidFill>
                    <a:srgbClr val="000000"/>
                  </a:solidFill>
                  <a:latin typeface="OpenSans"/>
                </a:rPr>
              </a:br>
              <a:r>
                <a:rPr lang="en-US" dirty="0">
                  <a:solidFill>
                    <a:srgbClr val="000000"/>
                  </a:solidFill>
                  <a:latin typeface="OpenSans"/>
                </a:rPr>
                <a:t/>
              </a:r>
              <a:br>
                <a:rPr lang="en-US" dirty="0">
                  <a:solidFill>
                    <a:srgbClr val="000000"/>
                  </a:solidFill>
                  <a:latin typeface="OpenSans"/>
                </a:rPr>
              </a:br>
              <a:endParaRPr lang="en-US" dirty="0"/>
            </a:p>
          </p:txBody>
        </p:sp>
      </p:grpSp>
    </p:spTree>
    <p:extLst>
      <p:ext uri="{BB962C8B-B14F-4D97-AF65-F5344CB8AC3E}">
        <p14:creationId xmlns:p14="http://schemas.microsoft.com/office/powerpoint/2010/main" val="1974362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2" name="Rectangle 1"/>
          <p:cNvSpPr/>
          <p:nvPr/>
        </p:nvSpPr>
        <p:spPr>
          <a:xfrm>
            <a:off x="1219200" y="528935"/>
            <a:ext cx="8991600"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a:t>
            </a:r>
            <a:r>
              <a:rPr lang="en-US" sz="2400" b="1" dirty="0" smtClean="0">
                <a:solidFill>
                  <a:srgbClr val="008000"/>
                </a:solidFill>
                <a:latin typeface="Nunito Black" pitchFamily="2" charset="0"/>
              </a:rPr>
              <a:t>2: Chia </a:t>
            </a:r>
            <a:r>
              <a:rPr lang="en-US" sz="2400" b="1" dirty="0" err="1">
                <a:solidFill>
                  <a:srgbClr val="008000"/>
                </a:solidFill>
                <a:latin typeface="Nunito Black" pitchFamily="2" charset="0"/>
              </a:rPr>
              <a:t>sẻ</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với</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bạn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về</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điều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em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muốn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học</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từ</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nhân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vật</a:t>
            </a:r>
            <a:endParaRPr lang="en-US" sz="2400" dirty="0">
              <a:solidFill>
                <a:srgbClr val="008000"/>
              </a:solidFill>
              <a:latin typeface="Nunito Black" pitchFamily="2" charset="0"/>
            </a:endParaRPr>
          </a:p>
        </p:txBody>
      </p:sp>
      <p:sp>
        <p:nvSpPr>
          <p:cNvPr id="4" name="Oval Callout 3"/>
          <p:cNvSpPr/>
          <p:nvPr/>
        </p:nvSpPr>
        <p:spPr>
          <a:xfrm>
            <a:off x="7772401" y="1219200"/>
            <a:ext cx="3581400" cy="1861006"/>
          </a:xfrm>
          <a:prstGeom prst="wedgeEllipseCallout">
            <a:avLst>
              <a:gd name="adj1" fmla="val -46695"/>
              <a:gd name="adj2" fmla="val 73454"/>
            </a:avLst>
          </a:prstGeom>
          <a:ln w="57150">
            <a:solidFill>
              <a:schemeClr val="tx1"/>
            </a:solidFill>
          </a:ln>
        </p:spPr>
        <p:txBody>
          <a:bodyPr wrap="square">
            <a:spAutoFit/>
          </a:bodyPr>
          <a:lstStyle/>
          <a:p>
            <a:r>
              <a:rPr lang="vi-VN" sz="2000" dirty="0">
                <a:solidFill>
                  <a:srgbClr val="002060"/>
                </a:solidFill>
                <a:latin typeface="Nunito Black" pitchFamily="2" charset="0"/>
              </a:rPr>
              <a:t>Em dựa vào câu chuyện vừa tìm đọc được để chia sẻ với các bạn</a:t>
            </a:r>
            <a:r>
              <a:rPr lang="vi-VN" sz="2000" dirty="0" smtClean="0">
                <a:solidFill>
                  <a:srgbClr val="002060"/>
                </a:solidFill>
                <a:latin typeface="Nunito Black" pitchFamily="2" charset="0"/>
              </a:rPr>
              <a:t>.</a:t>
            </a:r>
            <a:endParaRPr lang="en-US" sz="2000" dirty="0">
              <a:solidFill>
                <a:srgbClr val="002060"/>
              </a:solidFill>
            </a:endParaRPr>
          </a:p>
        </p:txBody>
      </p:sp>
      <p:grpSp>
        <p:nvGrpSpPr>
          <p:cNvPr id="11" name="Group 10"/>
          <p:cNvGrpSpPr/>
          <p:nvPr/>
        </p:nvGrpSpPr>
        <p:grpSpPr>
          <a:xfrm>
            <a:off x="1447801" y="2286001"/>
            <a:ext cx="6324600" cy="3918816"/>
            <a:chOff x="1447801" y="2286001"/>
            <a:chExt cx="6324600" cy="3918816"/>
          </a:xfrm>
        </p:grpSpPr>
        <p:pic>
          <p:nvPicPr>
            <p:cNvPr id="8" name="Picture 2">
              <a:extLst>
                <a:ext uri="{FF2B5EF4-FFF2-40B4-BE49-F238E27FC236}">
                  <a16:creationId xmlns:a16="http://schemas.microsoft.com/office/drawing/2014/main" id="{3028E473-B4B9-70B7-1470-9A5B3700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2286001"/>
              <a:ext cx="6324600" cy="3918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36174" y="3531232"/>
              <a:ext cx="5376772" cy="1200329"/>
            </a:xfrm>
            <a:prstGeom prst="rect">
              <a:avLst/>
            </a:prstGeom>
          </p:spPr>
          <p:txBody>
            <a:bodyPr wrap="square">
              <a:spAutoFit/>
            </a:bodyPr>
            <a:lstStyle/>
            <a:p>
              <a:r>
                <a:rPr lang="en-US" sz="2400" dirty="0" smtClean="0">
                  <a:solidFill>
                    <a:srgbClr val="0070C0"/>
                  </a:solidFill>
                  <a:latin typeface="Nunito Black" pitchFamily="2" charset="0"/>
                </a:rPr>
                <a:t>	</a:t>
              </a:r>
              <a:r>
                <a:rPr lang="vi-VN" sz="2400" dirty="0" smtClean="0">
                  <a:solidFill>
                    <a:srgbClr val="FF0000"/>
                  </a:solidFill>
                  <a:latin typeface="Nunito Black" pitchFamily="2" charset="0"/>
                </a:rPr>
                <a:t>Tớ </a:t>
              </a:r>
              <a:r>
                <a:rPr lang="vi-VN" sz="2400" dirty="0">
                  <a:solidFill>
                    <a:srgbClr val="FF0000"/>
                  </a:solidFill>
                  <a:latin typeface="Nunito Black" pitchFamily="2" charset="0"/>
                </a:rPr>
                <a:t>thấy Bác Hồ là một người rất hòa đồng, yêu quý thiếu nhi. Tớ sẽ học tập sự hòa đồng của bác</a:t>
              </a:r>
              <a:endParaRPr lang="en-US" sz="2400" dirty="0">
                <a:solidFill>
                  <a:srgbClr val="FF0000"/>
                </a:solidFill>
                <a:latin typeface="Nunito Black" pitchFamily="2"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1501025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indent="-152408" algn="ctr">
              <a:lnSpc>
                <a:spcPct val="170000"/>
              </a:lnSpc>
              <a:spcBef>
                <a:spcPct val="0"/>
              </a:spcBef>
              <a:spcAft>
                <a:spcPts val="400"/>
              </a:spcAft>
            </a:pPr>
            <a:r>
              <a:rPr lang="en-US" sz="4000" dirty="0" err="1" smtClean="0">
                <a:solidFill>
                  <a:srgbClr val="F92D67"/>
                </a:solidFill>
                <a:latin typeface="Sigmar One" panose="00000500000000000000" pitchFamily="2" charset="0"/>
                <a:ea typeface="+mj-ea"/>
                <a:cs typeface="+mj-cs"/>
              </a:rPr>
              <a:t>Tiết</a:t>
            </a:r>
            <a:r>
              <a:rPr lang="en-US" sz="4000" dirty="0" smtClean="0">
                <a:solidFill>
                  <a:srgbClr val="F92D67"/>
                </a:solidFill>
                <a:latin typeface="Sigmar One" panose="00000500000000000000" pitchFamily="2" charset="0"/>
                <a:ea typeface="+mj-ea"/>
                <a:cs typeface="+mj-cs"/>
              </a:rPr>
              <a:t> 3 + 4</a:t>
            </a:r>
          </a:p>
          <a:p>
            <a:pPr indent="-152408" algn="ctr">
              <a:lnSpc>
                <a:spcPct val="170000"/>
              </a:lnSpc>
              <a:spcBef>
                <a:spcPct val="0"/>
              </a:spcBef>
              <a:spcAft>
                <a:spcPts val="400"/>
              </a:spcAft>
            </a:pPr>
            <a:r>
              <a:rPr lang="en-US" sz="4000" dirty="0" err="1" smtClean="0">
                <a:solidFill>
                  <a:srgbClr val="F92D67"/>
                </a:solidFill>
                <a:latin typeface="Sigmar One" panose="00000500000000000000" pitchFamily="2" charset="0"/>
                <a:ea typeface="+mj-ea"/>
                <a:cs typeface="+mj-cs"/>
              </a:rPr>
              <a:t>Luyện</a:t>
            </a:r>
            <a:r>
              <a:rPr lang="en-US" sz="4000" dirty="0" smtClean="0">
                <a:solidFill>
                  <a:srgbClr val="F92D67"/>
                </a:solidFill>
                <a:latin typeface="Sigmar One" panose="00000500000000000000" pitchFamily="2" charset="0"/>
                <a:ea typeface="+mj-ea"/>
                <a:cs typeface="+mj-cs"/>
              </a:rPr>
              <a:t> </a:t>
            </a:r>
            <a:r>
              <a:rPr lang="en-US" sz="4000" dirty="0" err="1" smtClean="0">
                <a:solidFill>
                  <a:srgbClr val="F92D67"/>
                </a:solidFill>
                <a:latin typeface="Sigmar One" panose="00000500000000000000" pitchFamily="2" charset="0"/>
                <a:ea typeface="+mj-ea"/>
                <a:cs typeface="+mj-cs"/>
              </a:rPr>
              <a:t>từ</a:t>
            </a:r>
            <a:r>
              <a:rPr lang="en-US" sz="4000" dirty="0" smtClean="0">
                <a:solidFill>
                  <a:srgbClr val="F92D67"/>
                </a:solidFill>
                <a:latin typeface="Sigmar One" panose="00000500000000000000" pitchFamily="2" charset="0"/>
                <a:ea typeface="+mj-ea"/>
                <a:cs typeface="+mj-cs"/>
              </a:rPr>
              <a:t> </a:t>
            </a:r>
            <a:r>
              <a:rPr lang="en-US" sz="4000" dirty="0" err="1" smtClean="0">
                <a:solidFill>
                  <a:srgbClr val="F92D67"/>
                </a:solidFill>
                <a:latin typeface="Sigmar One" panose="00000500000000000000" pitchFamily="2" charset="0"/>
                <a:ea typeface="+mj-ea"/>
                <a:cs typeface="+mj-cs"/>
              </a:rPr>
              <a:t>và</a:t>
            </a:r>
            <a:r>
              <a:rPr lang="en-US" sz="4000" dirty="0" smtClean="0">
                <a:solidFill>
                  <a:srgbClr val="F92D67"/>
                </a:solidFill>
                <a:latin typeface="Sigmar One" panose="00000500000000000000" pitchFamily="2" charset="0"/>
                <a:ea typeface="+mj-ea"/>
                <a:cs typeface="+mj-cs"/>
              </a:rPr>
              <a:t> </a:t>
            </a:r>
            <a:r>
              <a:rPr lang="en-US" sz="4000" dirty="0" err="1" smtClean="0">
                <a:solidFill>
                  <a:srgbClr val="F92D67"/>
                </a:solidFill>
                <a:latin typeface="Sigmar One" panose="00000500000000000000" pitchFamily="2" charset="0"/>
                <a:ea typeface="+mj-ea"/>
                <a:cs typeface="+mj-cs"/>
              </a:rPr>
              <a:t>câu</a:t>
            </a:r>
            <a:endParaRPr lang="en-US" sz="40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22796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Nunito Black" pitchFamily="2" charset="0"/>
              </a:rPr>
              <a:t>Câu 1</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từ ngữ chỉ sự vật và từ ngữ chỉ đặc điểm của sự vật thường thấy ở thành thị hoặc nông thôn.</a:t>
            </a:r>
            <a:endParaRPr lang="vi-VN" sz="2400" dirty="0">
              <a:solidFill>
                <a:srgbClr val="008000"/>
              </a:solidFill>
              <a:latin typeface="Nunito Black" pitchFamily="2" charset="0"/>
            </a:endParaRPr>
          </a:p>
        </p:txBody>
      </p:sp>
      <p:pic>
        <p:nvPicPr>
          <p:cNvPr id="14" name="Picture 13"/>
          <p:cNvPicPr>
            <a:picLocks noChangeAspect="1"/>
          </p:cNvPicPr>
          <p:nvPr/>
        </p:nvPicPr>
        <p:blipFill>
          <a:blip r:embed="rId14"/>
          <a:stretch>
            <a:fillRect/>
          </a:stretch>
        </p:blipFill>
        <p:spPr>
          <a:xfrm>
            <a:off x="1441642" y="1600200"/>
            <a:ext cx="7397558" cy="4084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Callout 3"/>
          <p:cNvSpPr/>
          <p:nvPr/>
        </p:nvSpPr>
        <p:spPr>
          <a:xfrm>
            <a:off x="8305800" y="990600"/>
            <a:ext cx="3544402" cy="1861006"/>
          </a:xfrm>
          <a:prstGeom prst="wedgeEllipseCallout">
            <a:avLst>
              <a:gd name="adj1" fmla="val -39732"/>
              <a:gd name="adj2" fmla="val 74198"/>
            </a:avLst>
          </a:prstGeom>
          <a:solidFill>
            <a:schemeClr val="accent6">
              <a:lumMod val="20000"/>
              <a:lumOff val="80000"/>
            </a:schemeClr>
          </a:solidFill>
          <a:ln w="57150">
            <a:solidFill>
              <a:schemeClr val="accent6">
                <a:lumMod val="50000"/>
              </a:schemeClr>
            </a:solidFill>
          </a:ln>
        </p:spPr>
        <p:txBody>
          <a:bodyPr wrap="square">
            <a:spAutoFit/>
          </a:bodyPr>
          <a:lstStyle/>
          <a:p>
            <a:r>
              <a:rPr lang="en-US" sz="2000" dirty="0" err="1">
                <a:solidFill>
                  <a:schemeClr val="accent6">
                    <a:lumMod val="50000"/>
                  </a:schemeClr>
                </a:solidFill>
                <a:latin typeface="Nunito Black" pitchFamily="2" charset="0"/>
              </a:rPr>
              <a:t>Em</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quan</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sát</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kĩ</a:t>
            </a:r>
            <a:r>
              <a:rPr lang="en-US" sz="2000" dirty="0">
                <a:solidFill>
                  <a:schemeClr val="accent6">
                    <a:lumMod val="50000"/>
                  </a:schemeClr>
                </a:solidFill>
                <a:latin typeface="Nunito Black" pitchFamily="2" charset="0"/>
              </a:rPr>
              <a:t> 2 </a:t>
            </a:r>
            <a:r>
              <a:rPr lang="en-US" sz="2000" dirty="0" err="1">
                <a:solidFill>
                  <a:schemeClr val="accent6">
                    <a:lumMod val="50000"/>
                  </a:schemeClr>
                </a:solidFill>
                <a:latin typeface="Nunito Black" pitchFamily="2" charset="0"/>
              </a:rPr>
              <a:t>bức</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tranh</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và</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tìm</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những</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từ</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ngữ</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điền</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vào</a:t>
            </a:r>
            <a:r>
              <a:rPr lang="en-US" sz="2000" dirty="0">
                <a:solidFill>
                  <a:schemeClr val="accent6">
                    <a:lumMod val="50000"/>
                  </a:schemeClr>
                </a:solidFill>
                <a:latin typeface="Nunito Black" pitchFamily="2" charset="0"/>
              </a:rPr>
              <a:t> ô </a:t>
            </a:r>
            <a:r>
              <a:rPr lang="en-US" sz="2000" dirty="0" err="1">
                <a:solidFill>
                  <a:schemeClr val="accent6">
                    <a:lumMod val="50000"/>
                  </a:schemeClr>
                </a:solidFill>
                <a:latin typeface="Nunito Black" pitchFamily="2" charset="0"/>
              </a:rPr>
              <a:t>phù</a:t>
            </a:r>
            <a:r>
              <a:rPr lang="en-US" sz="2000" dirty="0">
                <a:solidFill>
                  <a:schemeClr val="accent6">
                    <a:lumMod val="50000"/>
                  </a:schemeClr>
                </a:solidFill>
                <a:latin typeface="Nunito Black" pitchFamily="2" charset="0"/>
              </a:rPr>
              <a:t> </a:t>
            </a:r>
            <a:r>
              <a:rPr lang="en-US" sz="2000" dirty="0" err="1" smtClean="0">
                <a:solidFill>
                  <a:schemeClr val="accent6">
                    <a:lumMod val="50000"/>
                  </a:schemeClr>
                </a:solidFill>
                <a:latin typeface="Nunito Black" pitchFamily="2" charset="0"/>
              </a:rPr>
              <a:t>hợp</a:t>
            </a:r>
            <a:endParaRPr lang="en-US" sz="2000" dirty="0">
              <a:solidFill>
                <a:schemeClr val="accent6">
                  <a:lumMod val="50000"/>
                </a:schemeClr>
              </a:solidFill>
              <a:latin typeface="Nunito Black" pitchFamily="2" charset="0"/>
            </a:endParaRPr>
          </a:p>
        </p:txBody>
      </p:sp>
      <p:pic>
        <p:nvPicPr>
          <p:cNvPr id="8" name="Picture 7"/>
          <p:cNvPicPr>
            <a:picLocks noChangeAspect="1"/>
          </p:cNvPicPr>
          <p:nvPr/>
        </p:nvPicPr>
        <p:blipFill>
          <a:blip r:embed="rId15"/>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3848569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1</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Tìm từ ngữ chỉ sự vật và từ ngữ chỉ đặc điểm của sự vật thường thấy ở thành thị hoặc nông thôn.</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7" name="Picture 6"/>
          <p:cNvPicPr>
            <a:picLocks noChangeAspect="1"/>
          </p:cNvPicPr>
          <p:nvPr/>
        </p:nvPicPr>
        <p:blipFill>
          <a:blip r:embed="rId14"/>
          <a:stretch>
            <a:fillRect/>
          </a:stretch>
        </p:blipFill>
        <p:spPr>
          <a:xfrm>
            <a:off x="110693" y="110030"/>
            <a:ext cx="971686" cy="733527"/>
          </a:xfrm>
          <a:prstGeom prst="ellipse">
            <a:avLst/>
          </a:prstGeom>
        </p:spPr>
      </p:pic>
      <p:graphicFrame>
        <p:nvGraphicFramePr>
          <p:cNvPr id="8" name="Table 7"/>
          <p:cNvGraphicFramePr>
            <a:graphicFrameLocks noGrp="1"/>
          </p:cNvGraphicFramePr>
          <p:nvPr>
            <p:extLst>
              <p:ext uri="{D42A27DB-BD31-4B8C-83A1-F6EECF244321}">
                <p14:modId xmlns:p14="http://schemas.microsoft.com/office/powerpoint/2010/main" val="4056098389"/>
              </p:ext>
            </p:extLst>
          </p:nvPr>
        </p:nvGraphicFramePr>
        <p:xfrm>
          <a:off x="1524000" y="1634583"/>
          <a:ext cx="9144001" cy="3699417"/>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3980441937"/>
                    </a:ext>
                  </a:extLst>
                </a:gridCol>
                <a:gridCol w="3886200">
                  <a:extLst>
                    <a:ext uri="{9D8B030D-6E8A-4147-A177-3AD203B41FA5}">
                      <a16:colId xmlns:a16="http://schemas.microsoft.com/office/drawing/2014/main" val="3444522348"/>
                    </a:ext>
                  </a:extLst>
                </a:gridCol>
                <a:gridCol w="3048001">
                  <a:extLst>
                    <a:ext uri="{9D8B030D-6E8A-4147-A177-3AD203B41FA5}">
                      <a16:colId xmlns:a16="http://schemas.microsoft.com/office/drawing/2014/main" val="2823646264"/>
                    </a:ext>
                  </a:extLst>
                </a:gridCol>
              </a:tblGrid>
              <a:tr h="425801">
                <a:tc>
                  <a:txBody>
                    <a:bodyPr/>
                    <a:lstStyle/>
                    <a:p>
                      <a:endParaRPr lang="en-US" sz="2000" dirty="0">
                        <a:latin typeface="Nunito Black" pitchFamily="2" charset="0"/>
                      </a:endParaRPr>
                    </a:p>
                  </a:txBody>
                  <a:tcPr>
                    <a:noFill/>
                  </a:tcPr>
                </a:tc>
                <a:tc>
                  <a:txBody>
                    <a:bodyPr/>
                    <a:lstStyle/>
                    <a:p>
                      <a:r>
                        <a:rPr lang="en-US" sz="2000" dirty="0" err="1" smtClean="0">
                          <a:solidFill>
                            <a:srgbClr val="002060"/>
                          </a:solidFill>
                          <a:latin typeface="Nunito Black" pitchFamily="2" charset="0"/>
                        </a:rPr>
                        <a:t>Từ</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ngữ</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chỉ</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sự</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vật</a:t>
                      </a:r>
                      <a:endParaRPr lang="en-US" sz="2000" dirty="0">
                        <a:solidFill>
                          <a:srgbClr val="002060"/>
                        </a:solidFill>
                        <a:latin typeface="Nunito Black" pitchFamily="2" charset="0"/>
                      </a:endParaRPr>
                    </a:p>
                  </a:txBody>
                  <a:tcPr>
                    <a:solidFill>
                      <a:schemeClr val="accent6">
                        <a:lumMod val="20000"/>
                        <a:lumOff val="80000"/>
                      </a:schemeClr>
                    </a:solidFill>
                  </a:tcPr>
                </a:tc>
                <a:tc>
                  <a:txBody>
                    <a:bodyPr/>
                    <a:lstStyle/>
                    <a:p>
                      <a:r>
                        <a:rPr lang="en-US" sz="2000" dirty="0" err="1" smtClean="0">
                          <a:solidFill>
                            <a:srgbClr val="002060"/>
                          </a:solidFill>
                          <a:latin typeface="Nunito Black" pitchFamily="2" charset="0"/>
                        </a:rPr>
                        <a:t>Từ</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ngữ</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chỉ</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đặc</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điểm</a:t>
                      </a:r>
                      <a:endParaRPr lang="en-US" sz="2000" dirty="0">
                        <a:solidFill>
                          <a:srgbClr val="002060"/>
                        </a:solidFill>
                        <a:latin typeface="Nunito Black" pitchFamily="2" charset="0"/>
                      </a:endParaRPr>
                    </a:p>
                  </a:txBody>
                  <a:tcPr>
                    <a:solidFill>
                      <a:schemeClr val="accent6">
                        <a:lumMod val="20000"/>
                        <a:lumOff val="80000"/>
                      </a:schemeClr>
                    </a:solidFill>
                  </a:tcPr>
                </a:tc>
                <a:extLst>
                  <a:ext uri="{0D108BD9-81ED-4DB2-BD59-A6C34878D82A}">
                    <a16:rowId xmlns:a16="http://schemas.microsoft.com/office/drawing/2014/main" val="2538148351"/>
                  </a:ext>
                </a:extLst>
              </a:tr>
              <a:tr h="1636808">
                <a:tc>
                  <a:txBody>
                    <a:bodyPr/>
                    <a:lstStyle/>
                    <a:p>
                      <a:pPr algn="ctr"/>
                      <a:r>
                        <a:rPr lang="en-US" sz="2000" dirty="0" smtClean="0">
                          <a:solidFill>
                            <a:srgbClr val="008000"/>
                          </a:solidFill>
                          <a:latin typeface="Nunito Black" pitchFamily="2" charset="0"/>
                        </a:rPr>
                        <a:t>Ở </a:t>
                      </a:r>
                      <a:r>
                        <a:rPr lang="en-US" sz="2000" dirty="0" err="1" smtClean="0">
                          <a:solidFill>
                            <a:srgbClr val="008000"/>
                          </a:solidFill>
                          <a:latin typeface="Nunito Black" pitchFamily="2" charset="0"/>
                        </a:rPr>
                        <a:t>thành</a:t>
                      </a:r>
                      <a:r>
                        <a:rPr lang="en-US" sz="2000" baseline="0" dirty="0" smtClean="0">
                          <a:solidFill>
                            <a:srgbClr val="008000"/>
                          </a:solidFill>
                          <a:latin typeface="Nunito Black" pitchFamily="2" charset="0"/>
                        </a:rPr>
                        <a:t> </a:t>
                      </a:r>
                      <a:r>
                        <a:rPr lang="en-US" sz="2000" baseline="0" dirty="0" err="1" smtClean="0">
                          <a:solidFill>
                            <a:srgbClr val="008000"/>
                          </a:solidFill>
                          <a:latin typeface="Nunito Black" pitchFamily="2" charset="0"/>
                        </a:rPr>
                        <a:t>thị</a:t>
                      </a:r>
                      <a:endParaRPr lang="en-US" sz="2000" dirty="0">
                        <a:solidFill>
                          <a:srgbClr val="008000"/>
                        </a:solidFill>
                        <a:latin typeface="Nunito Black" pitchFamily="2" charset="0"/>
                      </a:endParaRPr>
                    </a:p>
                  </a:txBody>
                  <a:tcPr anchor="ctr">
                    <a:noFill/>
                  </a:tcPr>
                </a:tc>
                <a:tc>
                  <a:txBody>
                    <a:bodyPr/>
                    <a:lstStyle/>
                    <a:p>
                      <a:pPr algn="l"/>
                      <a:r>
                        <a:rPr lang="en-US" sz="2000" dirty="0" err="1" smtClean="0">
                          <a:solidFill>
                            <a:srgbClr val="FF0000"/>
                          </a:solidFill>
                          <a:latin typeface="Nunito Black" pitchFamily="2" charset="0"/>
                        </a:rPr>
                        <a:t>Đường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phố</a:t>
                      </a:r>
                      <a:r>
                        <a:rPr lang="en-US" sz="2000" baseline="0" dirty="0" smtClean="0">
                          <a:solidFill>
                            <a:srgbClr val="FF0000"/>
                          </a:solidFill>
                          <a:latin typeface="Nunito Black" pitchFamily="2" charset="0"/>
                        </a:rPr>
                        <a:t>, ô </a:t>
                      </a:r>
                      <a:r>
                        <a:rPr lang="en-US" sz="2000" baseline="0" dirty="0" err="1" smtClean="0">
                          <a:solidFill>
                            <a:srgbClr val="FF0000"/>
                          </a:solidFill>
                          <a:latin typeface="Nunito Black" pitchFamily="2" charset="0"/>
                        </a:rPr>
                        <a:t>tô</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xe</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buýt</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nhà</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cao</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tầng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đường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nhựa</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đèn</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đường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đèn</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giao</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thông</a:t>
                      </a:r>
                      <a:r>
                        <a:rPr lang="en-US" sz="2000" baseline="0" dirty="0" smtClean="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smtClean="0">
                          <a:solidFill>
                            <a:srgbClr val="FF0000"/>
                          </a:solidFill>
                          <a:latin typeface="Nunito Black" pitchFamily="2" charset="0"/>
                        </a:rPr>
                        <a:t>Tấp</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nập</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đông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đúc</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chật</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chội</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xô</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bồ</a:t>
                      </a:r>
                      <a:r>
                        <a:rPr lang="en-US" sz="2000" baseline="0" dirty="0" smtClean="0">
                          <a:solidFill>
                            <a:srgbClr val="FF0000"/>
                          </a:solidFill>
                          <a:latin typeface="Nunito Black" pitchFamily="2" charset="0"/>
                        </a:rPr>
                        <a:t>,…</a:t>
                      </a:r>
                      <a:endParaRPr lang="en-US" sz="2000" dirty="0">
                        <a:solidFill>
                          <a:srgbClr val="FF0000"/>
                        </a:solidFill>
                        <a:latin typeface="Nunito Black" pitchFamily="2" charset="0"/>
                      </a:endParaRPr>
                    </a:p>
                  </a:txBody>
                  <a:tcPr anchor="ctr"/>
                </a:tc>
                <a:extLst>
                  <a:ext uri="{0D108BD9-81ED-4DB2-BD59-A6C34878D82A}">
                    <a16:rowId xmlns:a16="http://schemas.microsoft.com/office/drawing/2014/main" val="2191150639"/>
                  </a:ext>
                </a:extLst>
              </a:tr>
              <a:tr h="1636808">
                <a:tc>
                  <a:txBody>
                    <a:bodyPr/>
                    <a:lstStyle/>
                    <a:p>
                      <a:pPr algn="ctr"/>
                      <a:r>
                        <a:rPr lang="en-US" sz="2000" dirty="0" smtClean="0">
                          <a:solidFill>
                            <a:srgbClr val="008000"/>
                          </a:solidFill>
                          <a:latin typeface="Nunito Black" pitchFamily="2" charset="0"/>
                        </a:rPr>
                        <a:t>Ở</a:t>
                      </a:r>
                      <a:r>
                        <a:rPr lang="en-US" sz="2000" baseline="0" dirty="0" smtClean="0">
                          <a:solidFill>
                            <a:srgbClr val="008000"/>
                          </a:solidFill>
                          <a:latin typeface="Nunito Black" pitchFamily="2" charset="0"/>
                        </a:rPr>
                        <a:t> </a:t>
                      </a:r>
                      <a:r>
                        <a:rPr lang="en-US" sz="2000" baseline="0" dirty="0" err="1" smtClean="0">
                          <a:solidFill>
                            <a:srgbClr val="008000"/>
                          </a:solidFill>
                          <a:latin typeface="Nunito Black" pitchFamily="2" charset="0"/>
                        </a:rPr>
                        <a:t>nông</a:t>
                      </a:r>
                      <a:r>
                        <a:rPr lang="en-US" sz="2000" baseline="0" dirty="0" smtClean="0">
                          <a:solidFill>
                            <a:srgbClr val="008000"/>
                          </a:solidFill>
                          <a:latin typeface="Nunito Black" pitchFamily="2" charset="0"/>
                        </a:rPr>
                        <a:t> </a:t>
                      </a:r>
                      <a:r>
                        <a:rPr lang="en-US" sz="2000" baseline="0" dirty="0" err="1" smtClean="0">
                          <a:solidFill>
                            <a:srgbClr val="008000"/>
                          </a:solidFill>
                          <a:latin typeface="Nunito Black" pitchFamily="2" charset="0"/>
                        </a:rPr>
                        <a:t>thôn</a:t>
                      </a:r>
                      <a:endParaRPr lang="en-US" sz="2000" dirty="0">
                        <a:solidFill>
                          <a:srgbClr val="008000"/>
                        </a:solidFill>
                        <a:latin typeface="Nunito Black" pitchFamily="2" charset="0"/>
                      </a:endParaRPr>
                    </a:p>
                  </a:txBody>
                  <a:tcPr anchor="ctr">
                    <a:noFill/>
                  </a:tcPr>
                </a:tc>
                <a:tc>
                  <a:txBody>
                    <a:bodyPr/>
                    <a:lstStyle/>
                    <a:p>
                      <a:pPr algn="l"/>
                      <a:r>
                        <a:rPr lang="en-US" sz="2000" dirty="0" err="1" smtClean="0">
                          <a:solidFill>
                            <a:srgbClr val="FF0000"/>
                          </a:solidFill>
                          <a:latin typeface="Nunito Black" pitchFamily="2" charset="0"/>
                        </a:rPr>
                        <a:t>Cánh</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đồng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xe</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bò</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ruộng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lúa</a:t>
                      </a:r>
                      <a:r>
                        <a:rPr lang="en-US" sz="2000" baseline="0" dirty="0" smtClean="0">
                          <a:solidFill>
                            <a:srgbClr val="FF0000"/>
                          </a:solidFill>
                          <a:latin typeface="Nunito Black" pitchFamily="2" charset="0"/>
                        </a:rPr>
                        <a:t>, con </a:t>
                      </a:r>
                      <a:r>
                        <a:rPr lang="en-US" sz="2000" baseline="0" dirty="0" err="1" smtClean="0">
                          <a:solidFill>
                            <a:srgbClr val="FF0000"/>
                          </a:solidFill>
                          <a:latin typeface="Nunito Black" pitchFamily="2" charset="0"/>
                        </a:rPr>
                        <a:t>trâu</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cổng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làng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cây</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đa</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đường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đất</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luỹ</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tre</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mái</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ngói</a:t>
                      </a:r>
                      <a:r>
                        <a:rPr lang="en-US" sz="2000" baseline="0" dirty="0" smtClean="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smtClean="0">
                          <a:solidFill>
                            <a:srgbClr val="FF0000"/>
                          </a:solidFill>
                          <a:latin typeface="Nunito Black" pitchFamily="2" charset="0"/>
                        </a:rPr>
                        <a:t>Rộng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mênh</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mông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thoáng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đãng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thanh</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bình</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êm</a:t>
                      </a:r>
                      <a:r>
                        <a:rPr lang="en-US" sz="2000" baseline="0" dirty="0" smtClean="0">
                          <a:solidFill>
                            <a:srgbClr val="FF0000"/>
                          </a:solidFill>
                          <a:latin typeface="Nunito Black" pitchFamily="2" charset="0"/>
                        </a:rPr>
                        <a:t> ả,…</a:t>
                      </a:r>
                      <a:endParaRPr lang="en-US" sz="2000" dirty="0">
                        <a:solidFill>
                          <a:srgbClr val="FF0000"/>
                        </a:solidFill>
                        <a:latin typeface="Nunito Black" pitchFamily="2" charset="0"/>
                      </a:endParaRPr>
                    </a:p>
                  </a:txBody>
                  <a:tcPr anchor="ctr"/>
                </a:tc>
                <a:extLst>
                  <a:ext uri="{0D108BD9-81ED-4DB2-BD59-A6C34878D82A}">
                    <a16:rowId xmlns:a16="http://schemas.microsoft.com/office/drawing/2014/main" val="98347943"/>
                  </a:ext>
                </a:extLst>
              </a:tr>
            </a:tbl>
          </a:graphicData>
        </a:graphic>
      </p:graphicFrame>
    </p:spTree>
    <p:extLst>
      <p:ext uri="{BB962C8B-B14F-4D97-AF65-F5344CB8AC3E}">
        <p14:creationId xmlns:p14="http://schemas.microsoft.com/office/powerpoint/2010/main" val="19187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32051202"/>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Nunito Black" pitchFamily="2" charset="0"/>
              </a:rPr>
              <a:t>Câu </a:t>
            </a:r>
            <a:r>
              <a:rPr lang="vi-VN" sz="2400" b="1" dirty="0" smtClean="0">
                <a:solidFill>
                  <a:srgbClr val="008000"/>
                </a:solidFill>
                <a:latin typeface="Nunito Black" pitchFamily="2" charset="0"/>
              </a:rPr>
              <a:t>2</a:t>
            </a:r>
            <a:r>
              <a:rPr lang="en-US" sz="2400" b="1" dirty="0" smtClean="0">
                <a:solidFill>
                  <a:srgbClr val="008000"/>
                </a:solidFill>
                <a:latin typeface="Nunito Black" pitchFamily="2" charset="0"/>
              </a:rPr>
              <a:t>: </a:t>
            </a:r>
            <a:r>
              <a:rPr lang="vi-VN" sz="2400" b="1" dirty="0" smtClean="0">
                <a:solidFill>
                  <a:srgbClr val="008000"/>
                </a:solidFill>
                <a:latin typeface="Nunito Black" pitchFamily="2" charset="0"/>
              </a:rPr>
              <a:t>Tìm </a:t>
            </a:r>
            <a:r>
              <a:rPr lang="vi-VN" sz="2400" b="1" dirty="0">
                <a:solidFill>
                  <a:srgbClr val="008000"/>
                </a:solidFill>
                <a:latin typeface="Nunito Black" pitchFamily="2" charset="0"/>
              </a:rPr>
              <a:t>những âm thanh được so sánh với nhau trong các câu dưới đây. Điền thông tin vào bảng theo mẫu</a:t>
            </a:r>
            <a:r>
              <a:rPr lang="vi-VN" sz="2400" b="1" dirty="0" smtClean="0">
                <a:solidFill>
                  <a:srgbClr val="008000"/>
                </a:solidFill>
                <a:latin typeface="Nunito Black" pitchFamily="2" charset="0"/>
              </a:rPr>
              <a:t>.</a:t>
            </a:r>
            <a:endParaRPr lang="vi-VN" sz="2400" dirty="0">
              <a:solidFill>
                <a:srgbClr val="008000"/>
              </a:solidFill>
              <a:latin typeface="Nunito Black" pitchFamily="2" charset="0"/>
            </a:endParaRPr>
          </a:p>
        </p:txBody>
      </p:sp>
      <p:sp>
        <p:nvSpPr>
          <p:cNvPr id="7" name="Rounded Rectangle 6"/>
          <p:cNvSpPr/>
          <p:nvPr/>
        </p:nvSpPr>
        <p:spPr>
          <a:xfrm>
            <a:off x="1468582" y="1828800"/>
            <a:ext cx="9047018" cy="1328023"/>
          </a:xfrm>
          <a:prstGeom prst="roundRect">
            <a:avLst/>
          </a:prstGeom>
          <a:solidFill>
            <a:schemeClr val="accent5">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2060"/>
                </a:solidFill>
                <a:latin typeface="Nunito Black" pitchFamily="2" charset="0"/>
              </a:rPr>
              <a:t>a. Tiếng đàn tơ rưng khi trầm hùng như tiếng thác đổ, khi thánh thót, róc rách như suối reo.</a:t>
            </a:r>
          </a:p>
          <a:p>
            <a:pPr algn="r"/>
            <a:r>
              <a:rPr lang="vi-VN" sz="2400" dirty="0">
                <a:solidFill>
                  <a:srgbClr val="002060"/>
                </a:solidFill>
                <a:latin typeface="Nunito Black" pitchFamily="2" charset="0"/>
              </a:rPr>
              <a:t>(Theo An Duy và Lê Tấn</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8" name="Rounded Rectangle 7"/>
          <p:cNvSpPr/>
          <p:nvPr/>
        </p:nvSpPr>
        <p:spPr>
          <a:xfrm>
            <a:off x="1343673" y="3735318"/>
            <a:ext cx="9248127" cy="1328023"/>
          </a:xfrm>
          <a:prstGeom prst="roundRect">
            <a:avLst/>
          </a:prstGeom>
          <a:solidFill>
            <a:schemeClr val="accent2">
              <a:lumMod val="20000"/>
              <a:lumOff val="80000"/>
            </a:schemeClr>
          </a:solidFill>
          <a:ln w="3810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2400" dirty="0" smtClean="0">
                <a:solidFill>
                  <a:srgbClr val="7030A0"/>
                </a:solidFill>
                <a:latin typeface="Nunito Black" pitchFamily="2" charset="0"/>
              </a:rPr>
              <a:t>b. Tiếng chim sáo về ríu ran như một cái chợ vừa mở, như lớp học vừa tan, như buổi đàn ca liên hoan sắp bắt đầu…</a:t>
            </a:r>
          </a:p>
          <a:p>
            <a:pPr algn="r"/>
            <a:r>
              <a:rPr lang="vi-VN" sz="2400" dirty="0" smtClean="0">
                <a:solidFill>
                  <a:srgbClr val="7030A0"/>
                </a:solidFill>
                <a:latin typeface="Nunito Black" pitchFamily="2" charset="0"/>
              </a:rPr>
              <a:t>(Theo Băng Sơn)</a:t>
            </a:r>
          </a:p>
        </p:txBody>
      </p:sp>
      <p:pic>
        <p:nvPicPr>
          <p:cNvPr id="9" name="Picture 8"/>
          <p:cNvPicPr>
            <a:picLocks noChangeAspect="1"/>
          </p:cNvPicPr>
          <p:nvPr/>
        </p:nvPicPr>
        <p:blipFill>
          <a:blip r:embed="rId14"/>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2355967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2</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Tìm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những âm thanh được so sánh với nhau trong các câu dưới đây. Điền thông tin vào bảng theo mẫu</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9" name="Picture 8"/>
          <p:cNvPicPr>
            <a:picLocks noChangeAspect="1"/>
          </p:cNvPicPr>
          <p:nvPr/>
        </p:nvPicPr>
        <p:blipFill>
          <a:blip r:embed="rId14"/>
          <a:stretch>
            <a:fillRect/>
          </a:stretch>
        </p:blipFill>
        <p:spPr>
          <a:xfrm>
            <a:off x="1632455" y="1752600"/>
            <a:ext cx="8594361" cy="279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15"/>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15036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sp>
        <p:nvSpPr>
          <p:cNvPr id="6" name="Rectangle 5"/>
          <p:cNvSpPr/>
          <p:nvPr/>
        </p:nvSpPr>
        <p:spPr>
          <a:xfrm>
            <a:off x="1038873" y="693003"/>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2</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Tìm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những âm thanh được so sánh với nhau trong các câu dưới đây. Điền thông tin vào bảng theo mẫu</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933413392"/>
              </p:ext>
            </p:extLst>
          </p:nvPr>
        </p:nvGraphicFramePr>
        <p:xfrm>
          <a:off x="1038872" y="1828800"/>
          <a:ext cx="10238728" cy="3443379"/>
        </p:xfrm>
        <a:graphic>
          <a:graphicData uri="http://schemas.openxmlformats.org/drawingml/2006/table">
            <a:tbl>
              <a:tblPr>
                <a:tableStyleId>{5940675A-B579-460E-94D1-54222C63F5DA}</a:tableStyleId>
              </a:tblPr>
              <a:tblGrid>
                <a:gridCol w="2542528">
                  <a:extLst>
                    <a:ext uri="{9D8B030D-6E8A-4147-A177-3AD203B41FA5}">
                      <a16:colId xmlns:a16="http://schemas.microsoft.com/office/drawing/2014/main" val="1387154468"/>
                    </a:ext>
                  </a:extLst>
                </a:gridCol>
                <a:gridCol w="2895600">
                  <a:extLst>
                    <a:ext uri="{9D8B030D-6E8A-4147-A177-3AD203B41FA5}">
                      <a16:colId xmlns:a16="http://schemas.microsoft.com/office/drawing/2014/main" val="4074291899"/>
                    </a:ext>
                  </a:extLst>
                </a:gridCol>
                <a:gridCol w="1828800">
                  <a:extLst>
                    <a:ext uri="{9D8B030D-6E8A-4147-A177-3AD203B41FA5}">
                      <a16:colId xmlns:a16="http://schemas.microsoft.com/office/drawing/2014/main" val="1210245909"/>
                    </a:ext>
                  </a:extLst>
                </a:gridCol>
                <a:gridCol w="2971800">
                  <a:extLst>
                    <a:ext uri="{9D8B030D-6E8A-4147-A177-3AD203B41FA5}">
                      <a16:colId xmlns:a16="http://schemas.microsoft.com/office/drawing/2014/main" val="2447578715"/>
                    </a:ext>
                  </a:extLst>
                </a:gridCol>
              </a:tblGrid>
              <a:tr h="639810">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than </a:t>
                      </a:r>
                      <a:r>
                        <a:rPr lang="en-US" sz="2000" dirty="0" err="1">
                          <a:solidFill>
                            <a:srgbClr val="002060"/>
                          </a:solidFill>
                          <a:effectLst/>
                          <a:latin typeface="Nunito Black" pitchFamily="2" charset="0"/>
                        </a:rPr>
                        <a:t>được</a:t>
                      </a:r>
                      <a:r>
                        <a:rPr lang="en-US" sz="2000" dirty="0">
                          <a:solidFill>
                            <a:srgbClr val="002060"/>
                          </a:solidFill>
                          <a:effectLst/>
                          <a:latin typeface="Nunito Black" pitchFamily="2" charset="0"/>
                        </a:rPr>
                        <a:t> </a:t>
                      </a:r>
                      <a:endParaRPr lang="en-US" sz="2000" dirty="0" smtClean="0">
                        <a:solidFill>
                          <a:srgbClr val="002060"/>
                        </a:solidFill>
                        <a:effectLst/>
                        <a:latin typeface="Nunito Black" pitchFamily="2" charset="0"/>
                      </a:endParaRPr>
                    </a:p>
                    <a:p>
                      <a:pPr algn="ctr" fontAlgn="t"/>
                      <a:r>
                        <a:rPr lang="en-US" sz="2000" dirty="0" smtClean="0">
                          <a:solidFill>
                            <a:srgbClr val="002060"/>
                          </a:solidFill>
                          <a:effectLst/>
                          <a:latin typeface="Nunito Black" pitchFamily="2" charset="0"/>
                        </a:rPr>
                        <a:t>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Đặc</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điểm</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Từ</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thanh</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dùng</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để</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extLst>
                  <a:ext uri="{0D108BD9-81ED-4DB2-BD59-A6C34878D82A}">
                    <a16:rowId xmlns:a16="http://schemas.microsoft.com/office/drawing/2014/main" val="2867842695"/>
                  </a:ext>
                </a:extLst>
              </a:tr>
              <a:tr h="639810">
                <a:tc rowSpan="2">
                  <a:txBody>
                    <a:bodyPr/>
                    <a:lstStyle/>
                    <a:p>
                      <a:pPr algn="l" fontAlgn="t"/>
                      <a:r>
                        <a:rPr lang="vi-VN" sz="2000" dirty="0">
                          <a:solidFill>
                            <a:srgbClr val="002060"/>
                          </a:solidFill>
                          <a:effectLst/>
                          <a:latin typeface="Nunito Black" pitchFamily="2" charset="0"/>
                        </a:rPr>
                        <a:t>Tiếng đàn tơ rưng</a:t>
                      </a:r>
                      <a:endParaRPr lang="vi-VN" sz="2000" b="0" dirty="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Trầm</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hùng</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Thác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đổ</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3941813123"/>
                  </a:ext>
                </a:extLst>
              </a:tr>
              <a:tr h="639810">
                <a:tc vMerge="1">
                  <a:txBody>
                    <a:bodyPr/>
                    <a:lstStyle/>
                    <a:p>
                      <a:endParaRPr lang="en-US"/>
                    </a:p>
                  </a:txBody>
                  <a:tcPr/>
                </a:tc>
                <a:tc>
                  <a:txBody>
                    <a:bodyPr/>
                    <a:lstStyle/>
                    <a:p>
                      <a:pPr algn="l" fontAlgn="t"/>
                      <a:r>
                        <a:rPr lang="en-US" sz="2000" dirty="0" err="1">
                          <a:solidFill>
                            <a:srgbClr val="FF0000"/>
                          </a:solidFill>
                          <a:effectLst/>
                          <a:latin typeface="Nunito Black" pitchFamily="2" charset="0"/>
                        </a:rPr>
                        <a:t>Thánh</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thót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róc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rách</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Suối</a:t>
                      </a:r>
                      <a:r>
                        <a:rPr lang="en-US" sz="2000" dirty="0">
                          <a:solidFill>
                            <a:srgbClr val="FF0000"/>
                          </a:solidFill>
                          <a:effectLst/>
                          <a:latin typeface="Nunito Black" pitchFamily="2" charset="0"/>
                        </a:rPr>
                        <a:t> reo</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2581749703"/>
                  </a:ext>
                </a:extLst>
              </a:tr>
              <a:tr h="1481201">
                <a:tc>
                  <a:txBody>
                    <a:bodyPr/>
                    <a:lstStyle/>
                    <a:p>
                      <a:pPr algn="l" fontAlgn="t"/>
                      <a:r>
                        <a:rPr lang="en-US" sz="2000">
                          <a:solidFill>
                            <a:srgbClr val="002060"/>
                          </a:solidFill>
                          <a:effectLst/>
                          <a:latin typeface="Nunito Black" pitchFamily="2" charset="0"/>
                        </a:rPr>
                        <a:t>Tiếng chim sáo</a:t>
                      </a:r>
                      <a:endParaRPr lang="en-US" sz="2000" b="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Ríu</a:t>
                      </a:r>
                      <a:r>
                        <a:rPr lang="en-US" sz="2000" dirty="0">
                          <a:solidFill>
                            <a:srgbClr val="FF0000"/>
                          </a:solidFill>
                          <a:effectLst/>
                          <a:latin typeface="Nunito Black" pitchFamily="2" charset="0"/>
                        </a:rPr>
                        <a:t> ran</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Chợ</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mở</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lớp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học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tan, </a:t>
                      </a:r>
                      <a:r>
                        <a:rPr lang="en-US" sz="2000" dirty="0" err="1">
                          <a:solidFill>
                            <a:srgbClr val="FF0000"/>
                          </a:solidFill>
                          <a:effectLst/>
                          <a:latin typeface="Nunito Black" pitchFamily="2" charset="0"/>
                        </a:rPr>
                        <a:t>buổi</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đàn</a:t>
                      </a:r>
                      <a:r>
                        <a:rPr lang="en-US" sz="2000" dirty="0">
                          <a:solidFill>
                            <a:srgbClr val="FF0000"/>
                          </a:solidFill>
                          <a:effectLst/>
                          <a:latin typeface="Nunito Black" pitchFamily="2" charset="0"/>
                        </a:rPr>
                        <a:t> ca </a:t>
                      </a:r>
                      <a:r>
                        <a:rPr lang="en-US" sz="2000" dirty="0" err="1">
                          <a:solidFill>
                            <a:srgbClr val="FF0000"/>
                          </a:solidFill>
                          <a:effectLst/>
                          <a:latin typeface="Nunito Black" pitchFamily="2" charset="0"/>
                        </a:rPr>
                        <a:t>liên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hoan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sắp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bắt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đầu</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755726074"/>
                  </a:ext>
                </a:extLst>
              </a:tr>
            </a:tbl>
          </a:graphicData>
        </a:graphic>
      </p:graphicFrame>
      <p:pic>
        <p:nvPicPr>
          <p:cNvPr id="8" name="Picture 7"/>
          <p:cNvPicPr>
            <a:picLocks noChangeAspect="1"/>
          </p:cNvPicPr>
          <p:nvPr/>
        </p:nvPicPr>
        <p:blipFill>
          <a:blip r:embed="rId14"/>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407814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sp>
        <p:nvSpPr>
          <p:cNvPr id="6" name="Rectangle 5"/>
          <p:cNvSpPr/>
          <p:nvPr/>
        </p:nvSpPr>
        <p:spPr>
          <a:xfrm>
            <a:off x="1038873" y="693003"/>
            <a:ext cx="9781527"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a:t>
            </a:r>
            <a:r>
              <a:rPr lang="en-US" sz="2400" b="1" dirty="0" smtClean="0">
                <a:solidFill>
                  <a:srgbClr val="008000"/>
                </a:solidFill>
                <a:latin typeface="Nunito Black" pitchFamily="2" charset="0"/>
              </a:rPr>
              <a:t>3: </a:t>
            </a:r>
            <a:r>
              <a:rPr lang="en-US" sz="2400" b="1" dirty="0" err="1" smtClean="0">
                <a:solidFill>
                  <a:srgbClr val="008000"/>
                </a:solidFill>
                <a:latin typeface="Nunito Black" pitchFamily="2" charset="0"/>
              </a:rPr>
              <a:t>Đặt</a:t>
            </a:r>
            <a:r>
              <a:rPr lang="en-US" sz="2400" b="1" dirty="0" smtClean="0">
                <a:solidFill>
                  <a:srgbClr val="008000"/>
                </a:solidFill>
                <a:latin typeface="Nunito Black" pitchFamily="2" charset="0"/>
              </a:rPr>
              <a:t> </a:t>
            </a:r>
            <a:r>
              <a:rPr lang="en-US" sz="2400" b="1" dirty="0" err="1">
                <a:solidFill>
                  <a:srgbClr val="008000"/>
                </a:solidFill>
                <a:latin typeface="Nunito Black" pitchFamily="2" charset="0"/>
              </a:rPr>
              <a:t>một</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tả</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âm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thanh</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có</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sử</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dụng</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biện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pháp</a:t>
            </a:r>
            <a:r>
              <a:rPr lang="en-US" sz="2400" b="1" dirty="0">
                <a:solidFill>
                  <a:srgbClr val="008000"/>
                </a:solidFill>
                <a:latin typeface="Nunito Black" pitchFamily="2" charset="0"/>
              </a:rPr>
              <a:t> so </a:t>
            </a:r>
            <a:r>
              <a:rPr lang="en-US" sz="2400" b="1" dirty="0" err="1">
                <a:solidFill>
                  <a:srgbClr val="008000"/>
                </a:solidFill>
                <a:latin typeface="Nunito Black" pitchFamily="2" charset="0"/>
              </a:rPr>
              <a:t>sánh</a:t>
            </a:r>
            <a:r>
              <a:rPr lang="en-US" sz="2400" b="1" dirty="0">
                <a:solidFill>
                  <a:srgbClr val="008000"/>
                </a:solidFill>
                <a:latin typeface="Nunito Black" pitchFamily="2" charset="0"/>
              </a:rPr>
              <a:t>.</a:t>
            </a:r>
            <a:endParaRPr lang="en-US" sz="2400" dirty="0">
              <a:solidFill>
                <a:srgbClr val="008000"/>
              </a:solidFill>
              <a:latin typeface="Nunito Black" pitchFamily="2" charset="0"/>
            </a:endParaRPr>
          </a:p>
        </p:txBody>
      </p:sp>
      <p:grpSp>
        <p:nvGrpSpPr>
          <p:cNvPr id="2" name="Group 1"/>
          <p:cNvGrpSpPr/>
          <p:nvPr/>
        </p:nvGrpSpPr>
        <p:grpSpPr>
          <a:xfrm>
            <a:off x="1295399" y="2786019"/>
            <a:ext cx="8839201" cy="3767181"/>
            <a:chOff x="1295399" y="2786019"/>
            <a:chExt cx="8839201" cy="3767181"/>
          </a:xfrm>
        </p:grpSpPr>
        <p:pic>
          <p:nvPicPr>
            <p:cNvPr id="11" name="Picture 6" descr="Bloggang.com : เนยสีฟ้า : 62 - ป้ายสำหรับพิมพ์ข้อความ">
              <a:extLst>
                <a:ext uri="{FF2B5EF4-FFF2-40B4-BE49-F238E27FC236}">
                  <a16:creationId xmlns:a16="http://schemas.microsoft.com/office/drawing/2014/main" id="{27C80876-A8C3-E977-8AE5-39AD879C30D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427" r="5509" b="9535"/>
            <a:stretch/>
          </p:blipFill>
          <p:spPr bwMode="auto">
            <a:xfrm>
              <a:off x="1295399" y="2786019"/>
              <a:ext cx="8839201" cy="3614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124891" y="3690878"/>
              <a:ext cx="7095309" cy="2862322"/>
            </a:xfrm>
            <a:prstGeom prst="rect">
              <a:avLst/>
            </a:prstGeom>
          </p:spPr>
          <p:txBody>
            <a:bodyPr wrap="square">
              <a:spAutoFit/>
            </a:bodyPr>
            <a:lstStyle/>
            <a:p>
              <a:pPr algn="just"/>
              <a:r>
                <a:rPr lang="vi-VN" sz="2400" dirty="0">
                  <a:solidFill>
                    <a:srgbClr val="FF0000"/>
                  </a:solidFill>
                  <a:latin typeface="Nunito Black" pitchFamily="2" charset="0"/>
                </a:rPr>
                <a:t>- Những chú chim hót trong vườn như những nhạc công đang dạo lên bản tình ca mùa hạ.</a:t>
              </a:r>
            </a:p>
            <a:p>
              <a:pPr algn="just"/>
              <a:r>
                <a:rPr lang="vi-VN" sz="2400" dirty="0">
                  <a:solidFill>
                    <a:srgbClr val="FF0000"/>
                  </a:solidFill>
                  <a:latin typeface="Nunito Black" pitchFamily="2" charset="0"/>
                </a:rPr>
                <a:t>- Tiếng hát của Mai trong veo như tiếng chim hót.</a:t>
              </a:r>
            </a:p>
            <a:p>
              <a:pPr algn="just"/>
              <a:r>
                <a:rPr lang="vi-VN" sz="2400" dirty="0">
                  <a:solidFill>
                    <a:srgbClr val="FF0000"/>
                  </a:solidFill>
                  <a:latin typeface="Nunito Black" pitchFamily="2" charset="0"/>
                </a:rPr>
                <a:t>- Tiếng mưa rơi xuống mái hiên như tiếng ếch kêu.</a:t>
              </a: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grpSp>
      <p:sp>
        <p:nvSpPr>
          <p:cNvPr id="9" name="TextBox 8">
            <a:extLst>
              <a:ext uri="{FF2B5EF4-FFF2-40B4-BE49-F238E27FC236}">
                <a16:creationId xmlns:a16="http://schemas.microsoft.com/office/drawing/2014/main" id="{F0533DFC-0C6E-04C6-7068-778D4398D089}"/>
              </a:ext>
            </a:extLst>
          </p:cNvPr>
          <p:cNvSpPr txBox="1"/>
          <p:nvPr/>
        </p:nvSpPr>
        <p:spPr>
          <a:xfrm>
            <a:off x="6324600" y="1050905"/>
            <a:ext cx="5148292" cy="1920895"/>
          </a:xfrm>
          <a:prstGeom prst="cloud">
            <a:avLst/>
          </a:prstGeom>
          <a:solidFill>
            <a:schemeClr val="accent6">
              <a:lumMod val="20000"/>
              <a:lumOff val="80000"/>
            </a:schemeClr>
          </a:solidFill>
          <a:ln w="28575">
            <a:solidFill>
              <a:srgbClr val="C00000"/>
            </a:solidFill>
            <a:prstDash val="sysDash"/>
          </a:ln>
        </p:spPr>
        <p:txBody>
          <a:bodyPr wrap="square">
            <a:spAutoFit/>
          </a:bodyPr>
          <a:lstStyle/>
          <a:p>
            <a:r>
              <a:rPr lang="en-US" sz="2800" dirty="0">
                <a:solidFill>
                  <a:srgbClr val="FF000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dựa</a:t>
            </a:r>
            <a:r>
              <a:rPr lang="en-US" sz="2400" dirty="0">
                <a:solidFill>
                  <a:srgbClr val="002060"/>
                </a:solidFill>
                <a:latin typeface="Nunito Black" pitchFamily="2" charset="0"/>
              </a:rPr>
              <a:t> </a:t>
            </a:r>
            <a:r>
              <a:rPr lang="en-US" sz="2400" dirty="0" err="1">
                <a:solidFill>
                  <a:srgbClr val="002060"/>
                </a:solidFill>
                <a:latin typeface="Nunito Black" pitchFamily="2" charset="0"/>
              </a:rPr>
              <a:t>vào</a:t>
            </a:r>
            <a:r>
              <a:rPr lang="en-US" sz="2400" dirty="0">
                <a:solidFill>
                  <a:srgbClr val="002060"/>
                </a:solidFill>
                <a:latin typeface="Nunito Black" pitchFamily="2" charset="0"/>
              </a:rPr>
              <a:t> 2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ở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tập</a:t>
            </a:r>
            <a:r>
              <a:rPr lang="en-US" sz="2400" dirty="0">
                <a:solidFill>
                  <a:srgbClr val="002060"/>
                </a:solidFill>
                <a:latin typeface="Nunito Black" pitchFamily="2" charset="0"/>
              </a:rPr>
              <a:t> </a:t>
            </a:r>
            <a:r>
              <a:rPr lang="en-US" sz="2400" dirty="0" err="1">
                <a:solidFill>
                  <a:srgbClr val="002060"/>
                </a:solidFill>
                <a:latin typeface="Nunito Black" pitchFamily="2" charset="0"/>
              </a:rPr>
              <a:t>trên</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để</a:t>
            </a:r>
            <a:r>
              <a:rPr lang="en-US" sz="2400" dirty="0">
                <a:solidFill>
                  <a:srgbClr val="002060"/>
                </a:solidFill>
                <a:latin typeface="Nunito Black" pitchFamily="2" charset="0"/>
              </a:rPr>
              <a:t> </a:t>
            </a:r>
            <a:r>
              <a:rPr lang="en-US" sz="2400" dirty="0" err="1">
                <a:solidFill>
                  <a:srgbClr val="002060"/>
                </a:solidFill>
                <a:latin typeface="Nunito Black" pitchFamily="2" charset="0"/>
              </a:rPr>
              <a:t>đặt</a:t>
            </a:r>
            <a:r>
              <a:rPr lang="en-US" sz="2400" dirty="0">
                <a:solidFill>
                  <a:srgbClr val="002060"/>
                </a:solidFill>
                <a:latin typeface="Nunito Black" pitchFamily="2" charset="0"/>
              </a:rPr>
              <a:t>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a:t>
            </a:r>
            <a:r>
              <a:rPr lang="en-US" sz="2400" dirty="0" err="1">
                <a:solidFill>
                  <a:srgbClr val="002060"/>
                </a:solidFill>
                <a:latin typeface="Nunito Black" pitchFamily="2" charset="0"/>
              </a:rPr>
              <a:t>phù</a:t>
            </a:r>
            <a:r>
              <a:rPr lang="en-US" sz="2400" dirty="0">
                <a:solidFill>
                  <a:srgbClr val="002060"/>
                </a:solidFill>
                <a:latin typeface="Nunito Black" pitchFamily="2" charset="0"/>
              </a:rPr>
              <a:t> </a:t>
            </a:r>
            <a:r>
              <a:rPr lang="en-US" sz="2400" dirty="0" err="1">
                <a:solidFill>
                  <a:srgbClr val="002060"/>
                </a:solidFill>
                <a:latin typeface="Nunito Black" pitchFamily="2" charset="0"/>
              </a:rPr>
              <a:t>hợp</a:t>
            </a:r>
            <a:r>
              <a:rPr lang="en-US" sz="2400" dirty="0" smtClean="0">
                <a:solidFill>
                  <a:srgbClr val="002060"/>
                </a:solidFill>
                <a:latin typeface="Nunito Black" pitchFamily="2" charset="0"/>
              </a:rPr>
              <a:t>.</a:t>
            </a:r>
            <a:endParaRPr lang="en-US" sz="2400" dirty="0">
              <a:solidFill>
                <a:srgbClr val="FF0000"/>
              </a:solidFill>
              <a:latin typeface="Nunito Black" pitchFamily="2" charset="0"/>
            </a:endParaRPr>
          </a:p>
        </p:txBody>
      </p:sp>
      <p:pic>
        <p:nvPicPr>
          <p:cNvPr id="14" name="Picture 13"/>
          <p:cNvPicPr>
            <a:picLocks noChangeAspect="1"/>
          </p:cNvPicPr>
          <p:nvPr/>
        </p:nvPicPr>
        <p:blipFill>
          <a:blip r:embed="rId15"/>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1091715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lang="en-US" sz="5400" dirty="0" err="1" smtClean="0">
                <a:solidFill>
                  <a:srgbClr val="F92D67"/>
                </a:solidFill>
                <a:latin typeface="Sigmar One" panose="00000500000000000000" pitchFamily="2" charset="0"/>
              </a:rPr>
              <a:t>Luyện</a:t>
            </a:r>
            <a:r>
              <a:rPr lang="en-US" sz="5400" dirty="0" smtClean="0">
                <a:solidFill>
                  <a:srgbClr val="F92D67"/>
                </a:solidFill>
                <a:latin typeface="Sigmar One" panose="00000500000000000000" pitchFamily="2" charset="0"/>
              </a:rPr>
              <a:t> </a:t>
            </a:r>
            <a:r>
              <a:rPr lang="en-US" sz="5400" dirty="0" err="1" smtClean="0">
                <a:solidFill>
                  <a:srgbClr val="F92D67"/>
                </a:solidFill>
                <a:latin typeface="Sigmar One" panose="00000500000000000000" pitchFamily="2" charset="0"/>
              </a:rPr>
              <a:t>viết</a:t>
            </a:r>
            <a:r>
              <a:rPr lang="en-US" sz="5400" dirty="0" smtClean="0">
                <a:solidFill>
                  <a:srgbClr val="F92D67"/>
                </a:solidFill>
                <a:latin typeface="Sigmar One" panose="00000500000000000000" pitchFamily="2" charset="0"/>
              </a:rPr>
              <a:t> </a:t>
            </a:r>
            <a:r>
              <a:rPr lang="en-US" sz="5400" dirty="0" err="1" smtClean="0">
                <a:solidFill>
                  <a:srgbClr val="F92D67"/>
                </a:solidFill>
                <a:latin typeface="Sigmar One" panose="00000500000000000000" pitchFamily="2" charset="0"/>
              </a:rPr>
              <a:t>đoạn</a:t>
            </a:r>
            <a:endParaRPr kumimoji="0" lang="en-US" sz="5400" b="0" i="0" u="none" strike="noStrike" kern="1200" cap="none" spc="0" normalizeH="0" baseline="0" noProof="0" dirty="0" smtClean="0">
              <a:ln>
                <a:noFill/>
              </a:ln>
              <a:solidFill>
                <a:srgbClr val="F92D67"/>
              </a:solidFill>
              <a:effectLst/>
              <a:uLnTx/>
              <a:uFillTx/>
              <a:latin typeface="Sigmar One" panose="00000500000000000000" pitchFamily="2" charset="0"/>
            </a:endParaRPr>
          </a:p>
        </p:txBody>
      </p:sp>
    </p:spTree>
    <p:extLst>
      <p:ext uri="{BB962C8B-B14F-4D97-AF65-F5344CB8AC3E}">
        <p14:creationId xmlns:p14="http://schemas.microsoft.com/office/powerpoint/2010/main" val="1153804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sp>
        <p:nvSpPr>
          <p:cNvPr id="6" name="Rectangle 5"/>
          <p:cNvSpPr/>
          <p:nvPr/>
        </p:nvSpPr>
        <p:spPr>
          <a:xfrm>
            <a:off x="1038873" y="533400"/>
            <a:ext cx="9781527" cy="461665"/>
          </a:xfrm>
          <a:prstGeom prst="rect">
            <a:avLst/>
          </a:prstGeom>
        </p:spPr>
        <p:txBody>
          <a:bodyPr wrap="squar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1</a:t>
            </a:r>
            <a:r>
              <a:rPr lang="en-US" sz="2400" b="1" dirty="0" smtClean="0">
                <a:solidFill>
                  <a:srgbClr val="008000"/>
                </a:solidFill>
                <a:latin typeface="Nunito Black" pitchFamily="2" charset="0"/>
              </a:rPr>
              <a:t>: </a:t>
            </a:r>
            <a:r>
              <a:rPr lang="vi-VN" sz="2400" b="1" dirty="0" smtClean="0">
                <a:solidFill>
                  <a:srgbClr val="008000"/>
                </a:solidFill>
                <a:latin typeface="Nunito Black" pitchFamily="2" charset="0"/>
              </a:rPr>
              <a:t>Viết </a:t>
            </a:r>
            <a:r>
              <a:rPr lang="vi-VN" sz="2400" b="1" dirty="0">
                <a:solidFill>
                  <a:srgbClr val="008000"/>
                </a:solidFill>
                <a:latin typeface="Nunito Black" pitchFamily="2" charset="0"/>
              </a:rPr>
              <a:t>thư cho bạn (hoặc cho người thân) ở xa</a:t>
            </a:r>
            <a:endParaRPr lang="vi-VN" sz="2400" dirty="0">
              <a:solidFill>
                <a:srgbClr val="008000"/>
              </a:solidFill>
              <a:latin typeface="Nunito Black" pitchFamily="2" charset="0"/>
            </a:endParaRPr>
          </a:p>
        </p:txBody>
      </p:sp>
      <p:pic>
        <p:nvPicPr>
          <p:cNvPr id="14" name="Picture 13"/>
          <p:cNvPicPr>
            <a:picLocks noChangeAspect="1"/>
          </p:cNvPicPr>
          <p:nvPr/>
        </p:nvPicPr>
        <p:blipFill>
          <a:blip r:embed="rId14"/>
          <a:stretch>
            <a:fillRect/>
          </a:stretch>
        </p:blipFill>
        <p:spPr>
          <a:xfrm>
            <a:off x="5670430" y="1339828"/>
            <a:ext cx="3947901" cy="5022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ular Callout 14"/>
          <p:cNvSpPr/>
          <p:nvPr/>
        </p:nvSpPr>
        <p:spPr>
          <a:xfrm>
            <a:off x="1600200" y="1620805"/>
            <a:ext cx="3360541" cy="1123712"/>
          </a:xfrm>
          <a:prstGeom prst="wedgeRoundRectCallout">
            <a:avLst>
              <a:gd name="adj1" fmla="val 63683"/>
              <a:gd name="adj2" fmla="val 95789"/>
              <a:gd name="adj3" fmla="val 16667"/>
            </a:avLst>
          </a:prstGeom>
          <a:ln w="28575">
            <a:solidFill>
              <a:srgbClr val="0070C0"/>
            </a:solidFill>
          </a:ln>
        </p:spPr>
        <p:txBody>
          <a:bodyPr wrap="square">
            <a:spAutoFit/>
          </a:bodyPr>
          <a:lstStyle/>
          <a:p>
            <a:r>
              <a:rPr lang="vi-VN" sz="2000" dirty="0">
                <a:solidFill>
                  <a:srgbClr val="002060"/>
                </a:solidFill>
                <a:latin typeface="Nunito Black" pitchFamily="2" charset="0"/>
              </a:rPr>
              <a:t>Em dựa vào gợi ý để viết thư cho người than hoặc bạn đang ở xa</a:t>
            </a:r>
            <a:r>
              <a:rPr lang="vi-VN" sz="2000" dirty="0" smtClean="0">
                <a:solidFill>
                  <a:srgbClr val="002060"/>
                </a:solidFill>
                <a:latin typeface="Nunito Black" pitchFamily="2" charset="0"/>
              </a:rPr>
              <a:t>.</a:t>
            </a:r>
            <a:endParaRPr lang="en-US" sz="2000" dirty="0">
              <a:latin typeface="Nunito Black" pitchFamily="2" charset="0"/>
            </a:endParaRPr>
          </a:p>
        </p:txBody>
      </p:sp>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15"/>
          <a:stretch>
            <a:fillRect/>
          </a:stretch>
        </p:blipFill>
        <p:spPr>
          <a:xfrm>
            <a:off x="0" y="32392"/>
            <a:ext cx="914400" cy="1135781"/>
          </a:xfrm>
          <a:prstGeom prst="ellipse">
            <a:avLst/>
          </a:prstGeom>
        </p:spPr>
      </p:pic>
    </p:spTree>
    <p:extLst>
      <p:ext uri="{BB962C8B-B14F-4D97-AF65-F5344CB8AC3E}">
        <p14:creationId xmlns:p14="http://schemas.microsoft.com/office/powerpoint/2010/main" val="3172788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14"/>
          <a:stretch>
            <a:fillRect/>
          </a:stretch>
        </p:blipFill>
        <p:spPr>
          <a:xfrm>
            <a:off x="0" y="32392"/>
            <a:ext cx="914400" cy="1135781"/>
          </a:xfrm>
          <a:prstGeom prst="ellipse">
            <a:avLst/>
          </a:prstGeom>
        </p:spPr>
      </p:pic>
      <p:grpSp>
        <p:nvGrpSpPr>
          <p:cNvPr id="20" name="Group 19"/>
          <p:cNvGrpSpPr/>
          <p:nvPr/>
        </p:nvGrpSpPr>
        <p:grpSpPr>
          <a:xfrm>
            <a:off x="6088620" y="593354"/>
            <a:ext cx="3810000" cy="5095210"/>
            <a:chOff x="3900487" y="1294407"/>
            <a:chExt cx="3871913" cy="4930180"/>
          </a:xfrm>
        </p:grpSpPr>
        <p:pic>
          <p:nvPicPr>
            <p:cNvPr id="21" name="Picture 20"/>
            <p:cNvPicPr>
              <a:picLocks noChangeAspect="1"/>
            </p:cNvPicPr>
            <p:nvPr/>
          </p:nvPicPr>
          <p:blipFill>
            <a:blip r:embed="rId15"/>
            <a:stretch>
              <a:fillRect/>
            </a:stretch>
          </p:blipFill>
          <p:spPr>
            <a:xfrm>
              <a:off x="3900487" y="1294407"/>
              <a:ext cx="3871913" cy="4930180"/>
            </a:xfrm>
            <a:prstGeom prst="rect">
              <a:avLst/>
            </a:prstGeom>
          </p:spPr>
        </p:pic>
        <p:pic>
          <p:nvPicPr>
            <p:cNvPr id="22" name="Picture 21"/>
            <p:cNvPicPr>
              <a:picLocks noChangeAspect="1"/>
            </p:cNvPicPr>
            <p:nvPr/>
          </p:nvPicPr>
          <p:blipFill>
            <a:blip r:embed="rId16"/>
            <a:stretch>
              <a:fillRect/>
            </a:stretch>
          </p:blipFill>
          <p:spPr>
            <a:xfrm>
              <a:off x="4343400" y="1828800"/>
              <a:ext cx="2950533" cy="3581400"/>
            </a:xfrm>
            <a:prstGeom prst="rect">
              <a:avLst/>
            </a:prstGeom>
          </p:spPr>
        </p:pic>
      </p:grpSp>
      <p:grpSp>
        <p:nvGrpSpPr>
          <p:cNvPr id="23" name="Group 22"/>
          <p:cNvGrpSpPr/>
          <p:nvPr/>
        </p:nvGrpSpPr>
        <p:grpSpPr>
          <a:xfrm>
            <a:off x="1703826" y="593354"/>
            <a:ext cx="4038600" cy="5006380"/>
            <a:chOff x="7391400" y="927030"/>
            <a:chExt cx="4038600" cy="5006380"/>
          </a:xfrm>
        </p:grpSpPr>
        <p:pic>
          <p:nvPicPr>
            <p:cNvPr id="24" name="Picture 23"/>
            <p:cNvPicPr>
              <a:picLocks noChangeAspect="1"/>
            </p:cNvPicPr>
            <p:nvPr/>
          </p:nvPicPr>
          <p:blipFill>
            <a:blip r:embed="rId15"/>
            <a:stretch>
              <a:fillRect/>
            </a:stretch>
          </p:blipFill>
          <p:spPr>
            <a:xfrm>
              <a:off x="7391400" y="927030"/>
              <a:ext cx="4038600" cy="5006380"/>
            </a:xfrm>
            <a:prstGeom prst="rect">
              <a:avLst/>
            </a:prstGeom>
          </p:spPr>
        </p:pic>
        <p:pic>
          <p:nvPicPr>
            <p:cNvPr id="25" name="Picture 24"/>
            <p:cNvPicPr>
              <a:picLocks noChangeAspect="1"/>
            </p:cNvPicPr>
            <p:nvPr/>
          </p:nvPicPr>
          <p:blipFill>
            <a:blip r:embed="rId17"/>
            <a:stretch>
              <a:fillRect/>
            </a:stretch>
          </p:blipFill>
          <p:spPr>
            <a:xfrm>
              <a:off x="7772400" y="1532225"/>
              <a:ext cx="3124200" cy="3801775"/>
            </a:xfrm>
            <a:prstGeom prst="rect">
              <a:avLst/>
            </a:prstGeom>
          </p:spPr>
        </p:pic>
      </p:grpSp>
    </p:spTree>
    <p:extLst>
      <p:ext uri="{BB962C8B-B14F-4D97-AF65-F5344CB8AC3E}">
        <p14:creationId xmlns:p14="http://schemas.microsoft.com/office/powerpoint/2010/main" val="12793535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14"/>
          <a:stretch>
            <a:fillRect/>
          </a:stretch>
        </p:blipFill>
        <p:spPr>
          <a:xfrm>
            <a:off x="0" y="32392"/>
            <a:ext cx="914400" cy="1135781"/>
          </a:xfrm>
          <a:prstGeom prst="ellipse">
            <a:avLst/>
          </a:prstGeom>
        </p:spPr>
      </p:pic>
      <p:sp>
        <p:nvSpPr>
          <p:cNvPr id="2" name="Rectangle 1"/>
          <p:cNvSpPr/>
          <p:nvPr/>
        </p:nvSpPr>
        <p:spPr>
          <a:xfrm>
            <a:off x="1143000" y="600282"/>
            <a:ext cx="4475905" cy="461665"/>
          </a:xfrm>
          <a:prstGeom prst="rect">
            <a:avLst/>
          </a:prstGeom>
        </p:spPr>
        <p:txBody>
          <a:bodyPr wrap="non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2: </a:t>
            </a:r>
            <a:r>
              <a:rPr lang="vi-VN" sz="2400" b="1" dirty="0">
                <a:solidFill>
                  <a:srgbClr val="008000"/>
                </a:solidFill>
                <a:latin typeface="Nunito Black" pitchFamily="2" charset="0"/>
              </a:rPr>
              <a:t>Tập viết phòng bì thư.</a:t>
            </a:r>
            <a:endParaRPr lang="vi-VN" sz="2400" dirty="0">
              <a:solidFill>
                <a:srgbClr val="008000"/>
              </a:solidFill>
              <a:latin typeface="Nunito Black" pitchFamily="2" charset="0"/>
            </a:endParaRPr>
          </a:p>
        </p:txBody>
      </p:sp>
      <p:pic>
        <p:nvPicPr>
          <p:cNvPr id="7" name="Picture 6"/>
          <p:cNvPicPr>
            <a:picLocks noChangeAspect="1"/>
          </p:cNvPicPr>
          <p:nvPr/>
        </p:nvPicPr>
        <p:blipFill>
          <a:blip r:embed="rId15"/>
          <a:stretch>
            <a:fillRect/>
          </a:stretch>
        </p:blipFill>
        <p:spPr>
          <a:xfrm>
            <a:off x="2286000" y="1533824"/>
            <a:ext cx="7395137" cy="4485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593067" y="1542418"/>
            <a:ext cx="540533" cy="461665"/>
          </a:xfrm>
          <a:prstGeom prst="rect">
            <a:avLst/>
          </a:prstGeom>
        </p:spPr>
        <p:txBody>
          <a:bodyPr wrap="none">
            <a:spAutoFit/>
          </a:bodyPr>
          <a:lstStyle/>
          <a:p>
            <a:r>
              <a:rPr lang="en-US" sz="2400" dirty="0">
                <a:solidFill>
                  <a:srgbClr val="FF0000"/>
                </a:solidFill>
                <a:latin typeface="Nunito Black" pitchFamily="2" charset="0"/>
              </a:rPr>
              <a:t>M:</a:t>
            </a:r>
          </a:p>
        </p:txBody>
      </p:sp>
    </p:spTree>
    <p:extLst>
      <p:ext uri="{BB962C8B-B14F-4D97-AF65-F5344CB8AC3E}">
        <p14:creationId xmlns:p14="http://schemas.microsoft.com/office/powerpoint/2010/main" val="3508317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14"/>
          <a:stretch>
            <a:fillRect/>
          </a:stretch>
        </p:blipFill>
        <p:spPr>
          <a:xfrm>
            <a:off x="0" y="32392"/>
            <a:ext cx="914400" cy="1135781"/>
          </a:xfrm>
          <a:prstGeom prst="ellipse">
            <a:avLst/>
          </a:prstGeom>
        </p:spPr>
      </p:pic>
      <p:sp>
        <p:nvSpPr>
          <p:cNvPr id="2" name="Rectangle 1"/>
          <p:cNvSpPr/>
          <p:nvPr/>
        </p:nvSpPr>
        <p:spPr>
          <a:xfrm>
            <a:off x="1143000" y="600282"/>
            <a:ext cx="4475905"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2: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Tập viết phòng bì thư.</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9" name="Rectangle 8"/>
          <p:cNvSpPr/>
          <p:nvPr/>
        </p:nvSpPr>
        <p:spPr>
          <a:xfrm>
            <a:off x="1593067" y="1542418"/>
            <a:ext cx="540533"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p>
        </p:txBody>
      </p:sp>
      <p:pic>
        <p:nvPicPr>
          <p:cNvPr id="8" name="Picture 7"/>
          <p:cNvPicPr>
            <a:picLocks noChangeAspect="1"/>
          </p:cNvPicPr>
          <p:nvPr/>
        </p:nvPicPr>
        <p:blipFill>
          <a:blip r:embed="rId15"/>
          <a:stretch>
            <a:fillRect/>
          </a:stretch>
        </p:blipFill>
        <p:spPr>
          <a:xfrm>
            <a:off x="2186553" y="1392423"/>
            <a:ext cx="7719447" cy="4608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7221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14"/>
          <a:stretch>
            <a:fillRect/>
          </a:stretch>
        </p:blipFill>
        <p:spPr>
          <a:xfrm>
            <a:off x="0" y="32392"/>
            <a:ext cx="914400" cy="1135781"/>
          </a:xfrm>
          <a:prstGeom prst="ellipse">
            <a:avLst/>
          </a:prstGeom>
        </p:spPr>
      </p:pic>
      <p:sp>
        <p:nvSpPr>
          <p:cNvPr id="10" name="TextBox 9">
            <a:extLst>
              <a:ext uri="{FF2B5EF4-FFF2-40B4-BE49-F238E27FC236}">
                <a16:creationId xmlns:a16="http://schemas.microsoft.com/office/drawing/2014/main" id="{7CCD22EC-874E-9810-7272-0254E6F7D431}"/>
              </a:ext>
            </a:extLst>
          </p:cNvPr>
          <p:cNvSpPr txBox="1"/>
          <p:nvPr/>
        </p:nvSpPr>
        <p:spPr>
          <a:xfrm>
            <a:off x="1052728" y="533400"/>
            <a:ext cx="9785354" cy="919401"/>
          </a:xfrm>
          <a:prstGeom prst="roundRect">
            <a:avLst/>
          </a:prstGeom>
          <a:noFill/>
          <a:ln w="28575">
            <a:noFill/>
            <a:prstDash val="sysDash"/>
          </a:ln>
        </p:spPr>
        <p:txBody>
          <a:bodyPr wrap="square">
            <a:spAutoFit/>
          </a:bodyPr>
          <a:lstStyle/>
          <a:p>
            <a:r>
              <a:rPr lang="vi-VN" sz="2400" b="1" dirty="0">
                <a:solidFill>
                  <a:srgbClr val="008000"/>
                </a:solidFill>
                <a:latin typeface="Nunito Black" pitchFamily="2" charset="0"/>
              </a:rPr>
              <a:t>Câu </a:t>
            </a:r>
            <a:r>
              <a:rPr lang="en-US" sz="2400" b="1" dirty="0" smtClean="0">
                <a:solidFill>
                  <a:srgbClr val="008000"/>
                </a:solidFill>
                <a:latin typeface="Nunito Black" pitchFamily="2" charset="0"/>
              </a:rPr>
              <a:t>3: </a:t>
            </a:r>
            <a:r>
              <a:rPr lang="vi-VN" sz="2400" b="1" dirty="0" smtClean="0">
                <a:solidFill>
                  <a:srgbClr val="008000"/>
                </a:solidFill>
                <a:latin typeface="Nunito Black" pitchFamily="2" charset="0"/>
              </a:rPr>
              <a:t>Chia </a:t>
            </a:r>
            <a:r>
              <a:rPr lang="vi-VN" sz="2400" b="1" dirty="0">
                <a:solidFill>
                  <a:srgbClr val="008000"/>
                </a:solidFill>
                <a:latin typeface="Nunito Black" pitchFamily="2" charset="0"/>
              </a:rPr>
              <a:t>sẻ bức thư của em trong nhóm và nghe góp ý của các bạn để chỉnh sửa</a:t>
            </a:r>
            <a:r>
              <a:rPr lang="vi-VN" sz="2400" b="1" dirty="0" smtClean="0">
                <a:solidFill>
                  <a:srgbClr val="008000"/>
                </a:solidFill>
                <a:latin typeface="Nunito Black" pitchFamily="2" charset="0"/>
              </a:rPr>
              <a:t>.</a:t>
            </a:r>
            <a:endParaRPr lang="vi-VN" sz="2400" dirty="0">
              <a:solidFill>
                <a:srgbClr val="008000"/>
              </a:solidFill>
              <a:latin typeface="Nunito Black" pitchFamily="2" charset="0"/>
            </a:endParaRPr>
          </a:p>
        </p:txBody>
      </p:sp>
      <p:grpSp>
        <p:nvGrpSpPr>
          <p:cNvPr id="18" name="Group 17"/>
          <p:cNvGrpSpPr/>
          <p:nvPr/>
        </p:nvGrpSpPr>
        <p:grpSpPr>
          <a:xfrm>
            <a:off x="4292285" y="1219200"/>
            <a:ext cx="4038600" cy="5006380"/>
            <a:chOff x="7924800" y="914400"/>
            <a:chExt cx="4038600" cy="5006380"/>
          </a:xfrm>
        </p:grpSpPr>
        <p:pic>
          <p:nvPicPr>
            <p:cNvPr id="19" name="Picture 18"/>
            <p:cNvPicPr>
              <a:picLocks noChangeAspect="1"/>
            </p:cNvPicPr>
            <p:nvPr/>
          </p:nvPicPr>
          <p:blipFill>
            <a:blip r:embed="rId15"/>
            <a:stretch>
              <a:fillRect/>
            </a:stretch>
          </p:blipFill>
          <p:spPr>
            <a:xfrm>
              <a:off x="7924800" y="914400"/>
              <a:ext cx="4038600" cy="5006380"/>
            </a:xfrm>
            <a:prstGeom prst="rect">
              <a:avLst/>
            </a:prstGeom>
          </p:spPr>
        </p:pic>
        <p:pic>
          <p:nvPicPr>
            <p:cNvPr id="20" name="Picture 19"/>
            <p:cNvPicPr>
              <a:picLocks noChangeAspect="1"/>
            </p:cNvPicPr>
            <p:nvPr/>
          </p:nvPicPr>
          <p:blipFill>
            <a:blip r:embed="rId16"/>
            <a:stretch>
              <a:fillRect/>
            </a:stretch>
          </p:blipFill>
          <p:spPr>
            <a:xfrm>
              <a:off x="8382000" y="1447800"/>
              <a:ext cx="3124200" cy="3781953"/>
            </a:xfrm>
            <a:prstGeom prst="rect">
              <a:avLst/>
            </a:prstGeom>
          </p:spPr>
        </p:pic>
      </p:grpSp>
    </p:spTree>
    <p:extLst>
      <p:ext uri="{BB962C8B-B14F-4D97-AF65-F5344CB8AC3E}">
        <p14:creationId xmlns:p14="http://schemas.microsoft.com/office/powerpoint/2010/main" val="37461880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E1472-3DF4-0955-94B3-0E5ED746F3E8}"/>
              </a:ext>
            </a:extLst>
          </p:cNvPr>
          <p:cNvPicPr>
            <a:picLocks noChangeAspect="1"/>
          </p:cNvPicPr>
          <p:nvPr/>
        </p:nvPicPr>
        <p:blipFill rotWithShape="1">
          <a:blip r:embed="rId3"/>
          <a:srcRect t="15144" r="88722"/>
          <a:stretch/>
        </p:blipFill>
        <p:spPr>
          <a:xfrm>
            <a:off x="685800" y="671876"/>
            <a:ext cx="1143000" cy="775924"/>
          </a:xfrm>
          <a:prstGeom prst="rect">
            <a:avLst/>
          </a:prstGeom>
        </p:spPr>
      </p:pic>
      <p:pic>
        <p:nvPicPr>
          <p:cNvPr id="3" name="Picture 2"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75" b="96746" l="6515" r="71987">
                        <a14:foregroundMark x1="25081" y1="17456" x2="25081" y2="17456"/>
                        <a14:foregroundMark x1="46580" y1="89941" x2="46580" y2="89941"/>
                        <a14:foregroundMark x1="61564" y1="88757" x2="61564" y2="88757"/>
                        <a14:foregroundMark x1="57980" y1="83728" x2="57980" y2="83728"/>
                        <a14:foregroundMark x1="49511" y1="85503" x2="49511" y2="85503"/>
                        <a14:foregroundMark x1="47231" y1="85207" x2="47231" y2="85207"/>
                        <a14:foregroundMark x1="45277" y1="88462" x2="46580" y2="89645"/>
                        <a14:foregroundMark x1="58306" y1="48521" x2="58306" y2="48521"/>
                        <a14:foregroundMark x1="46906" y1="48521" x2="46906" y2="48521"/>
                        <a14:foregroundMark x1="39739" y1="26036" x2="39739" y2="26036"/>
                        <a14:foregroundMark x1="39739" y1="26036" x2="39739" y2="26036"/>
                        <a14:foregroundMark x1="39739" y1="26036" x2="39739" y2="26036"/>
                        <a14:foregroundMark x1="39739" y1="26036" x2="39739" y2="26036"/>
                        <a14:foregroundMark x1="40391" y1="26036" x2="40391" y2="26036"/>
                        <a14:foregroundMark x1="27362" y1="13314" x2="27362" y2="13314"/>
                        <a14:foregroundMark x1="13681" y1="9763" x2="37785" y2="14793"/>
                        <a14:foregroundMark x1="14984" y1="23964" x2="26710" y2="6805"/>
                        <a14:foregroundMark x1="18567" y1="6509" x2="34853" y2="22189"/>
                        <a14:foregroundMark x1="15635" y1="24260" x2="35179" y2="21598"/>
                        <a14:foregroundMark x1="21498" y1="23964" x2="28339" y2="27811"/>
                        <a14:foregroundMark x1="22801" y1="24556" x2="16287" y2="24556"/>
                        <a14:foregroundMark x1="12704" y1="12130" x2="14007" y2="20710"/>
                        <a14:foregroundMark x1="20521" y1="6509" x2="35505" y2="7988"/>
                      </a14:backgroundRemoval>
                    </a14:imgEffect>
                  </a14:imgLayer>
                </a14:imgProps>
              </a:ext>
              <a:ext uri="{28A0092B-C50C-407E-A947-70E740481C1C}">
                <a14:useLocalDpi xmlns:a14="http://schemas.microsoft.com/office/drawing/2010/main" val="0"/>
              </a:ext>
            </a:extLst>
          </a:blip>
          <a:srcRect r="26388" b="7990"/>
          <a:stretch/>
        </p:blipFill>
        <p:spPr>
          <a:xfrm>
            <a:off x="9448800" y="3048000"/>
            <a:ext cx="2550747" cy="3510248"/>
          </a:xfrm>
          <a:prstGeom prst="rect">
            <a:avLst/>
          </a:prstGeom>
        </p:spPr>
      </p:pic>
      <p:sp>
        <p:nvSpPr>
          <p:cNvPr id="4" name="TextBox 3">
            <a:extLst>
              <a:ext uri="{FF2B5EF4-FFF2-40B4-BE49-F238E27FC236}">
                <a16:creationId xmlns:a16="http://schemas.microsoft.com/office/drawing/2014/main" id="{8DB2DD22-29B2-C4C4-DD77-80D26F326D35}"/>
              </a:ext>
            </a:extLst>
          </p:cNvPr>
          <p:cNvSpPr txBox="1"/>
          <p:nvPr/>
        </p:nvSpPr>
        <p:spPr>
          <a:xfrm>
            <a:off x="1250373" y="2209800"/>
            <a:ext cx="8610600" cy="3030617"/>
          </a:xfrm>
          <a:prstGeom prst="roundRect">
            <a:avLst/>
          </a:prstGeom>
          <a:solidFill>
            <a:schemeClr val="accent6">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smtClean="0">
                <a:solidFill>
                  <a:srgbClr val="FF0000"/>
                </a:solidFill>
                <a:latin typeface="Nunito Black" pitchFamily="2" charset="0"/>
              </a:rPr>
              <a:t>M: </a:t>
            </a:r>
            <a:r>
              <a:rPr lang="vi-VN" sz="2400" dirty="0" smtClean="0">
                <a:solidFill>
                  <a:srgbClr val="FF0000"/>
                </a:solidFill>
                <a:latin typeface="Nunito Black" pitchFamily="2" charset="0"/>
              </a:rPr>
              <a:t> </a:t>
            </a:r>
            <a:endParaRPr lang="en-US" sz="2400" dirty="0" smtClean="0">
              <a:solidFill>
                <a:srgbClr val="FF0000"/>
              </a:solidFill>
              <a:latin typeface="Nunito Black" pitchFamily="2" charset="0"/>
            </a:endParaRPr>
          </a:p>
          <a:p>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Nếu </a:t>
            </a:r>
            <a:r>
              <a:rPr lang="vi-VN" sz="2400" dirty="0">
                <a:solidFill>
                  <a:srgbClr val="002060"/>
                </a:solidFill>
                <a:latin typeface="Nunito Black" pitchFamily="2" charset="0"/>
              </a:rPr>
              <a:t>được ban một phép lạ, em muốn mình có thể làm cho mọi bệnh tật trên trái đất này được đẩy lùi</a:t>
            </a:r>
            <a:r>
              <a:rPr lang="vi-VN" sz="2400" dirty="0" smtClean="0">
                <a:solidFill>
                  <a:srgbClr val="002060"/>
                </a:solidFill>
                <a:latin typeface="Nunito Black" pitchFamily="2" charset="0"/>
              </a:rPr>
              <a:t>.</a:t>
            </a:r>
            <a:endParaRPr lang="en-US" sz="2400" dirty="0" smtClean="0">
              <a:solidFill>
                <a:srgbClr val="002060"/>
              </a:solidFill>
              <a:latin typeface="Nunito Black" pitchFamily="2" charset="0"/>
            </a:endParaRPr>
          </a:p>
          <a:p>
            <a:endParaRPr lang="en-US" sz="2400" dirty="0">
              <a:solidFill>
                <a:srgbClr val="002060"/>
              </a:solidFill>
              <a:latin typeface="Nunito Black" pitchFamily="2" charset="0"/>
            </a:endParaRPr>
          </a:p>
          <a:p>
            <a:endParaRPr lang="en-US" sz="2400" dirty="0" smtClean="0">
              <a:solidFill>
                <a:srgbClr val="002060"/>
              </a:solidFill>
              <a:latin typeface="Nunito Black" pitchFamily="2" charset="0"/>
            </a:endParaRPr>
          </a:p>
          <a:p>
            <a:r>
              <a:rPr lang="vi-VN" sz="2400" dirty="0">
                <a:solidFill>
                  <a:srgbClr val="002060"/>
                </a:solidFill>
                <a:latin typeface="Nunito Black" pitchFamily="2" charset="0"/>
              </a:rPr>
              <a:t/>
            </a:r>
            <a:br>
              <a:rPr lang="vi-VN" sz="2400" dirty="0">
                <a:solidFill>
                  <a:srgbClr val="002060"/>
                </a:solidFill>
                <a:latin typeface="Nunito Black" pitchFamily="2" charset="0"/>
              </a:rPr>
            </a:br>
            <a:endParaRPr lang="en-US" sz="2400" dirty="0">
              <a:latin typeface="Nunito Black" pitchFamily="2" charset="0"/>
              <a:ea typeface="Tahoma" panose="020B0604030504040204" pitchFamily="34" charset="0"/>
              <a:cs typeface="Tahoma" panose="020B0604030504040204" pitchFamily="34" charset="0"/>
            </a:endParaRPr>
          </a:p>
        </p:txBody>
      </p:sp>
      <p:sp>
        <p:nvSpPr>
          <p:cNvPr id="5" name="Rectangle 4"/>
          <p:cNvSpPr/>
          <p:nvPr/>
        </p:nvSpPr>
        <p:spPr>
          <a:xfrm>
            <a:off x="1828800" y="905610"/>
            <a:ext cx="8336973" cy="1323439"/>
          </a:xfrm>
          <a:prstGeom prst="rect">
            <a:avLst/>
          </a:prstGeom>
        </p:spPr>
        <p:txBody>
          <a:bodyPr wrap="square">
            <a:spAutoFit/>
          </a:bodyPr>
          <a:lstStyle/>
          <a:p>
            <a:r>
              <a:rPr lang="vi-VN" sz="2800" dirty="0">
                <a:solidFill>
                  <a:srgbClr val="008000"/>
                </a:solidFill>
                <a:latin typeface="Nunito Black" pitchFamily="2" charset="0"/>
              </a:rPr>
              <a:t>Nếu được ban cho một phép lạ, em muốn mình có phép lạ gì?</a:t>
            </a:r>
            <a:r>
              <a:rPr lang="vi-VN" sz="2400" dirty="0">
                <a:solidFill>
                  <a:srgbClr val="008000"/>
                </a:solidFill>
                <a:latin typeface="Nunito Black" pitchFamily="2" charset="0"/>
              </a:rPr>
              <a:t/>
            </a:r>
            <a:br>
              <a:rPr lang="vi-VN" sz="2400" dirty="0">
                <a:solidFill>
                  <a:srgbClr val="008000"/>
                </a:solidFill>
                <a:latin typeface="Nunito Black" pitchFamily="2" charset="0"/>
              </a:rPr>
            </a:br>
            <a:r>
              <a:rPr lang="vi-VN" dirty="0">
                <a:solidFill>
                  <a:srgbClr val="000000"/>
                </a:solidFill>
                <a:latin typeface="Nunito Black" pitchFamily="2" charset="0"/>
              </a:rPr>
              <a:t/>
            </a:r>
            <a:br>
              <a:rPr lang="vi-VN" dirty="0">
                <a:solidFill>
                  <a:srgbClr val="000000"/>
                </a:solidFill>
                <a:latin typeface="Nunito Black" pitchFamily="2" charset="0"/>
              </a:rPr>
            </a:br>
            <a:endParaRPr lang="en-US" dirty="0">
              <a:latin typeface="Nunito Black" pitchFamily="2" charset="0"/>
            </a:endParaRPr>
          </a:p>
        </p:txBody>
      </p:sp>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5281105"/>
            <a:ext cx="1215737" cy="1328674"/>
          </a:xfrm>
          <a:prstGeom prst="rect">
            <a:avLst/>
          </a:prstGeom>
        </p:spPr>
      </p:pic>
      <p:sp>
        <p:nvSpPr>
          <p:cNvPr id="9" name="Rectangle 8"/>
          <p:cNvSpPr/>
          <p:nvPr/>
        </p:nvSpPr>
        <p:spPr>
          <a:xfrm>
            <a:off x="1371600" y="3582519"/>
            <a:ext cx="8153400" cy="1569660"/>
          </a:xfrm>
          <a:prstGeom prst="rect">
            <a:avLst/>
          </a:prstGeom>
        </p:spPr>
        <p:txBody>
          <a:bodyPr wrap="square">
            <a:spAutoFit/>
          </a:bodyPr>
          <a:lstStyle/>
          <a:p>
            <a:r>
              <a:rPr lang="vi-VN" sz="2400" dirty="0">
                <a:solidFill>
                  <a:srgbClr val="002060"/>
                </a:solidFill>
                <a:latin typeface="Nunito Black" pitchFamily="2" charset="0"/>
              </a:rPr>
              <a:t>- Nếu được ban một phép lạ, em muốn mình có thể làm cho tất cả mọi người đều có cuộc sống vui vẻ, hạnh phúc.</a:t>
            </a:r>
            <a:br>
              <a:rPr lang="vi-VN" sz="2400" dirty="0">
                <a:solidFill>
                  <a:srgbClr val="002060"/>
                </a:solidFill>
                <a:latin typeface="Nunito Black" pitchFamily="2" charset="0"/>
              </a:rPr>
            </a:br>
            <a:r>
              <a:rPr lang="vi-VN" dirty="0">
                <a:solidFill>
                  <a:srgbClr val="002060"/>
                </a:solidFill>
                <a:latin typeface="OpenSans"/>
              </a:rPr>
              <a:t/>
            </a:r>
            <a:br>
              <a:rPr lang="vi-VN" dirty="0">
                <a:solidFill>
                  <a:srgbClr val="002060"/>
                </a:solidFill>
                <a:latin typeface="OpenSans"/>
              </a:rPr>
            </a:br>
            <a:endParaRPr lang="en-US" dirty="0">
              <a:solidFill>
                <a:srgbClr val="002060"/>
              </a:solidFill>
            </a:endParaRPr>
          </a:p>
        </p:txBody>
      </p:sp>
    </p:spTree>
    <p:extLst>
      <p:ext uri="{BB962C8B-B14F-4D97-AF65-F5344CB8AC3E}">
        <p14:creationId xmlns:p14="http://schemas.microsoft.com/office/powerpoint/2010/main" val="3828093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smtClean="0">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smtClean="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smtClean="0">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smtClean="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grpSp>
        <p:nvGrpSpPr>
          <p:cNvPr id="9" name="Group 8"/>
          <p:cNvGrpSpPr/>
          <p:nvPr/>
        </p:nvGrpSpPr>
        <p:grpSpPr>
          <a:xfrm>
            <a:off x="2895600" y="943299"/>
            <a:ext cx="6212546" cy="5057361"/>
            <a:chOff x="2637881" y="621382"/>
            <a:chExt cx="6586796" cy="4796574"/>
          </a:xfrm>
        </p:grpSpPr>
        <p:pic>
          <p:nvPicPr>
            <p:cNvPr id="11" name="Picture 2">
              <a:extLst>
                <a:ext uri="{FF2B5EF4-FFF2-40B4-BE49-F238E27FC236}">
                  <a16:creationId xmlns:a16="http://schemas.microsoft.com/office/drawing/2014/main" id="{F3EE35B2-FEA7-DFC2-B2E4-52FA99DE8FE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7881" y="621382"/>
              <a:ext cx="6586796" cy="4480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979313-83FB-F3EB-1880-0FD34EF83B28}"/>
                </a:ext>
              </a:extLst>
            </p:cNvPr>
            <p:cNvSpPr txBox="1"/>
            <p:nvPr/>
          </p:nvSpPr>
          <p:spPr>
            <a:xfrm>
              <a:off x="3250205" y="1769134"/>
              <a:ext cx="5598864" cy="3648822"/>
            </a:xfrm>
            <a:prstGeom prst="rect">
              <a:avLst/>
            </a:prstGeom>
            <a:noFill/>
          </p:spPr>
          <p:txBody>
            <a:bodyPr wrap="square" rtlCol="0">
              <a:spAutoFit/>
            </a:bodyPr>
            <a:lstStyle/>
            <a:p>
              <a:pPr algn="ctr"/>
              <a:r>
                <a:rPr lang="vi-VN" sz="2800" b="1" dirty="0" smtClean="0">
                  <a:solidFill>
                    <a:srgbClr val="FF0000"/>
                  </a:solidFill>
                  <a:latin typeface="Nunito Black" pitchFamily="2" charset="0"/>
                </a:rPr>
                <a:t>Vận </a:t>
              </a:r>
              <a:r>
                <a:rPr lang="vi-VN" sz="2800" b="1" dirty="0">
                  <a:solidFill>
                    <a:srgbClr val="FF0000"/>
                  </a:solidFill>
                  <a:latin typeface="Nunito Black" pitchFamily="2" charset="0"/>
                </a:rPr>
                <a:t>dụng</a:t>
              </a:r>
              <a:endParaRPr lang="vi-VN" sz="2800" dirty="0">
                <a:solidFill>
                  <a:srgbClr val="FF0000"/>
                </a:solidFill>
                <a:latin typeface="Nunito Black" pitchFamily="2" charset="0"/>
              </a:endParaRPr>
            </a:p>
            <a:p>
              <a:r>
                <a:rPr lang="vi-VN" sz="2800" b="1" dirty="0">
                  <a:solidFill>
                    <a:srgbClr val="002060"/>
                  </a:solidFill>
                  <a:latin typeface="Nunito Black" pitchFamily="2" charset="0"/>
                </a:rPr>
                <a:t>Tự làm phong bì thư để gửi cho một người bạn. Viết các thông tin trên phong bì.</a:t>
              </a:r>
              <a:endParaRPr lang="vi-VN" sz="2800" dirty="0">
                <a:solidFill>
                  <a:srgbClr val="002060"/>
                </a:solidFill>
                <a:latin typeface="Nunito Black" pitchFamily="2" charset="0"/>
              </a:endParaRPr>
            </a:p>
            <a:p>
              <a:r>
                <a:rPr lang="vi-VN" dirty="0"/>
                <a:t/>
              </a:r>
              <a:br>
                <a:rPr lang="vi-VN" dirty="0"/>
              </a:br>
              <a:r>
                <a:rPr lang="vi-VN" dirty="0"/>
                <a:t/>
              </a:r>
              <a:br>
                <a:rPr lang="vi-VN" dirty="0"/>
              </a:br>
              <a:r>
                <a:rPr kumimoji="0" lang="vi-VN" sz="3600" b="0" i="0" u="none" strike="noStrike" kern="1200" cap="none" spc="0" normalizeH="0" baseline="0" noProof="0" dirty="0">
                  <a:ln>
                    <a:noFill/>
                  </a:ln>
                  <a:solidFill>
                    <a:srgbClr val="0070C0"/>
                  </a:solidFill>
                  <a:effectLst/>
                  <a:uLnTx/>
                  <a:uFillTx/>
                  <a:latin typeface="Nunito Black" panose="020B0604020202020204" charset="0"/>
                </a:rPr>
                <a:t/>
              </a:r>
              <a:br>
                <a:rPr kumimoji="0" lang="vi-VN" sz="3600" b="0" i="0" u="none" strike="noStrike" kern="1200" cap="none" spc="0" normalizeH="0" baseline="0" noProof="0" dirty="0">
                  <a:ln>
                    <a:noFill/>
                  </a:ln>
                  <a:solidFill>
                    <a:srgbClr val="0070C0"/>
                  </a:solidFill>
                  <a:effectLst/>
                  <a:uLnTx/>
                  <a:uFillTx/>
                  <a:latin typeface="Nunito Black" panose="020B0604020202020204" charset="0"/>
                </a:rPr>
              </a:br>
              <a:r>
                <a:rPr kumimoji="0" lang="vi-VN" sz="3200" b="0" i="0" u="none" strike="noStrike" kern="1200" cap="none" spc="0" normalizeH="0" baseline="0" noProof="0" dirty="0">
                  <a:ln>
                    <a:noFill/>
                  </a:ln>
                  <a:solidFill>
                    <a:prstClr val="black"/>
                  </a:solidFill>
                  <a:effectLst/>
                  <a:uLnTx/>
                  <a:uFillTx/>
                  <a:latin typeface="Nunito Black" panose="020B0604020202020204" charset="0"/>
                </a:rPr>
                <a:t/>
              </a:r>
              <a:br>
                <a:rPr kumimoji="0" lang="vi-VN" sz="3200" b="0" i="0" u="none" strike="noStrike" kern="1200" cap="none" spc="0" normalizeH="0" baseline="0" noProof="0" dirty="0">
                  <a:ln>
                    <a:noFill/>
                  </a:ln>
                  <a:solidFill>
                    <a:prstClr val="black"/>
                  </a:solidFill>
                  <a:effectLst/>
                  <a:uLnTx/>
                  <a:uFillTx/>
                  <a:latin typeface="Nunito Black" panose="020B0604020202020204" charset="0"/>
                </a:rPr>
              </a:br>
              <a:endParaRPr kumimoji="0" lang="en-US" sz="3200" b="0" i="0" u="none" strike="noStrike" kern="1200" cap="none" spc="0" normalizeH="0" baseline="0" noProof="0" dirty="0">
                <a:ln>
                  <a:noFill/>
                </a:ln>
                <a:solidFill>
                  <a:srgbClr val="002060"/>
                </a:solidFill>
                <a:effectLst/>
                <a:uLnTx/>
                <a:uFillTx/>
                <a:latin typeface="Nunito Black" panose="020B0604020202020204" charset="0"/>
              </a:endParaRPr>
            </a:p>
          </p:txBody>
        </p:sp>
      </p:grpSp>
      <p:pic>
        <p:nvPicPr>
          <p:cNvPr id="15" name="Picture 14">
            <a:extLst>
              <a:ext uri="{FF2B5EF4-FFF2-40B4-BE49-F238E27FC236}">
                <a16:creationId xmlns:a16="http://schemas.microsoft.com/office/drawing/2014/main" id="{A29C1535-A8CA-1D6D-0DAD-FEEC60D6ADEF}"/>
              </a:ext>
            </a:extLst>
          </p:cNvPr>
          <p:cNvPicPr>
            <a:picLocks noChangeAspect="1"/>
          </p:cNvPicPr>
          <p:nvPr/>
        </p:nvPicPr>
        <p:blipFill>
          <a:blip r:embed="rId15"/>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545217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sp>
        <p:nvSpPr>
          <p:cNvPr id="2" name="Rectangle 1"/>
          <p:cNvSpPr/>
          <p:nvPr/>
        </p:nvSpPr>
        <p:spPr>
          <a:xfrm>
            <a:off x="1371600" y="369449"/>
            <a:ext cx="6096000" cy="461665"/>
          </a:xfrm>
          <a:prstGeom prst="rect">
            <a:avLst/>
          </a:prstGeom>
        </p:spPr>
        <p:txBody>
          <a:bodyPr>
            <a:spAutoFit/>
          </a:bodyPr>
          <a:lstStyle/>
          <a:p>
            <a:r>
              <a:rPr lang="en-US" sz="2400" dirty="0" err="1">
                <a:solidFill>
                  <a:srgbClr val="008000"/>
                </a:solidFill>
                <a:latin typeface="Nunito Black" pitchFamily="2" charset="0"/>
              </a:rPr>
              <a:t>Em</a:t>
            </a:r>
            <a:r>
              <a:rPr lang="en-US" sz="2400" dirty="0">
                <a:solidFill>
                  <a:srgbClr val="008000"/>
                </a:solidFill>
                <a:latin typeface="Nunito Black" pitchFamily="2" charset="0"/>
              </a:rPr>
              <a:t> </a:t>
            </a:r>
            <a:r>
              <a:rPr lang="en-US" sz="2400" dirty="0" err="1">
                <a:solidFill>
                  <a:srgbClr val="008000"/>
                </a:solidFill>
                <a:latin typeface="Nunito Black" pitchFamily="2" charset="0"/>
              </a:rPr>
              <a:t>tham</a:t>
            </a:r>
            <a:r>
              <a:rPr lang="en-US" sz="2400" dirty="0">
                <a:solidFill>
                  <a:srgbClr val="008000"/>
                </a:solidFill>
                <a:latin typeface="Nunito Black" pitchFamily="2" charset="0"/>
              </a:rPr>
              <a:t> </a:t>
            </a:r>
            <a:r>
              <a:rPr lang="en-US" sz="2400" dirty="0" err="1">
                <a:solidFill>
                  <a:srgbClr val="008000"/>
                </a:solidFill>
                <a:latin typeface="Nunito Black" pitchFamily="2" charset="0"/>
              </a:rPr>
              <a:t>khảo</a:t>
            </a:r>
            <a:r>
              <a:rPr lang="en-US" sz="2400" dirty="0">
                <a:solidFill>
                  <a:srgbClr val="008000"/>
                </a:solidFill>
                <a:latin typeface="Nunito Black" pitchFamily="2" charset="0"/>
              </a:rPr>
              <a:t> </a:t>
            </a:r>
            <a:r>
              <a:rPr lang="en-US" sz="2400" dirty="0" err="1">
                <a:solidFill>
                  <a:srgbClr val="008000"/>
                </a:solidFill>
                <a:latin typeface="Nunito Black" pitchFamily="2" charset="0"/>
              </a:rPr>
              <a:t>cách</a:t>
            </a:r>
            <a:r>
              <a:rPr lang="en-US" sz="2400" dirty="0">
                <a:solidFill>
                  <a:srgbClr val="008000"/>
                </a:solidFill>
                <a:latin typeface="Nunito Black" pitchFamily="2" charset="0"/>
              </a:rPr>
              <a:t> </a:t>
            </a:r>
            <a:r>
              <a:rPr lang="en-US" sz="2400" dirty="0" err="1">
                <a:solidFill>
                  <a:srgbClr val="008000"/>
                </a:solidFill>
                <a:latin typeface="Nunito Black" pitchFamily="2" charset="0"/>
              </a:rPr>
              <a:t>làm</a:t>
            </a:r>
            <a:r>
              <a:rPr lang="en-US" sz="2400" dirty="0">
                <a:solidFill>
                  <a:srgbClr val="008000"/>
                </a:solidFill>
                <a:latin typeface="Nunito Black" pitchFamily="2" charset="0"/>
              </a:rPr>
              <a:t> </a:t>
            </a:r>
            <a:r>
              <a:rPr lang="en-US" sz="2400" dirty="0" err="1">
                <a:solidFill>
                  <a:srgbClr val="008000"/>
                </a:solidFill>
                <a:latin typeface="Nunito Black" pitchFamily="2" charset="0"/>
              </a:rPr>
              <a:t>phong</a:t>
            </a:r>
            <a:r>
              <a:rPr lang="en-US" sz="2400" dirty="0">
                <a:solidFill>
                  <a:srgbClr val="008000"/>
                </a:solidFill>
                <a:latin typeface="Nunito Black" pitchFamily="2" charset="0"/>
              </a:rPr>
              <a:t> </a:t>
            </a:r>
            <a:r>
              <a:rPr lang="en-US" sz="2400" dirty="0" err="1">
                <a:solidFill>
                  <a:srgbClr val="008000"/>
                </a:solidFill>
                <a:latin typeface="Nunito Black" pitchFamily="2" charset="0"/>
              </a:rPr>
              <a:t>bì</a:t>
            </a:r>
            <a:r>
              <a:rPr lang="en-US" sz="2400" dirty="0">
                <a:solidFill>
                  <a:srgbClr val="008000"/>
                </a:solidFill>
                <a:latin typeface="Nunito Black" pitchFamily="2" charset="0"/>
              </a:rPr>
              <a:t> </a:t>
            </a:r>
            <a:r>
              <a:rPr lang="en-US" sz="2400" dirty="0" err="1">
                <a:solidFill>
                  <a:srgbClr val="008000"/>
                </a:solidFill>
                <a:latin typeface="Nunito Black" pitchFamily="2" charset="0"/>
              </a:rPr>
              <a:t>sau</a:t>
            </a:r>
            <a:r>
              <a:rPr lang="en-US" sz="2400" dirty="0" smtClean="0">
                <a:solidFill>
                  <a:srgbClr val="008000"/>
                </a:solidFill>
                <a:latin typeface="Nunito Black" pitchFamily="2" charset="0"/>
              </a:rPr>
              <a:t>:</a:t>
            </a:r>
            <a:endParaRPr lang="en-US" sz="2400" dirty="0">
              <a:solidFill>
                <a:srgbClr val="008000"/>
              </a:solidFill>
              <a:latin typeface="Nunito Black" pitchFamily="2" charset="0"/>
            </a:endParaRPr>
          </a:p>
        </p:txBody>
      </p:sp>
      <p:pic>
        <p:nvPicPr>
          <p:cNvPr id="10" name="Picture 9">
            <a:extLst>
              <a:ext uri="{FF2B5EF4-FFF2-40B4-BE49-F238E27FC236}">
                <a16:creationId xmlns:a16="http://schemas.microsoft.com/office/drawing/2014/main" id="{A29C1535-A8CA-1D6D-0DAD-FEEC60D6ADEF}"/>
              </a:ext>
            </a:extLst>
          </p:cNvPr>
          <p:cNvPicPr>
            <a:picLocks noChangeAspect="1"/>
          </p:cNvPicPr>
          <p:nvPr/>
        </p:nvPicPr>
        <p:blipFill>
          <a:blip r:embed="rId14"/>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2" descr="https://img.loigiaihay.com/picture/2022/0316/3.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16708" y="838041"/>
            <a:ext cx="4542558" cy="5486559"/>
          </a:xfrm>
          <a:prstGeom prst="rect">
            <a:avLst/>
          </a:prstGeom>
          <a:noFill/>
          <a:ln w="38100">
            <a:solidFill>
              <a:srgbClr val="002060"/>
            </a:solidFill>
            <a:prstDash val="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61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46892" y="5449843"/>
            <a:ext cx="2099416" cy="1141278"/>
          </a:xfrm>
          <a:prstGeom prst="rect">
            <a:avLst/>
          </a:prstGeom>
        </p:spPr>
      </p:pic>
      <p:sp>
        <p:nvSpPr>
          <p:cNvPr id="2" name="Rectangle 1"/>
          <p:cNvSpPr/>
          <p:nvPr/>
        </p:nvSpPr>
        <p:spPr>
          <a:xfrm>
            <a:off x="1371600" y="452735"/>
            <a:ext cx="6096000" cy="461665"/>
          </a:xfrm>
          <a:prstGeom prst="rect">
            <a:avLst/>
          </a:prstGeom>
        </p:spPr>
        <p:txBody>
          <a:bodyPr>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tham</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khảo</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cách</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8000"/>
                </a:solidFill>
                <a:effectLst/>
                <a:uLnTx/>
                <a:uFillTx/>
                <a:latin typeface="Nunito Black" pitchFamily="2" charset="0"/>
                <a:ea typeface="+mn-ea"/>
                <a:cs typeface="+mn-cs"/>
              </a:rPr>
              <a:t>viết</a:t>
            </a:r>
            <a:r>
              <a:rPr kumimoji="0" lang="en-US" sz="2400" b="0" i="0" u="none" strike="noStrike" kern="1200" cap="none" spc="0" normalizeH="0" noProof="0" dirty="0" smtClean="0">
                <a:ln>
                  <a:noFill/>
                </a:ln>
                <a:solidFill>
                  <a:srgbClr val="008000"/>
                </a:solidFill>
                <a:effectLst/>
                <a:uLnTx/>
                <a:uFillTx/>
                <a:latin typeface="Nunito Black" pitchFamily="2" charset="0"/>
                <a:ea typeface="+mn-ea"/>
                <a:cs typeface="+mn-cs"/>
              </a:rPr>
              <a:t> </a:t>
            </a:r>
            <a:r>
              <a:rPr kumimoji="0" lang="en-US" sz="2400" b="0" i="0" u="none" strike="noStrike" kern="1200" cap="none" spc="0" normalizeH="0" noProof="0" dirty="0" err="1" smtClean="0">
                <a:ln>
                  <a:noFill/>
                </a:ln>
                <a:solidFill>
                  <a:srgbClr val="008000"/>
                </a:solidFill>
                <a:effectLst/>
                <a:uLnTx/>
                <a:uFillTx/>
                <a:latin typeface="Nunito Black" pitchFamily="2" charset="0"/>
                <a:ea typeface="+mn-ea"/>
                <a:cs typeface="+mn-cs"/>
              </a:rPr>
              <a:t>thông</a:t>
            </a:r>
            <a:r>
              <a:rPr kumimoji="0" lang="en-US" sz="2400" b="0" i="0" u="none" strike="noStrike" kern="1200" cap="none" spc="0" normalizeH="0" noProof="0" dirty="0" smtClean="0">
                <a:ln>
                  <a:noFill/>
                </a:ln>
                <a:solidFill>
                  <a:srgbClr val="008000"/>
                </a:solidFill>
                <a:effectLst/>
                <a:uLnTx/>
                <a:uFillTx/>
                <a:latin typeface="Nunito Black" pitchFamily="2" charset="0"/>
                <a:ea typeface="+mn-ea"/>
                <a:cs typeface="+mn-cs"/>
              </a:rPr>
              <a:t> tin</a:t>
            </a:r>
            <a:r>
              <a:rPr kumimoji="0" lang="en-US" sz="24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sau</a:t>
            </a:r>
            <a:r>
              <a:rPr kumimoji="0" lang="en-US" sz="2400" b="0"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10" name="Picture 9">
            <a:extLst>
              <a:ext uri="{FF2B5EF4-FFF2-40B4-BE49-F238E27FC236}">
                <a16:creationId xmlns:a16="http://schemas.microsoft.com/office/drawing/2014/main" id="{A29C1535-A8CA-1D6D-0DAD-FEEC60D6ADEF}"/>
              </a:ext>
            </a:extLst>
          </p:cNvPr>
          <p:cNvPicPr>
            <a:picLocks noChangeAspect="1"/>
          </p:cNvPicPr>
          <p:nvPr/>
        </p:nvPicPr>
        <p:blipFill>
          <a:blip r:embed="rId14"/>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15"/>
          <a:stretch>
            <a:fillRect/>
          </a:stretch>
        </p:blipFill>
        <p:spPr>
          <a:xfrm>
            <a:off x="2072907" y="1246195"/>
            <a:ext cx="6847650" cy="4087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55126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a:extLst>
              <a:ext uri="{FF2B5EF4-FFF2-40B4-BE49-F238E27FC236}">
                <a16:creationId xmlns:a16="http://schemas.microsoft.com/office/drawing/2014/main"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a:extLst>
              <a:ext uri="{FF2B5EF4-FFF2-40B4-BE49-F238E27FC236}">
                <a16:creationId xmlns:a16="http://schemas.microsoft.com/office/drawing/2014/main"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Củng</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cố</a:t>
            </a:r>
            <a:endParaRPr lang="en-US" sz="6400" dirty="0">
              <a:solidFill>
                <a:srgbClr val="F92D67"/>
              </a:solidFill>
              <a:latin typeface="Sigmar One" panose="00000500000000000000" pitchFamily="2" charset="0"/>
              <a:ea typeface="+mj-ea"/>
              <a:cs typeface="+mj-cs"/>
            </a:endParaRPr>
          </a:p>
          <a:p>
            <a:pP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Dặn</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dò</a:t>
            </a:r>
            <a:endParaRPr lang="en-US" sz="6400" dirty="0">
              <a:solidFill>
                <a:srgbClr val="F92D67"/>
              </a:solidFill>
              <a:latin typeface="Sigmar One" panose="00000500000000000000" pitchFamily="2" charset="0"/>
              <a:ea typeface="+mj-ea"/>
              <a:cs typeface="+mj-cs"/>
            </a:endParaRPr>
          </a:p>
          <a:p>
            <a:pPr indent="-152408">
              <a:lnSpc>
                <a:spcPct val="90000"/>
              </a:lnSpc>
              <a:spcBef>
                <a:spcPct val="0"/>
              </a:spcBef>
              <a:spcAft>
                <a:spcPts val="400"/>
              </a:spcAft>
            </a:pPr>
            <a:endParaRPr lang="en-US" sz="6400" dirty="0">
              <a:latin typeface="Sigmar One" panose="00000500000000000000" pitchFamily="2" charset="0"/>
              <a:ea typeface="+mj-ea"/>
              <a:cs typeface="+mj-cs"/>
            </a:endParaRPr>
          </a:p>
        </p:txBody>
      </p:sp>
      <p:sp>
        <p:nvSpPr>
          <p:cNvPr id="32" name="Rectangle 31">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panose="020F0502020204030204"/>
            </a:endParaRPr>
          </a:p>
        </p:txBody>
      </p:sp>
      <p:pic>
        <p:nvPicPr>
          <p:cNvPr id="7" name="Picture 3">
            <a:extLst>
              <a:ext uri="{FF2B5EF4-FFF2-40B4-BE49-F238E27FC236}">
                <a16:creationId xmlns:a16="http://schemas.microsoft.com/office/drawing/2014/main"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10546112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09600" y="1523999"/>
            <a:ext cx="10939066" cy="4726257"/>
          </a:xfrm>
          <a:prstGeom prst="rect">
            <a:avLst/>
          </a:prstGeom>
        </p:spPr>
      </p:pic>
      <p:sp>
        <p:nvSpPr>
          <p:cNvPr id="3" name="TextBox 29"/>
          <p:cNvSpPr txBox="1"/>
          <p:nvPr/>
        </p:nvSpPr>
        <p:spPr>
          <a:xfrm>
            <a:off x="1346565" y="678359"/>
            <a:ext cx="8927690" cy="820738"/>
          </a:xfrm>
          <a:prstGeom prst="rect">
            <a:avLst/>
          </a:prstGeom>
        </p:spPr>
        <p:txBody>
          <a:bodyPr wrap="square" lIns="0" tIns="0" rIns="0" bIns="0" rtlCol="0" anchor="t">
            <a:spAutoFit/>
          </a:bodyPr>
          <a:lstStyle/>
          <a:p>
            <a:pPr algn="ctr">
              <a:lnSpc>
                <a:spcPts val="6400"/>
              </a:lnSpc>
              <a:spcBef>
                <a:spcPct val="0"/>
              </a:spcBef>
            </a:pPr>
            <a:r>
              <a:rPr lang="en-US" sz="4000" b="1" spc="-133" dirty="0" smtClean="0">
                <a:solidFill>
                  <a:srgbClr val="FF0000"/>
                </a:solidFill>
                <a:latin typeface="Sriracha"/>
              </a:rPr>
              <a:t>BÀI 32: CÂY BÚT THẦN</a:t>
            </a:r>
            <a:endParaRPr lang="en-US" sz="4000" b="1" spc="-133" dirty="0">
              <a:solidFill>
                <a:srgbClr val="FF0000"/>
              </a:solidFill>
              <a:latin typeface="Sriracha"/>
            </a:endParaRPr>
          </a:p>
        </p:txBody>
      </p:sp>
      <p:sp>
        <p:nvSpPr>
          <p:cNvPr id="4" name="Speech Bubble: Rectangle with Corners Rounded 7">
            <a:extLst>
              <a:ext uri="{FF2B5EF4-FFF2-40B4-BE49-F238E27FC236}">
                <a16:creationId xmlns:a16="http://schemas.microsoft.com/office/drawing/2014/main" id="{C42408ED-562A-4EAC-2176-453F286291C9}"/>
              </a:ext>
            </a:extLst>
          </p:cNvPr>
          <p:cNvSpPr/>
          <p:nvPr/>
        </p:nvSpPr>
        <p:spPr>
          <a:xfrm>
            <a:off x="762000" y="1676400"/>
            <a:ext cx="2827713" cy="807720"/>
          </a:xfrm>
          <a:prstGeom prst="wedgeRoundRectCallout">
            <a:avLst>
              <a:gd name="adj1" fmla="val 55144"/>
              <a:gd name="adj2" fmla="val 112346"/>
              <a:gd name="adj3" fmla="val 16667"/>
            </a:avLst>
          </a:prstGeom>
          <a:solidFill>
            <a:schemeClr val="accent6">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9Slide03 AmpleSoft Bold" panose="02000000000000000000" pitchFamily="2" charset="0"/>
              </a:rPr>
              <a:t>Bức</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tranh</a:t>
            </a:r>
            <a:r>
              <a:rPr lang="en-US" sz="2800" dirty="0">
                <a:solidFill>
                  <a:srgbClr val="002060"/>
                </a:solidFill>
                <a:latin typeface="#9Slide03 AmpleSoft Bold" panose="02000000000000000000" pitchFamily="2" charset="0"/>
              </a:rPr>
              <a:t> </a:t>
            </a:r>
            <a:r>
              <a:rPr lang="en-US" sz="2800" dirty="0" err="1" smtClean="0">
                <a:solidFill>
                  <a:srgbClr val="002060"/>
                </a:solidFill>
                <a:latin typeface="#9Slide03 AmpleSoft Bold" panose="02000000000000000000" pitchFamily="2" charset="0"/>
              </a:rPr>
              <a:t>vẽ</a:t>
            </a:r>
            <a:r>
              <a:rPr lang="en-US" sz="2800" dirty="0" smtClean="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gì</a:t>
            </a:r>
            <a:r>
              <a:rPr lang="en-US" sz="2800" dirty="0">
                <a:solidFill>
                  <a:srgbClr val="002060"/>
                </a:solidFill>
                <a:latin typeface="#9Slide03 AmpleSoft Bold" panose="02000000000000000000" pitchFamily="2" charset="0"/>
              </a:rPr>
              <a:t>?</a:t>
            </a:r>
          </a:p>
        </p:txBody>
      </p:sp>
    </p:spTree>
    <p:extLst>
      <p:ext uri="{BB962C8B-B14F-4D97-AF65-F5344CB8AC3E}">
        <p14:creationId xmlns:p14="http://schemas.microsoft.com/office/powerpoint/2010/main" val="119249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839EB8-8201-63F3-BBB7-AFBB0E77BB6D}"/>
              </a:ext>
            </a:extLst>
          </p:cNvPr>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Sigmar One" panose="00000500000000000000" pitchFamily="2" charset="0"/>
                <a:ea typeface="+mj-ea"/>
                <a:cs typeface="+mj-cs"/>
              </a:rPr>
              <a:t>Đọc</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văn</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bản</a:t>
            </a:r>
            <a:endParaRPr lang="en-US" sz="3600" dirty="0">
              <a:solidFill>
                <a:srgbClr val="F92D67"/>
              </a:solidFill>
              <a:latin typeface="Sigmar One" panose="00000500000000000000" pitchFamily="2" charset="0"/>
              <a:ea typeface="+mj-ea"/>
              <a:cs typeface="+mj-cs"/>
            </a:endParaRPr>
          </a:p>
          <a:p>
            <a:pPr indent="-152408" algn="ctr">
              <a:lnSpc>
                <a:spcPct val="90000"/>
              </a:lnSpc>
              <a:spcBef>
                <a:spcPct val="0"/>
              </a:spcBef>
              <a:spcAft>
                <a:spcPts val="400"/>
              </a:spcAft>
            </a:pPr>
            <a:endParaRPr lang="en-US" sz="3600" dirty="0">
              <a:solidFill>
                <a:srgbClr val="40AFB9"/>
              </a:solidFill>
              <a:latin typeface="+mj-lt"/>
              <a:ea typeface="+mj-ea"/>
              <a:cs typeface="+mj-cs"/>
            </a:endParaRPr>
          </a:p>
        </p:txBody>
      </p:sp>
    </p:spTree>
    <p:extLst>
      <p:ext uri="{BB962C8B-B14F-4D97-AF65-F5344CB8AC3E}">
        <p14:creationId xmlns:p14="http://schemas.microsoft.com/office/powerpoint/2010/main" val="4188358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algn="ctr"/>
            <a:r>
              <a:rPr lang="en-US" sz="2400" dirty="0" smtClean="0">
                <a:solidFill>
                  <a:schemeClr val="tx2">
                    <a:lumMod val="50000"/>
                  </a:schemeClr>
                </a:solidFill>
                <a:latin typeface="OpenSans"/>
              </a:rPr>
              <a:t>	</a:t>
            </a:r>
            <a:r>
              <a:rPr lang="en-US" sz="2400" b="1" spc="-133" dirty="0">
                <a:solidFill>
                  <a:srgbClr val="FF0000"/>
                </a:solidFill>
                <a:latin typeface="Nunito Black" pitchFamily="2" charset="0"/>
              </a:rPr>
              <a:t>CÂY BÚT </a:t>
            </a:r>
            <a:r>
              <a:rPr lang="en-US" sz="2400" b="1" spc="-133" dirty="0" smtClean="0">
                <a:solidFill>
                  <a:srgbClr val="FF0000"/>
                </a:solidFill>
                <a:latin typeface="Nunito Black" pitchFamily="2" charset="0"/>
              </a:rPr>
              <a:t>THẦN</a:t>
            </a:r>
            <a:endParaRPr lang="en-US" sz="2400" dirty="0" smtClean="0">
              <a:solidFill>
                <a:schemeClr val="tx2">
                  <a:lumMod val="50000"/>
                </a:schemeClr>
              </a:solidFill>
              <a:latin typeface="Nunito Black" pitchFamily="2" charset="0"/>
            </a:endParaRPr>
          </a:p>
          <a:p>
            <a:r>
              <a:rPr lang="en-US" sz="2400" dirty="0">
                <a:solidFill>
                  <a:schemeClr val="tx2">
                    <a:lumMod val="50000"/>
                  </a:schemeClr>
                </a:solidFill>
                <a:latin typeface="OpenSans"/>
              </a:rPr>
              <a:t>	</a:t>
            </a:r>
            <a:r>
              <a:rPr lang="vi-VN" sz="2000" dirty="0" smtClean="0">
                <a:solidFill>
                  <a:srgbClr val="008000"/>
                </a:solidFill>
                <a:latin typeface="Nunito Black" pitchFamily="2" charset="0"/>
              </a:rPr>
              <a:t>Ngày </a:t>
            </a:r>
            <a:r>
              <a:rPr lang="vi-VN" sz="2000" dirty="0">
                <a:solidFill>
                  <a:srgbClr val="008000"/>
                </a:solidFill>
                <a:latin typeface="Nunito Black" pitchFamily="2" charset="0"/>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Một </a:t>
            </a:r>
            <a:r>
              <a:rPr lang="vi-VN" sz="2000" dirty="0">
                <a:solidFill>
                  <a:srgbClr val="008000"/>
                </a:solidFill>
                <a:latin typeface="Nunito Black" pitchFamily="2" charset="0"/>
              </a:rPr>
              <a:t>đêm, Mã Lương mơ thấy một cụ già tóc bạc phơ đưa cho em cây bút sáng lấp lánh. Em reo lên: “Cây bút đẹp quá! Cháu cảm ơn ông!”. Tỉnh dậy, Mã Lương thấy cây bút vẫn trong tay mình.</a:t>
            </a: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Mã </a:t>
            </a:r>
            <a:r>
              <a:rPr lang="vi-VN" sz="2000" dirty="0">
                <a:solidFill>
                  <a:srgbClr val="008000"/>
                </a:solidFill>
                <a:latin typeface="Nunito Black" pitchFamily="2" charset="0"/>
              </a:rPr>
              <a:t>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Biết </a:t>
            </a:r>
            <a:r>
              <a:rPr lang="vi-VN" sz="2000" dirty="0">
                <a:solidFill>
                  <a:srgbClr val="008000"/>
                </a:solidFill>
                <a:latin typeface="Nunito Black" pitchFamily="2" charset="0"/>
              </a:rPr>
              <a:t>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Phú </a:t>
            </a:r>
            <a:r>
              <a:rPr lang="vi-VN" sz="2000" dirty="0">
                <a:solidFill>
                  <a:srgbClr val="008000"/>
                </a:solidFill>
                <a:latin typeface="Nunito Black" pitchFamily="2" charset="0"/>
              </a:rPr>
              <a:t>ông sai đầy tớ xông vào cướp bút thần. Nhưng Mã Lương đã vượt ra ngoài bằng chiếc thang vẽ trên tường. Rồi Mã Lương vẽ một con ngựa, đi khắp đó đây giúp đỡ người nghèo khổ.</a:t>
            </a:r>
          </a:p>
          <a:p>
            <a:pPr algn="r"/>
            <a:r>
              <a:rPr lang="vi-VN" sz="2000" dirty="0">
                <a:solidFill>
                  <a:srgbClr val="008000"/>
                </a:solidFill>
                <a:latin typeface="Nunito Black" pitchFamily="2" charset="0"/>
              </a:rPr>
              <a:t>(Theo Truyện cổ tích Trung Quốc</a:t>
            </a:r>
            <a:r>
              <a:rPr lang="vi-VN" sz="2000" dirty="0" smtClean="0">
                <a:solidFill>
                  <a:srgbClr val="008000"/>
                </a:solidFill>
                <a:latin typeface="Nunito Black" pitchFamily="2" charset="0"/>
              </a:rPr>
              <a:t>)</a:t>
            </a:r>
            <a:endParaRPr lang="vi-VN" sz="2000" dirty="0">
              <a:solidFill>
                <a:srgbClr val="008000"/>
              </a:solidFill>
              <a:latin typeface="Nunito Black" pitchFamily="2" charset="0"/>
            </a:endParaRP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775184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khó</a:t>
            </a:r>
            <a:endParaRPr lang="en-US" sz="2800" b="1" dirty="0">
              <a:solidFill>
                <a:srgbClr val="00800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874923DD-2CD3-2D7E-2162-E433FE8F2CFE}"/>
              </a:ext>
            </a:extLst>
          </p:cNvPr>
          <p:cNvSpPr txBox="1"/>
          <p:nvPr/>
        </p:nvSpPr>
        <p:spPr>
          <a:xfrm>
            <a:off x="1981200" y="2545325"/>
            <a:ext cx="2031700"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0070C0"/>
                </a:solidFill>
                <a:latin typeface="Nunito Black" pitchFamily="2" charset="0"/>
                <a:cs typeface="Baloo 2 SemiBold" pitchFamily="2" charset="0"/>
              </a:rPr>
              <a:t>Mã</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Lương</a:t>
            </a:r>
            <a:endParaRPr lang="en-US" sz="2800" dirty="0">
              <a:solidFill>
                <a:srgbClr val="0070C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874923DD-2CD3-2D7E-2162-E433FE8F2CFE}"/>
              </a:ext>
            </a:extLst>
          </p:cNvPr>
          <p:cNvSpPr txBox="1"/>
          <p:nvPr/>
        </p:nvSpPr>
        <p:spPr>
          <a:xfrm>
            <a:off x="7924800" y="2567618"/>
            <a:ext cx="3283745"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0070C0"/>
                </a:solidFill>
                <a:latin typeface="Nunito Black" pitchFamily="2" charset="0"/>
                <a:cs typeface="Baloo 2 SemiBold" pitchFamily="2" charset="0"/>
              </a:rPr>
              <a:t>Kiếm</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củi</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trên</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núi</a:t>
            </a:r>
            <a:endParaRPr lang="en-US" sz="2800" dirty="0">
              <a:solidFill>
                <a:srgbClr val="0070C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874923DD-2CD3-2D7E-2162-E433FE8F2CFE}"/>
              </a:ext>
            </a:extLst>
          </p:cNvPr>
          <p:cNvSpPr txBox="1"/>
          <p:nvPr/>
        </p:nvSpPr>
        <p:spPr>
          <a:xfrm>
            <a:off x="4495800" y="5562600"/>
            <a:ext cx="4121946"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0070C0"/>
                </a:solidFill>
                <a:latin typeface="Nunito Black" pitchFamily="2" charset="0"/>
                <a:cs typeface="Baloo 2 SemiBold" pitchFamily="2" charset="0"/>
              </a:rPr>
              <a:t>Cây</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bút</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sáng</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lấp</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lánh</a:t>
            </a:r>
            <a:endParaRPr lang="en-US" sz="2800" dirty="0">
              <a:solidFill>
                <a:srgbClr val="0070C0"/>
              </a:solidFill>
              <a:latin typeface="Nunito Black" pitchFamily="2" charset="0"/>
              <a:cs typeface="Baloo 2 SemiBold" pitchFamily="2" charset="0"/>
            </a:endParaRPr>
          </a:p>
        </p:txBody>
      </p:sp>
    </p:spTree>
    <p:extLst>
      <p:ext uri="{BB962C8B-B14F-4D97-AF65-F5344CB8AC3E}">
        <p14:creationId xmlns:p14="http://schemas.microsoft.com/office/powerpoint/2010/main" val="1341396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2631</TotalTime>
  <Words>1260</Words>
  <Application>Microsoft Office PowerPoint</Application>
  <PresentationFormat>Widescreen</PresentationFormat>
  <Paragraphs>188</Paragraphs>
  <Slides>55</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55</vt:i4>
      </vt:variant>
    </vt:vector>
  </HeadingPairs>
  <TitlesOfParts>
    <vt:vector size="70" baseType="lpstr">
      <vt:lpstr>#9Slide03 Arima Madurai Black</vt:lpstr>
      <vt:lpstr>OpenSans</vt:lpstr>
      <vt:lpstr>Tahoma</vt:lpstr>
      <vt:lpstr>Nunito Black</vt:lpstr>
      <vt:lpstr>Sriracha</vt:lpstr>
      <vt:lpstr>Great Vibes</vt:lpstr>
      <vt:lpstr>Open Sans</vt:lpstr>
      <vt:lpstr>Calibri</vt:lpstr>
      <vt:lpstr>Baloo 2 SemiBold</vt:lpstr>
      <vt:lpstr>Arial</vt:lpstr>
      <vt:lpstr>#9Slide03 AmpleSoft Bold</vt:lpstr>
      <vt:lpstr>Sigmar One</vt:lpstr>
      <vt:lpstr>Baloo 2 Medium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cp:lastModifiedBy>
  <cp:revision>109</cp:revision>
  <dcterms:created xsi:type="dcterms:W3CDTF">2006-08-16T00:00:00Z</dcterms:created>
  <dcterms:modified xsi:type="dcterms:W3CDTF">2022-09-23T15:19:30Z</dcterms:modified>
  <dc:identifier>DAFDiO2oNAs</dc:identifier>
</cp:coreProperties>
</file>