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6" r:id="rId2"/>
    <p:sldId id="286" r:id="rId3"/>
    <p:sldId id="259" r:id="rId4"/>
    <p:sldId id="295" r:id="rId5"/>
    <p:sldId id="296" r:id="rId6"/>
    <p:sldId id="289" r:id="rId7"/>
    <p:sldId id="287" r:id="rId8"/>
    <p:sldId id="290" r:id="rId9"/>
    <p:sldId id="291" r:id="rId10"/>
    <p:sldId id="292" r:id="rId11"/>
    <p:sldId id="270" r:id="rId12"/>
    <p:sldId id="271" r:id="rId13"/>
    <p:sldId id="323" r:id="rId14"/>
    <p:sldId id="262" r:id="rId15"/>
    <p:sldId id="274" r:id="rId16"/>
    <p:sldId id="322" r:id="rId17"/>
    <p:sldId id="275" r:id="rId18"/>
    <p:sldId id="297" r:id="rId19"/>
    <p:sldId id="298" r:id="rId20"/>
    <p:sldId id="284" r:id="rId21"/>
    <p:sldId id="300" r:id="rId22"/>
    <p:sldId id="301" r:id="rId23"/>
    <p:sldId id="299" r:id="rId24"/>
    <p:sldId id="302" r:id="rId25"/>
    <p:sldId id="303" r:id="rId26"/>
    <p:sldId id="293" r:id="rId27"/>
    <p:sldId id="294" r:id="rId28"/>
    <p:sldId id="304" r:id="rId29"/>
    <p:sldId id="305" r:id="rId30"/>
    <p:sldId id="307" r:id="rId31"/>
    <p:sldId id="263" r:id="rId32"/>
    <p:sldId id="318" r:id="rId33"/>
    <p:sldId id="320" r:id="rId34"/>
    <p:sldId id="321" r:id="rId35"/>
    <p:sldId id="306" r:id="rId36"/>
    <p:sldId id="309" r:id="rId37"/>
    <p:sldId id="315" r:id="rId38"/>
    <p:sldId id="314" r:id="rId39"/>
    <p:sldId id="265" r:id="rId40"/>
    <p:sldId id="317" r:id="rId41"/>
  </p:sldIdLst>
  <p:sldSz cx="18288000" cy="10287000"/>
  <p:notesSz cx="6858000" cy="9144000"/>
  <p:embeddedFontLs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Open Sans" charset="0"/>
      <p:regular r:id="rId47"/>
      <p:bold r:id="rId48"/>
      <p:italic r:id="rId49"/>
      <p:boldItalic r:id="rId50"/>
    </p:embeddedFont>
    <p:embeddedFont>
      <p:font typeface="Tahoma" pitchFamily="34" charset="0"/>
      <p:regular r:id="rId51"/>
      <p:bold r:id="rId52"/>
    </p:embeddedFont>
    <p:embeddedFont>
      <p:font typeface="Sigmar One" charset="0"/>
      <p:regular r:id="rId53"/>
    </p:embeddedFont>
    <p:embeddedFont>
      <p:font typeface="Nunito Black" charset="0"/>
      <p:bold r:id="rId54"/>
      <p:boldItalic r:id="rId55"/>
    </p:embeddedFont>
    <p:embeddedFont>
      <p:font typeface="Baloo 2 SemiBold" charset="0"/>
      <p:bold r:id="rId56"/>
    </p:embeddedFont>
    <p:embeddedFont>
      <p:font typeface="#9Slide03 AmpleSoft Bold" charset="0"/>
      <p:regular r:id="rId57"/>
    </p:embeddedFont>
    <p:embeddedFont>
      <p:font typeface="Great Vibes" charset="0"/>
      <p:regular r:id="rId58"/>
    </p:embeddedFont>
    <p:embeddedFont>
      <p:font typeface="Impact" pitchFamily="3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CC"/>
    <a:srgbClr val="FF665A"/>
    <a:srgbClr val="FF9999"/>
    <a:srgbClr val="99CCFF"/>
    <a:srgbClr val="F3296C"/>
    <a:srgbClr val="FF99FF"/>
    <a:srgbClr val="F77BA5"/>
    <a:srgbClr val="008000"/>
    <a:srgbClr val="11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551" autoAdjust="0"/>
  </p:normalViewPr>
  <p:slideViewPr>
    <p:cSldViewPr>
      <p:cViewPr varScale="1">
        <p:scale>
          <a:sx n="49" d="100"/>
          <a:sy n="49" d="100"/>
        </p:scale>
        <p:origin x="-6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bạn Đoremon đến VN để du lịch, và bạn ấy sẽ là người bạn của các em trong tiết học hôm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9C060-03AA-4C03-B1A4-881930BE6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1096617-6746-7CFD-0770-1102FF2AB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0CF5AAEE-BD80-46D5-8CAC-1F21D2EA2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8839" y="266700"/>
            <a:ext cx="15737286" cy="7239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20612" y="6692419"/>
            <a:ext cx="3856834" cy="330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en-US" sz="6000" dirty="0" err="1">
                <a:solidFill>
                  <a:srgbClr val="FFFFFF"/>
                </a:solidFill>
                <a:latin typeface="Great Vibes" pitchFamily="2" charset="0"/>
              </a:rPr>
              <a:t>Giáo</a:t>
            </a:r>
            <a:r>
              <a:rPr lang="en-US" sz="6000">
                <a:solidFill>
                  <a:srgbClr val="FFFFFF"/>
                </a:solidFill>
                <a:latin typeface="Great Vibes" pitchFamily="2" charset="0"/>
              </a:rPr>
              <a:t> viên: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4D9F50-2AFF-4F43-89EF-36F5DAEA87B3}"/>
              </a:ext>
            </a:extLst>
          </p:cNvPr>
          <p:cNvSpPr txBox="1"/>
          <p:nvPr/>
        </p:nvSpPr>
        <p:spPr>
          <a:xfrm>
            <a:off x="5804456" y="3117236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  <a:latin typeface="Sigmar One" panose="00000500000000000000" pitchFamily="2" charset="0"/>
              </a:rPr>
              <a:t>Tiếng Việt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5F101C-B4A3-A88A-9EC1-A4D97D7318D2}"/>
              </a:ext>
            </a:extLst>
          </p:cNvPr>
          <p:cNvSpPr txBox="1"/>
          <p:nvPr/>
        </p:nvSpPr>
        <p:spPr>
          <a:xfrm>
            <a:off x="2705481" y="1994734"/>
            <a:ext cx="12293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….ngày ….tháng 9 năm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55CCF4B-6080-E115-E62F-4C8253189E7E}"/>
              </a:ext>
            </a:extLst>
          </p:cNvPr>
          <p:cNvSpPr/>
          <p:nvPr/>
        </p:nvSpPr>
        <p:spPr>
          <a:xfrm>
            <a:off x="3566597" y="4259805"/>
            <a:ext cx="95648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Bài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4: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Lần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đầu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ra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biển</a:t>
            </a:r>
            <a:endParaRPr lang="en-US" sz="8000" b="1" cap="none" spc="0" dirty="0">
              <a:ln/>
              <a:solidFill>
                <a:srgbClr val="FF0000"/>
              </a:solidFill>
              <a:effectLst/>
              <a:latin typeface="#9Slide03 AmpleSoft Bold" panose="02000000000000000000" pitchFamily="2" charset="0"/>
            </a:endParaRPr>
          </a:p>
        </p:txBody>
      </p:sp>
      <p:pic>
        <p:nvPicPr>
          <p:cNvPr id="1026" name="Picture 2" descr="Hình ảnh Đáy Biển Bơi Trẻ PNG , Clipart Trẻ Em, Trẻ Em Vector, Bơi Vector  PNG và Vector với nền trong suốt để tải xuống miễn phí">
            <a:extLst>
              <a:ext uri="{FF2B5EF4-FFF2-40B4-BE49-F238E27FC236}">
                <a16:creationId xmlns:a16="http://schemas.microsoft.com/office/drawing/2014/main" xmlns="" id="{E1C28FDC-F652-37DD-9816-A6F5D3FC5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" t="16100" r="7746" b="26123"/>
          <a:stretch/>
        </p:blipFill>
        <p:spPr bwMode="auto">
          <a:xfrm>
            <a:off x="898839" y="6044554"/>
            <a:ext cx="6240193" cy="449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9B9C98D4-DA34-2550-B51D-A843C922E7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324" y="1922970"/>
            <a:ext cx="8824642" cy="8824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range&#10;&#10;Description automatically generated">
            <a:extLst>
              <a:ext uri="{FF2B5EF4-FFF2-40B4-BE49-F238E27FC236}">
                <a16:creationId xmlns:a16="http://schemas.microsoft.com/office/drawing/2014/main" xmlns="" id="{4CFF1C1A-D699-F760-B06C-6AE3D3BB6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5" r="24903" b="-1"/>
          <a:stretch/>
        </p:blipFill>
        <p:spPr>
          <a:xfrm>
            <a:off x="11046117" y="-27"/>
            <a:ext cx="7241883" cy="10286998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 descr="A picture containing bird, arthropod, invertebrate, close&#10;&#10;Description automatically generated">
            <a:extLst>
              <a:ext uri="{FF2B5EF4-FFF2-40B4-BE49-F238E27FC236}">
                <a16:creationId xmlns:a16="http://schemas.microsoft.com/office/drawing/2014/main" xmlns="" id="{A351B522-E97F-CC62-8F1F-B3716829A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6" r="17254" b="-1"/>
          <a:stretch/>
        </p:blipFill>
        <p:spPr>
          <a:xfrm>
            <a:off x="4725837" y="2"/>
            <a:ext cx="7449435" cy="10286998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xmlns="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18722" cy="10287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xmlns="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05005" cy="10287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525300"/>
            <a:ext cx="192024" cy="980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8368" y="3134911"/>
            <a:ext cx="42519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50D695-E561-C841-3966-FF0C77BA1FAB}"/>
              </a:ext>
            </a:extLst>
          </p:cNvPr>
          <p:cNvSpPr txBox="1"/>
          <p:nvPr/>
        </p:nvSpPr>
        <p:spPr>
          <a:xfrm>
            <a:off x="-171697" y="3358133"/>
            <a:ext cx="6262116" cy="5878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b="1" i="0" dirty="0"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 dirty="0" err="1">
                <a:effectLst/>
              </a:rPr>
              <a:t>Từ</a:t>
            </a:r>
            <a:r>
              <a:rPr lang="en-US" sz="4800" b="1" i="0" dirty="0">
                <a:effectLst/>
              </a:rPr>
              <a:t> </a:t>
            </a:r>
            <a:r>
              <a:rPr lang="en-US" sz="4800" b="1" i="0" dirty="0" err="1">
                <a:effectLst/>
              </a:rPr>
              <a:t>ngữ</a:t>
            </a:r>
            <a:endParaRPr lang="en-US" sz="4800" b="1" i="0" dirty="0"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 dirty="0" err="1">
                <a:solidFill>
                  <a:srgbClr val="FF0000"/>
                </a:solidFill>
                <a:effectLst/>
              </a:rPr>
              <a:t>Còng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</a:rPr>
              <a:t>gió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: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loài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vật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sống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ở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biển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,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giống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cua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nhưng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nhỏ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hơn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1" dirty="0" err="1">
                <a:solidFill>
                  <a:srgbClr val="00B0F0"/>
                </a:solidFill>
                <a:effectLst/>
              </a:rPr>
              <a:t>chạy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rất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nhanh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700" b="0" i="0" dirty="0">
                <a:effectLst/>
              </a:rPr>
              <a:t/>
            </a:r>
            <a:br>
              <a:rPr lang="en-US" sz="2700" b="0" i="0" dirty="0">
                <a:effectLst/>
              </a:rPr>
            </a:br>
            <a:r>
              <a:rPr lang="en-US" sz="2700" b="0" i="0" dirty="0">
                <a:effectLst/>
              </a:rPr>
              <a:t/>
            </a:r>
            <a:br>
              <a:rPr lang="en-US" sz="2700" b="0" i="0" dirty="0">
                <a:effectLst/>
              </a:rPr>
            </a:br>
            <a:endParaRPr lang="en-US" sz="2700" dirty="0"/>
          </a:p>
        </p:txBody>
      </p:sp>
      <p:sp>
        <p:nvSpPr>
          <p:cNvPr id="2" name="AutoShape 2" descr="Con còng gió | Bài thơ Con còng gió">
            <a:extLst>
              <a:ext uri="{FF2B5EF4-FFF2-40B4-BE49-F238E27FC236}">
                <a16:creationId xmlns:a16="http://schemas.microsoft.com/office/drawing/2014/main" xmlns="" id="{44549287-3470-20E7-F5D6-B994B87BB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94E0BD42-9266-0621-63AA-AAF661E2F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7" y="206072"/>
            <a:ext cx="1361383" cy="13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9F05A3CB-4268-F968-0DB2-844576797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126" y="1165959"/>
            <a:ext cx="14660673" cy="8925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B8A126-31B1-C7E5-FAE1-8866E0C5C3B3}"/>
              </a:ext>
            </a:extLst>
          </p:cNvPr>
          <p:cNvSpPr txBox="1"/>
          <p:nvPr/>
        </p:nvSpPr>
        <p:spPr>
          <a:xfrm>
            <a:off x="122577" y="4351794"/>
            <a:ext cx="2849223" cy="1532334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Luyện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đọc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từ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khó</a:t>
            </a:r>
            <a:endParaRPr lang="en-US" sz="4200" dirty="0">
              <a:solidFill>
                <a:srgbClr val="FFFF0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4923DD-2CD3-2D7E-2162-E433FE8F2CFE}"/>
              </a:ext>
            </a:extLst>
          </p:cNvPr>
          <p:cNvSpPr txBox="1"/>
          <p:nvPr/>
        </p:nvSpPr>
        <p:spPr>
          <a:xfrm>
            <a:off x="7517934" y="731798"/>
            <a:ext cx="3047550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reo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toáng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CD8366-6099-09EB-BC77-037F0CEFC165}"/>
              </a:ext>
            </a:extLst>
          </p:cNvPr>
          <p:cNvSpPr txBox="1"/>
          <p:nvPr/>
        </p:nvSpPr>
        <p:spPr>
          <a:xfrm>
            <a:off x="12631147" y="853426"/>
            <a:ext cx="3113246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thuở</a:t>
            </a:r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bé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035349-06E2-6263-388B-3A094A78C4B5}"/>
              </a:ext>
            </a:extLst>
          </p:cNvPr>
          <p:cNvSpPr txBox="1"/>
          <p:nvPr/>
        </p:nvSpPr>
        <p:spPr>
          <a:xfrm>
            <a:off x="7517933" y="1799075"/>
            <a:ext cx="3454868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Ghềnh</a:t>
            </a:r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Ráng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D7AC33-63B4-1642-0256-750DD4363E26}"/>
              </a:ext>
            </a:extLst>
          </p:cNvPr>
          <p:cNvSpPr txBox="1"/>
          <p:nvPr/>
        </p:nvSpPr>
        <p:spPr>
          <a:xfrm>
            <a:off x="12696842" y="1896463"/>
            <a:ext cx="3047550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rón</a:t>
            </a:r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rén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169BCCA-F6F1-CBEF-A160-CA8D549690B9}"/>
              </a:ext>
            </a:extLst>
          </p:cNvPr>
          <p:cNvSpPr txBox="1"/>
          <p:nvPr/>
        </p:nvSpPr>
        <p:spPr>
          <a:xfrm>
            <a:off x="9829801" y="3086101"/>
            <a:ext cx="3916229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Mũi</a:t>
            </a:r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Én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3767B8D-250F-99BD-003D-FE8889B93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797309"/>
            <a:ext cx="15773400" cy="6489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E22BA-1147-6B37-2480-A90B3680939E}"/>
              </a:ext>
            </a:extLst>
          </p:cNvPr>
          <p:cNvSpPr txBox="1"/>
          <p:nvPr/>
        </p:nvSpPr>
        <p:spPr>
          <a:xfrm>
            <a:off x="4007654" y="936700"/>
            <a:ext cx="119393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 fontAlgn="t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- A! 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 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đây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rồi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.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Thích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quá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//</a:t>
            </a:r>
            <a:endParaRPr lang="vi-VN" sz="4400" dirty="0">
              <a:solidFill>
                <a:srgbClr val="002060"/>
              </a:solidFill>
              <a:latin typeface="#9Slide03 AmpleSoft Bold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4951F58-A7C7-D856-6AB1-D808F4D871D1}"/>
              </a:ext>
            </a:extLst>
          </p:cNvPr>
          <p:cNvSpPr txBox="1"/>
          <p:nvPr/>
        </p:nvSpPr>
        <p:spPr>
          <a:xfrm>
            <a:off x="3974403" y="2628900"/>
            <a:ext cx="12448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vi-VN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Ôi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 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rộng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quá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,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xanh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quá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,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chẳng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nhìn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thấy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bờ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kia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đâu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.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//</a:t>
            </a:r>
            <a:endParaRPr lang="en-US" sz="4400" dirty="0">
              <a:solidFill>
                <a:prstClr val="black"/>
              </a:solidFill>
              <a:latin typeface="#9Slide03 AmpleSoft Bold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40865" y="3797309"/>
            <a:ext cx="3047550" cy="1532334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Luyện</a:t>
            </a:r>
            <a:r>
              <a:rPr lang="en-US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đọc</a:t>
            </a:r>
            <a:r>
              <a:rPr lang="en-US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câu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557338" y="160248"/>
            <a:ext cx="5716872" cy="817245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Luyện</a:t>
            </a:r>
            <a:r>
              <a:rPr lang="en-US" sz="4200" b="1" dirty="0">
                <a:solidFill>
                  <a:srgbClr val="002060"/>
                </a:solidFill>
                <a:latin typeface="OpenSans"/>
                <a:cs typeface="Baloo 2 SemiBold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đọc</a:t>
            </a:r>
            <a:r>
              <a:rPr lang="en-US" sz="4200" b="1" dirty="0">
                <a:solidFill>
                  <a:srgbClr val="002060"/>
                </a:solidFill>
                <a:latin typeface="OpenSans"/>
                <a:cs typeface="Baloo 2 SemiBold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theo</a:t>
            </a:r>
            <a:r>
              <a:rPr lang="en-US" sz="4200" b="1" dirty="0">
                <a:solidFill>
                  <a:srgbClr val="002060"/>
                </a:solidFill>
                <a:latin typeface="OpenSans"/>
                <a:cs typeface="Baloo 2 SemiBold" pitchFamily="2" charset="0"/>
              </a:rPr>
              <a:t> </a:t>
            </a:r>
            <a:r>
              <a:rPr lang="vi-VN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nhóm</a:t>
            </a:r>
            <a:endParaRPr lang="en-US" sz="4200" b="1" dirty="0">
              <a:solidFill>
                <a:srgbClr val="002060"/>
              </a:solidFill>
              <a:latin typeface="OpenSans"/>
              <a:cs typeface="Baloo 2 SemiBold" pitchFamily="2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E54D0BBD-EFFA-E730-E534-2CE825ED2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1" y="1365382"/>
            <a:ext cx="6095999" cy="9235201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xmlns="" id="{9A13E230-4C6A-29D2-F82D-87DE2B6E9330}"/>
              </a:ext>
            </a:extLst>
          </p:cNvPr>
          <p:cNvSpPr txBox="1"/>
          <p:nvPr/>
        </p:nvSpPr>
        <p:spPr>
          <a:xfrm>
            <a:off x="6400800" y="548137"/>
            <a:ext cx="11431579" cy="11449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0070C0"/>
                </a:solidFill>
                <a:effectLst/>
                <a:latin typeface="OpenSans"/>
              </a:rPr>
              <a:t>LẦN ĐẦU RA BIỂN</a:t>
            </a:r>
            <a:endParaRPr lang="vi-VN" sz="3600" b="0" i="0" dirty="0">
              <a:solidFill>
                <a:srgbClr val="0070C0"/>
              </a:solidFill>
              <a:effectLst/>
              <a:latin typeface="OpenSans"/>
            </a:endParaRP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   - A!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rồi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Thích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!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  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reo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toáng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lên,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vượt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Từ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thuở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đã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bao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đâu.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ngây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Ôi!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xanh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kia đâu.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xuống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mép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nước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Ồ!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tẹo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trên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rón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vụt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ngay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hang. 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  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giật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mình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ngẩng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lên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trai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quen: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sao?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Không, bây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Nghỉ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hè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Quy Nhơn thăm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bác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à?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 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Gươm,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Tây, sông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thôi.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nhưng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bằng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dẫn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dọc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Mũi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Ghềnh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,…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Lúc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tạm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biệt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hai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hẹn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chiều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mai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gặp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nhau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sẽ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rủ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nữa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r"/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>(Theo </a:t>
            </a:r>
            <a:r>
              <a:rPr lang="vi-VN" sz="2600" b="0" i="1" dirty="0" err="1">
                <a:solidFill>
                  <a:srgbClr val="F3296C"/>
                </a:solidFill>
                <a:effectLst/>
                <a:latin typeface="OpenSans"/>
              </a:rPr>
              <a:t>Nguyễn</a:t>
            </a:r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> Văn Chương)</a:t>
            </a:r>
          </a:p>
          <a:p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/>
            </a:r>
            <a:b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</a:br>
            <a:r>
              <a:rPr lang="vi-VN" sz="26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6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05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mũi tên&#10;&#10;Mô tả được tạo tự động">
            <a:extLst>
              <a:ext uri="{FF2B5EF4-FFF2-40B4-BE49-F238E27FC236}">
                <a16:creationId xmlns:a16="http://schemas.microsoft.com/office/drawing/2014/main" xmlns="" id="{F2E4C420-298D-FDF0-152A-39A757E7C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6" y="134958"/>
            <a:ext cx="17931008" cy="10286999"/>
          </a:xfrm>
          <a:prstGeom prst="rect">
            <a:avLst/>
          </a:prstGeom>
          <a:solidFill>
            <a:schemeClr val="bg2"/>
          </a:solidFill>
        </p:spPr>
      </p:pic>
      <p:sp useBgFill="1">
        <p:nvSpPr>
          <p:cNvPr id="1106" name="Rectangle 1097">
            <a:extLst>
              <a:ext uri="{FF2B5EF4-FFF2-40B4-BE49-F238E27FC236}">
                <a16:creationId xmlns:a16="http://schemas.microsoft.com/office/drawing/2014/main" xmlns="" id="{C4879EFC-8E62-4E00-973C-C45EE9EC6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1270347" y="618355"/>
            <a:ext cx="16364460" cy="2052921"/>
          </a:xfrm>
          <a:prstGeom prst="rect">
            <a:avLst/>
          </a:prstGeom>
          <a:solidFill>
            <a:srgbClr val="FF665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Trả</a:t>
            </a:r>
            <a:r>
              <a:rPr lang="en-US" sz="9900" dirty="0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 </a:t>
            </a: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lời</a:t>
            </a:r>
            <a:r>
              <a:rPr lang="en-US" sz="9900" dirty="0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 </a:t>
            </a: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câu</a:t>
            </a:r>
            <a:r>
              <a:rPr lang="en-US" sz="9900" dirty="0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 </a:t>
            </a: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hỏi</a:t>
            </a:r>
            <a:endParaRPr lang="en-US" sz="9900" dirty="0">
              <a:solidFill>
                <a:srgbClr val="FFFF00"/>
              </a:solidFill>
              <a:latin typeface="Sigmar One" panose="020B0604020202020204" charset="0"/>
              <a:ea typeface="+mj-ea"/>
              <a:cs typeface="+mj-cs"/>
            </a:endParaRPr>
          </a:p>
        </p:txBody>
      </p:sp>
      <p:sp>
        <p:nvSpPr>
          <p:cNvPr id="1107" name="sketch line">
            <a:extLst>
              <a:ext uri="{FF2B5EF4-FFF2-40B4-BE49-F238E27FC236}">
                <a16:creationId xmlns:a16="http://schemas.microsoft.com/office/drawing/2014/main" xmlns="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75120" y="2776024"/>
            <a:ext cx="4937760" cy="27432"/>
          </a:xfrm>
          <a:custGeom>
            <a:avLst/>
            <a:gdLst>
              <a:gd name="connsiteX0" fmla="*/ 0 w 4937760"/>
              <a:gd name="connsiteY0" fmla="*/ 0 h 27432"/>
              <a:gd name="connsiteX1" fmla="*/ 567842 w 4937760"/>
              <a:gd name="connsiteY1" fmla="*/ 0 h 27432"/>
              <a:gd name="connsiteX2" fmla="*/ 1135685 w 4937760"/>
              <a:gd name="connsiteY2" fmla="*/ 0 h 27432"/>
              <a:gd name="connsiteX3" fmla="*/ 1851660 w 4937760"/>
              <a:gd name="connsiteY3" fmla="*/ 0 h 27432"/>
              <a:gd name="connsiteX4" fmla="*/ 2370125 w 4937760"/>
              <a:gd name="connsiteY4" fmla="*/ 0 h 27432"/>
              <a:gd name="connsiteX5" fmla="*/ 2888590 w 4937760"/>
              <a:gd name="connsiteY5" fmla="*/ 0 h 27432"/>
              <a:gd name="connsiteX6" fmla="*/ 3505810 w 4937760"/>
              <a:gd name="connsiteY6" fmla="*/ 0 h 27432"/>
              <a:gd name="connsiteX7" fmla="*/ 4024274 w 4937760"/>
              <a:gd name="connsiteY7" fmla="*/ 0 h 27432"/>
              <a:gd name="connsiteX8" fmla="*/ 4937760 w 4937760"/>
              <a:gd name="connsiteY8" fmla="*/ 0 h 27432"/>
              <a:gd name="connsiteX9" fmla="*/ 4937760 w 4937760"/>
              <a:gd name="connsiteY9" fmla="*/ 27432 h 27432"/>
              <a:gd name="connsiteX10" fmla="*/ 4419295 w 4937760"/>
              <a:gd name="connsiteY10" fmla="*/ 27432 h 27432"/>
              <a:gd name="connsiteX11" fmla="*/ 3900830 w 4937760"/>
              <a:gd name="connsiteY11" fmla="*/ 27432 h 27432"/>
              <a:gd name="connsiteX12" fmla="*/ 3283610 w 4937760"/>
              <a:gd name="connsiteY12" fmla="*/ 27432 h 27432"/>
              <a:gd name="connsiteX13" fmla="*/ 2765146 w 4937760"/>
              <a:gd name="connsiteY13" fmla="*/ 27432 h 27432"/>
              <a:gd name="connsiteX14" fmla="*/ 2296058 w 4937760"/>
              <a:gd name="connsiteY14" fmla="*/ 27432 h 27432"/>
              <a:gd name="connsiteX15" fmla="*/ 1678838 w 4937760"/>
              <a:gd name="connsiteY15" fmla="*/ 27432 h 27432"/>
              <a:gd name="connsiteX16" fmla="*/ 1061618 w 4937760"/>
              <a:gd name="connsiteY16" fmla="*/ 27432 h 27432"/>
              <a:gd name="connsiteX17" fmla="*/ 0 w 4937760"/>
              <a:gd name="connsiteY17" fmla="*/ 27432 h 27432"/>
              <a:gd name="connsiteX18" fmla="*/ 0 w 4937760"/>
              <a:gd name="connsiteY18" fmla="*/ 0 h 27432"/>
              <a:gd name="connsiteX0" fmla="*/ 0 w 4937760"/>
              <a:gd name="connsiteY0" fmla="*/ 0 h 27432"/>
              <a:gd name="connsiteX1" fmla="*/ 518465 w 4937760"/>
              <a:gd name="connsiteY1" fmla="*/ 0 h 27432"/>
              <a:gd name="connsiteX2" fmla="*/ 1234440 w 4937760"/>
              <a:gd name="connsiteY2" fmla="*/ 0 h 27432"/>
              <a:gd name="connsiteX3" fmla="*/ 1703527 w 4937760"/>
              <a:gd name="connsiteY3" fmla="*/ 0 h 27432"/>
              <a:gd name="connsiteX4" fmla="*/ 2172614 w 4937760"/>
              <a:gd name="connsiteY4" fmla="*/ 0 h 27432"/>
              <a:gd name="connsiteX5" fmla="*/ 2789834 w 4937760"/>
              <a:gd name="connsiteY5" fmla="*/ 0 h 27432"/>
              <a:gd name="connsiteX6" fmla="*/ 3357677 w 4937760"/>
              <a:gd name="connsiteY6" fmla="*/ 0 h 27432"/>
              <a:gd name="connsiteX7" fmla="*/ 4024274 w 4937760"/>
              <a:gd name="connsiteY7" fmla="*/ 0 h 27432"/>
              <a:gd name="connsiteX8" fmla="*/ 4937760 w 4937760"/>
              <a:gd name="connsiteY8" fmla="*/ 0 h 27432"/>
              <a:gd name="connsiteX9" fmla="*/ 4937760 w 4937760"/>
              <a:gd name="connsiteY9" fmla="*/ 27432 h 27432"/>
              <a:gd name="connsiteX10" fmla="*/ 4221785 w 4937760"/>
              <a:gd name="connsiteY10" fmla="*/ 27432 h 27432"/>
              <a:gd name="connsiteX11" fmla="*/ 3653942 w 4937760"/>
              <a:gd name="connsiteY11" fmla="*/ 27432 h 27432"/>
              <a:gd name="connsiteX12" fmla="*/ 3086100 w 4937760"/>
              <a:gd name="connsiteY12" fmla="*/ 27432 h 27432"/>
              <a:gd name="connsiteX13" fmla="*/ 2567635 w 4937760"/>
              <a:gd name="connsiteY13" fmla="*/ 27432 h 27432"/>
              <a:gd name="connsiteX14" fmla="*/ 1999793 w 4937760"/>
              <a:gd name="connsiteY14" fmla="*/ 27432 h 27432"/>
              <a:gd name="connsiteX15" fmla="*/ 1530706 w 4937760"/>
              <a:gd name="connsiteY15" fmla="*/ 27432 h 27432"/>
              <a:gd name="connsiteX16" fmla="*/ 962863 w 4937760"/>
              <a:gd name="connsiteY16" fmla="*/ 27432 h 27432"/>
              <a:gd name="connsiteX17" fmla="*/ 0 w 4937760"/>
              <a:gd name="connsiteY17" fmla="*/ 27432 h 27432"/>
              <a:gd name="connsiteX18" fmla="*/ 0 w 493776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37760" h="27432" fill="none" extrusionOk="0">
                <a:moveTo>
                  <a:pt x="0" y="0"/>
                </a:moveTo>
                <a:cubicBezTo>
                  <a:pt x="130243" y="-9192"/>
                  <a:pt x="393204" y="41657"/>
                  <a:pt x="567842" y="0"/>
                </a:cubicBezTo>
                <a:cubicBezTo>
                  <a:pt x="725059" y="23834"/>
                  <a:pt x="924864" y="25692"/>
                  <a:pt x="1135685" y="0"/>
                </a:cubicBezTo>
                <a:cubicBezTo>
                  <a:pt x="1382161" y="-381"/>
                  <a:pt x="1646640" y="-14580"/>
                  <a:pt x="1851660" y="0"/>
                </a:cubicBezTo>
                <a:cubicBezTo>
                  <a:pt x="2055849" y="-1580"/>
                  <a:pt x="2260045" y="-4700"/>
                  <a:pt x="2370125" y="0"/>
                </a:cubicBezTo>
                <a:cubicBezTo>
                  <a:pt x="2465804" y="23169"/>
                  <a:pt x="2773252" y="24207"/>
                  <a:pt x="2888590" y="0"/>
                </a:cubicBezTo>
                <a:cubicBezTo>
                  <a:pt x="2985993" y="-23575"/>
                  <a:pt x="3385393" y="4219"/>
                  <a:pt x="3505810" y="0"/>
                </a:cubicBezTo>
                <a:cubicBezTo>
                  <a:pt x="3653922" y="-41803"/>
                  <a:pt x="3778986" y="-1571"/>
                  <a:pt x="4024274" y="0"/>
                </a:cubicBezTo>
                <a:cubicBezTo>
                  <a:pt x="4281158" y="34896"/>
                  <a:pt x="4499458" y="-14029"/>
                  <a:pt x="4937760" y="0"/>
                </a:cubicBezTo>
                <a:cubicBezTo>
                  <a:pt x="4938494" y="8195"/>
                  <a:pt x="4937755" y="20831"/>
                  <a:pt x="4937760" y="27432"/>
                </a:cubicBezTo>
                <a:cubicBezTo>
                  <a:pt x="4805261" y="21319"/>
                  <a:pt x="4530479" y="8115"/>
                  <a:pt x="4419295" y="27432"/>
                </a:cubicBezTo>
                <a:cubicBezTo>
                  <a:pt x="4302235" y="58833"/>
                  <a:pt x="4142795" y="-30678"/>
                  <a:pt x="3900830" y="27432"/>
                </a:cubicBezTo>
                <a:cubicBezTo>
                  <a:pt x="3675601" y="37770"/>
                  <a:pt x="3421370" y="31893"/>
                  <a:pt x="3283610" y="27432"/>
                </a:cubicBezTo>
                <a:cubicBezTo>
                  <a:pt x="3157899" y="36031"/>
                  <a:pt x="3044798" y="8146"/>
                  <a:pt x="2765146" y="27432"/>
                </a:cubicBezTo>
                <a:cubicBezTo>
                  <a:pt x="2517329" y="36867"/>
                  <a:pt x="2504730" y="41635"/>
                  <a:pt x="2296058" y="27432"/>
                </a:cubicBezTo>
                <a:cubicBezTo>
                  <a:pt x="2080725" y="-26575"/>
                  <a:pt x="1930080" y="47776"/>
                  <a:pt x="1678838" y="27432"/>
                </a:cubicBezTo>
                <a:cubicBezTo>
                  <a:pt x="1475669" y="-14629"/>
                  <a:pt x="1191749" y="47557"/>
                  <a:pt x="1061618" y="27432"/>
                </a:cubicBezTo>
                <a:cubicBezTo>
                  <a:pt x="880867" y="-79768"/>
                  <a:pt x="322647" y="15251"/>
                  <a:pt x="0" y="27432"/>
                </a:cubicBezTo>
                <a:cubicBezTo>
                  <a:pt x="-1863" y="23160"/>
                  <a:pt x="-1394" y="9117"/>
                  <a:pt x="0" y="0"/>
                </a:cubicBezTo>
                <a:close/>
              </a:path>
              <a:path w="4937760" h="27432" stroke="0" extrusionOk="0">
                <a:moveTo>
                  <a:pt x="0" y="0"/>
                </a:moveTo>
                <a:cubicBezTo>
                  <a:pt x="151070" y="13635"/>
                  <a:pt x="370681" y="-14841"/>
                  <a:pt x="518465" y="0"/>
                </a:cubicBezTo>
                <a:cubicBezTo>
                  <a:pt x="626170" y="19330"/>
                  <a:pt x="900849" y="-56486"/>
                  <a:pt x="1234440" y="0"/>
                </a:cubicBezTo>
                <a:cubicBezTo>
                  <a:pt x="1565582" y="43061"/>
                  <a:pt x="1520096" y="4265"/>
                  <a:pt x="1703527" y="0"/>
                </a:cubicBezTo>
                <a:cubicBezTo>
                  <a:pt x="1873591" y="11445"/>
                  <a:pt x="1950444" y="587"/>
                  <a:pt x="2172614" y="0"/>
                </a:cubicBezTo>
                <a:cubicBezTo>
                  <a:pt x="2414339" y="-3742"/>
                  <a:pt x="2672775" y="-6711"/>
                  <a:pt x="2789834" y="0"/>
                </a:cubicBezTo>
                <a:cubicBezTo>
                  <a:pt x="2926724" y="48908"/>
                  <a:pt x="3156427" y="13916"/>
                  <a:pt x="3357677" y="0"/>
                </a:cubicBezTo>
                <a:cubicBezTo>
                  <a:pt x="3551181" y="-4497"/>
                  <a:pt x="3730255" y="16417"/>
                  <a:pt x="4024274" y="0"/>
                </a:cubicBezTo>
                <a:cubicBezTo>
                  <a:pt x="4311319" y="8310"/>
                  <a:pt x="4661560" y="30750"/>
                  <a:pt x="4937760" y="0"/>
                </a:cubicBezTo>
                <a:cubicBezTo>
                  <a:pt x="4938614" y="6861"/>
                  <a:pt x="4936305" y="20290"/>
                  <a:pt x="4937760" y="27432"/>
                </a:cubicBezTo>
                <a:cubicBezTo>
                  <a:pt x="4569940" y="53615"/>
                  <a:pt x="4427727" y="218"/>
                  <a:pt x="4221785" y="27432"/>
                </a:cubicBezTo>
                <a:cubicBezTo>
                  <a:pt x="4042386" y="27654"/>
                  <a:pt x="3803655" y="26614"/>
                  <a:pt x="3653942" y="27432"/>
                </a:cubicBezTo>
                <a:cubicBezTo>
                  <a:pt x="3444259" y="2275"/>
                  <a:pt x="3382719" y="-12251"/>
                  <a:pt x="3086100" y="27432"/>
                </a:cubicBezTo>
                <a:cubicBezTo>
                  <a:pt x="2802136" y="47915"/>
                  <a:pt x="2805562" y="27832"/>
                  <a:pt x="2567635" y="27432"/>
                </a:cubicBezTo>
                <a:cubicBezTo>
                  <a:pt x="2324541" y="19153"/>
                  <a:pt x="2250931" y="30772"/>
                  <a:pt x="1999793" y="27432"/>
                </a:cubicBezTo>
                <a:cubicBezTo>
                  <a:pt x="1760514" y="21657"/>
                  <a:pt x="1753330" y="32572"/>
                  <a:pt x="1530706" y="27432"/>
                </a:cubicBezTo>
                <a:cubicBezTo>
                  <a:pt x="1305139" y="45880"/>
                  <a:pt x="1184836" y="8755"/>
                  <a:pt x="962863" y="27432"/>
                </a:cubicBezTo>
                <a:cubicBezTo>
                  <a:pt x="762302" y="-1421"/>
                  <a:pt x="239161" y="75691"/>
                  <a:pt x="0" y="27432"/>
                </a:cubicBezTo>
                <a:cubicBezTo>
                  <a:pt x="-950" y="19940"/>
                  <a:pt x="-1338" y="5279"/>
                  <a:pt x="0" y="0"/>
                </a:cubicBezTo>
                <a:close/>
              </a:path>
              <a:path w="4937760" h="27432" fill="none" stroke="0" extrusionOk="0">
                <a:moveTo>
                  <a:pt x="0" y="0"/>
                </a:moveTo>
                <a:cubicBezTo>
                  <a:pt x="160891" y="-13681"/>
                  <a:pt x="408493" y="36753"/>
                  <a:pt x="567842" y="0"/>
                </a:cubicBezTo>
                <a:cubicBezTo>
                  <a:pt x="735093" y="-30533"/>
                  <a:pt x="888139" y="21750"/>
                  <a:pt x="1135685" y="0"/>
                </a:cubicBezTo>
                <a:cubicBezTo>
                  <a:pt x="1356285" y="-29670"/>
                  <a:pt x="1636475" y="23280"/>
                  <a:pt x="1851660" y="0"/>
                </a:cubicBezTo>
                <a:cubicBezTo>
                  <a:pt x="2047473" y="20111"/>
                  <a:pt x="2254843" y="-14060"/>
                  <a:pt x="2370125" y="0"/>
                </a:cubicBezTo>
                <a:cubicBezTo>
                  <a:pt x="2468760" y="17626"/>
                  <a:pt x="2750365" y="29455"/>
                  <a:pt x="2888590" y="0"/>
                </a:cubicBezTo>
                <a:cubicBezTo>
                  <a:pt x="3043103" y="-24398"/>
                  <a:pt x="3335307" y="16335"/>
                  <a:pt x="3505810" y="0"/>
                </a:cubicBezTo>
                <a:cubicBezTo>
                  <a:pt x="3650335" y="-17389"/>
                  <a:pt x="3747656" y="15259"/>
                  <a:pt x="4024274" y="0"/>
                </a:cubicBezTo>
                <a:cubicBezTo>
                  <a:pt x="4334205" y="26589"/>
                  <a:pt x="4588990" y="-16835"/>
                  <a:pt x="4937760" y="0"/>
                </a:cubicBezTo>
                <a:cubicBezTo>
                  <a:pt x="4938785" y="8856"/>
                  <a:pt x="4936041" y="21150"/>
                  <a:pt x="4937760" y="27432"/>
                </a:cubicBezTo>
                <a:cubicBezTo>
                  <a:pt x="4807095" y="32998"/>
                  <a:pt x="4519367" y="34728"/>
                  <a:pt x="4419295" y="27432"/>
                </a:cubicBezTo>
                <a:cubicBezTo>
                  <a:pt x="4314872" y="-2941"/>
                  <a:pt x="4109448" y="17256"/>
                  <a:pt x="3900830" y="27432"/>
                </a:cubicBezTo>
                <a:cubicBezTo>
                  <a:pt x="3672197" y="34780"/>
                  <a:pt x="3389346" y="16903"/>
                  <a:pt x="3283610" y="27432"/>
                </a:cubicBezTo>
                <a:cubicBezTo>
                  <a:pt x="3175311" y="46588"/>
                  <a:pt x="2998108" y="949"/>
                  <a:pt x="2765146" y="27432"/>
                </a:cubicBezTo>
                <a:cubicBezTo>
                  <a:pt x="2518251" y="38503"/>
                  <a:pt x="2506150" y="39474"/>
                  <a:pt x="2296058" y="27432"/>
                </a:cubicBezTo>
                <a:cubicBezTo>
                  <a:pt x="2047062" y="32490"/>
                  <a:pt x="1910773" y="29811"/>
                  <a:pt x="1678838" y="27432"/>
                </a:cubicBezTo>
                <a:cubicBezTo>
                  <a:pt x="1469473" y="27657"/>
                  <a:pt x="1233160" y="32686"/>
                  <a:pt x="1061618" y="27432"/>
                </a:cubicBezTo>
                <a:cubicBezTo>
                  <a:pt x="920614" y="83435"/>
                  <a:pt x="489255" y="-62189"/>
                  <a:pt x="0" y="27432"/>
                </a:cubicBezTo>
                <a:cubicBezTo>
                  <a:pt x="-1240" y="20554"/>
                  <a:pt x="-2351" y="807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4937760"/>
                      <a:gd name="connsiteY0" fmla="*/ 0 h 27432"/>
                      <a:gd name="connsiteX1" fmla="*/ 567842 w 4937760"/>
                      <a:gd name="connsiteY1" fmla="*/ 0 h 27432"/>
                      <a:gd name="connsiteX2" fmla="*/ 1135685 w 4937760"/>
                      <a:gd name="connsiteY2" fmla="*/ 0 h 27432"/>
                      <a:gd name="connsiteX3" fmla="*/ 1851660 w 4937760"/>
                      <a:gd name="connsiteY3" fmla="*/ 0 h 27432"/>
                      <a:gd name="connsiteX4" fmla="*/ 2370125 w 4937760"/>
                      <a:gd name="connsiteY4" fmla="*/ 0 h 27432"/>
                      <a:gd name="connsiteX5" fmla="*/ 2888590 w 4937760"/>
                      <a:gd name="connsiteY5" fmla="*/ 0 h 27432"/>
                      <a:gd name="connsiteX6" fmla="*/ 3505810 w 4937760"/>
                      <a:gd name="connsiteY6" fmla="*/ 0 h 27432"/>
                      <a:gd name="connsiteX7" fmla="*/ 4024274 w 4937760"/>
                      <a:gd name="connsiteY7" fmla="*/ 0 h 27432"/>
                      <a:gd name="connsiteX8" fmla="*/ 4937760 w 4937760"/>
                      <a:gd name="connsiteY8" fmla="*/ 0 h 27432"/>
                      <a:gd name="connsiteX9" fmla="*/ 4937760 w 4937760"/>
                      <a:gd name="connsiteY9" fmla="*/ 27432 h 27432"/>
                      <a:gd name="connsiteX10" fmla="*/ 4419295 w 4937760"/>
                      <a:gd name="connsiteY10" fmla="*/ 27432 h 27432"/>
                      <a:gd name="connsiteX11" fmla="*/ 3900830 w 4937760"/>
                      <a:gd name="connsiteY11" fmla="*/ 27432 h 27432"/>
                      <a:gd name="connsiteX12" fmla="*/ 3283610 w 4937760"/>
                      <a:gd name="connsiteY12" fmla="*/ 27432 h 27432"/>
                      <a:gd name="connsiteX13" fmla="*/ 2765146 w 4937760"/>
                      <a:gd name="connsiteY13" fmla="*/ 27432 h 27432"/>
                      <a:gd name="connsiteX14" fmla="*/ 2296058 w 4937760"/>
                      <a:gd name="connsiteY14" fmla="*/ 27432 h 27432"/>
                      <a:gd name="connsiteX15" fmla="*/ 1678838 w 4937760"/>
                      <a:gd name="connsiteY15" fmla="*/ 27432 h 27432"/>
                      <a:gd name="connsiteX16" fmla="*/ 1061618 w 4937760"/>
                      <a:gd name="connsiteY16" fmla="*/ 27432 h 27432"/>
                      <a:gd name="connsiteX17" fmla="*/ 0 w 4937760"/>
                      <a:gd name="connsiteY17" fmla="*/ 27432 h 27432"/>
                      <a:gd name="connsiteX18" fmla="*/ 0 w 4937760"/>
                      <a:gd name="connsiteY1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937760" h="27432" fill="none" extrusionOk="0">
                        <a:moveTo>
                          <a:pt x="0" y="0"/>
                        </a:moveTo>
                        <a:cubicBezTo>
                          <a:pt x="151071" y="898"/>
                          <a:pt x="414304" y="10355"/>
                          <a:pt x="567842" y="0"/>
                        </a:cubicBezTo>
                        <a:cubicBezTo>
                          <a:pt x="721380" y="-10355"/>
                          <a:pt x="913955" y="23592"/>
                          <a:pt x="1135685" y="0"/>
                        </a:cubicBezTo>
                        <a:cubicBezTo>
                          <a:pt x="1357415" y="-23592"/>
                          <a:pt x="1656179" y="-14359"/>
                          <a:pt x="1851660" y="0"/>
                        </a:cubicBezTo>
                        <a:cubicBezTo>
                          <a:pt x="2047142" y="14359"/>
                          <a:pt x="2259566" y="-14455"/>
                          <a:pt x="2370125" y="0"/>
                        </a:cubicBezTo>
                        <a:cubicBezTo>
                          <a:pt x="2480684" y="14455"/>
                          <a:pt x="2753992" y="22579"/>
                          <a:pt x="2888590" y="0"/>
                        </a:cubicBezTo>
                        <a:cubicBezTo>
                          <a:pt x="3023188" y="-22579"/>
                          <a:pt x="3354327" y="24296"/>
                          <a:pt x="3505810" y="0"/>
                        </a:cubicBezTo>
                        <a:cubicBezTo>
                          <a:pt x="3657293" y="-24296"/>
                          <a:pt x="3767649" y="3652"/>
                          <a:pt x="4024274" y="0"/>
                        </a:cubicBezTo>
                        <a:cubicBezTo>
                          <a:pt x="4280899" y="-3652"/>
                          <a:pt x="4541928" y="-14384"/>
                          <a:pt x="4937760" y="0"/>
                        </a:cubicBezTo>
                        <a:cubicBezTo>
                          <a:pt x="4938470" y="9050"/>
                          <a:pt x="4937122" y="21151"/>
                          <a:pt x="4937760" y="27432"/>
                        </a:cubicBezTo>
                        <a:cubicBezTo>
                          <a:pt x="4792365" y="10076"/>
                          <a:pt x="4528041" y="17663"/>
                          <a:pt x="4419295" y="27432"/>
                        </a:cubicBezTo>
                        <a:cubicBezTo>
                          <a:pt x="4310549" y="37201"/>
                          <a:pt x="4126500" y="10618"/>
                          <a:pt x="3900830" y="27432"/>
                        </a:cubicBezTo>
                        <a:cubicBezTo>
                          <a:pt x="3675160" y="44246"/>
                          <a:pt x="3409924" y="31425"/>
                          <a:pt x="3283610" y="27432"/>
                        </a:cubicBezTo>
                        <a:cubicBezTo>
                          <a:pt x="3157296" y="23439"/>
                          <a:pt x="3011610" y="15782"/>
                          <a:pt x="2765146" y="27432"/>
                        </a:cubicBezTo>
                        <a:cubicBezTo>
                          <a:pt x="2518682" y="39082"/>
                          <a:pt x="2505970" y="40710"/>
                          <a:pt x="2296058" y="27432"/>
                        </a:cubicBezTo>
                        <a:cubicBezTo>
                          <a:pt x="2086146" y="14154"/>
                          <a:pt x="1890404" y="35142"/>
                          <a:pt x="1678838" y="27432"/>
                        </a:cubicBezTo>
                        <a:cubicBezTo>
                          <a:pt x="1467272" y="19722"/>
                          <a:pt x="1210839" y="46081"/>
                          <a:pt x="1061618" y="27432"/>
                        </a:cubicBezTo>
                        <a:cubicBezTo>
                          <a:pt x="912397" y="8783"/>
                          <a:pt x="424920" y="11180"/>
                          <a:pt x="0" y="27432"/>
                        </a:cubicBezTo>
                        <a:cubicBezTo>
                          <a:pt x="-1228" y="21145"/>
                          <a:pt x="-815" y="8816"/>
                          <a:pt x="0" y="0"/>
                        </a:cubicBezTo>
                        <a:close/>
                      </a:path>
                      <a:path w="4937760" h="27432" stroke="0" extrusionOk="0">
                        <a:moveTo>
                          <a:pt x="0" y="0"/>
                        </a:moveTo>
                        <a:cubicBezTo>
                          <a:pt x="158580" y="-21299"/>
                          <a:pt x="375366" y="-9205"/>
                          <a:pt x="518465" y="0"/>
                        </a:cubicBezTo>
                        <a:cubicBezTo>
                          <a:pt x="661564" y="9205"/>
                          <a:pt x="901414" y="-31895"/>
                          <a:pt x="1234440" y="0"/>
                        </a:cubicBezTo>
                        <a:cubicBezTo>
                          <a:pt x="1567467" y="31895"/>
                          <a:pt x="1525818" y="3722"/>
                          <a:pt x="1703527" y="0"/>
                        </a:cubicBezTo>
                        <a:cubicBezTo>
                          <a:pt x="1881236" y="-3722"/>
                          <a:pt x="1964350" y="10238"/>
                          <a:pt x="2172614" y="0"/>
                        </a:cubicBezTo>
                        <a:cubicBezTo>
                          <a:pt x="2380878" y="-10238"/>
                          <a:pt x="2652196" y="-22475"/>
                          <a:pt x="2789834" y="0"/>
                        </a:cubicBezTo>
                        <a:cubicBezTo>
                          <a:pt x="2927472" y="22475"/>
                          <a:pt x="3160003" y="7911"/>
                          <a:pt x="3357677" y="0"/>
                        </a:cubicBezTo>
                        <a:cubicBezTo>
                          <a:pt x="3555351" y="-7911"/>
                          <a:pt x="3723575" y="-14515"/>
                          <a:pt x="4024274" y="0"/>
                        </a:cubicBezTo>
                        <a:cubicBezTo>
                          <a:pt x="4324973" y="14515"/>
                          <a:pt x="4666192" y="-31217"/>
                          <a:pt x="4937760" y="0"/>
                        </a:cubicBezTo>
                        <a:cubicBezTo>
                          <a:pt x="4937817" y="6776"/>
                          <a:pt x="4936595" y="20935"/>
                          <a:pt x="4937760" y="27432"/>
                        </a:cubicBezTo>
                        <a:cubicBezTo>
                          <a:pt x="4605662" y="51747"/>
                          <a:pt x="4434779" y="15280"/>
                          <a:pt x="4221785" y="27432"/>
                        </a:cubicBezTo>
                        <a:cubicBezTo>
                          <a:pt x="4008791" y="39584"/>
                          <a:pt x="3840732" y="43619"/>
                          <a:pt x="3653942" y="27432"/>
                        </a:cubicBezTo>
                        <a:cubicBezTo>
                          <a:pt x="3467152" y="11245"/>
                          <a:pt x="3368269" y="7352"/>
                          <a:pt x="3086100" y="27432"/>
                        </a:cubicBezTo>
                        <a:cubicBezTo>
                          <a:pt x="2803931" y="47512"/>
                          <a:pt x="2806928" y="31440"/>
                          <a:pt x="2567635" y="27432"/>
                        </a:cubicBezTo>
                        <a:cubicBezTo>
                          <a:pt x="2328342" y="23424"/>
                          <a:pt x="2237209" y="34202"/>
                          <a:pt x="1999793" y="27432"/>
                        </a:cubicBezTo>
                        <a:cubicBezTo>
                          <a:pt x="1762377" y="20662"/>
                          <a:pt x="1753212" y="30829"/>
                          <a:pt x="1530706" y="27432"/>
                        </a:cubicBezTo>
                        <a:cubicBezTo>
                          <a:pt x="1308200" y="24035"/>
                          <a:pt x="1164917" y="444"/>
                          <a:pt x="962863" y="27432"/>
                        </a:cubicBezTo>
                        <a:cubicBezTo>
                          <a:pt x="760809" y="54420"/>
                          <a:pt x="232406" y="72726"/>
                          <a:pt x="0" y="27432"/>
                        </a:cubicBezTo>
                        <a:cubicBezTo>
                          <a:pt x="-234" y="21031"/>
                          <a:pt x="-921" y="6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ử trí thông minh với 13 câu đố mẹo">
            <a:extLst>
              <a:ext uri="{FF2B5EF4-FFF2-40B4-BE49-F238E27FC236}">
                <a16:creationId xmlns:a16="http://schemas.microsoft.com/office/drawing/2014/main" xmlns="" id="{6DE9C3B1-73DD-E030-BD73-271A6F7CB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r="17368"/>
          <a:stretch/>
        </p:blipFill>
        <p:spPr bwMode="auto">
          <a:xfrm>
            <a:off x="9296400" y="3371529"/>
            <a:ext cx="8458200" cy="6083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 đề ôn tập luyện từ và câu lớp 5 (có đáp án) - Tri Thức - Tài Nguyên">
            <a:extLst>
              <a:ext uri="{FF2B5EF4-FFF2-40B4-BE49-F238E27FC236}">
                <a16:creationId xmlns:a16="http://schemas.microsoft.com/office/drawing/2014/main" xmlns="" id="{154CE5A2-9DC4-955B-BC6C-358E660B1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43300"/>
            <a:ext cx="8862857" cy="5883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23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1943101" y="792416"/>
            <a:ext cx="13982699" cy="1600438"/>
          </a:xfrm>
          <a:prstGeom prst="roundRect">
            <a:avLst/>
          </a:prstGeom>
          <a:solidFill>
            <a:srgbClr val="FF665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en-US" sz="4400" b="1" dirty="0" err="1">
                <a:solidFill>
                  <a:schemeClr val="bg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r>
              <a:rPr lang="en-US" sz="4400" dirty="0">
                <a:solidFill>
                  <a:schemeClr val="bg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thể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cảm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xúc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Thắng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lần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đầu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tiên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thấy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biển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?</a:t>
            </a:r>
            <a:endParaRPr lang="en-US" sz="4400" b="1" dirty="0">
              <a:solidFill>
                <a:schemeClr val="bg1"/>
              </a:solidFill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5B500A-5A77-E2BE-84CE-7BEE0A8AAA40}"/>
              </a:ext>
            </a:extLst>
          </p:cNvPr>
          <p:cNvSpPr txBox="1"/>
          <p:nvPr/>
        </p:nvSpPr>
        <p:spPr>
          <a:xfrm>
            <a:off x="1532577" y="3470790"/>
            <a:ext cx="8229600" cy="4869418"/>
          </a:xfrm>
          <a:prstGeom prst="roundRect">
            <a:avLst/>
          </a:prstGeom>
          <a:solidFill>
            <a:srgbClr val="EAF9FF"/>
          </a:solidFill>
          <a:ln w="28575">
            <a:solidFill>
              <a:srgbClr val="F3296C"/>
            </a:solidFill>
            <a:prstDash val="lgDashDot"/>
          </a:ln>
        </p:spPr>
        <p:txBody>
          <a:bodyPr wrap="square">
            <a:spAutoFit/>
          </a:bodyPr>
          <a:lstStyle/>
          <a:p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Những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câu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thể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hiện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cảm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xúc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của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khi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lần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đầu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tiên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thấy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là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:</a:t>
            </a:r>
          </a:p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- A!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!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đây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rồi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.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Thích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quá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!</a:t>
            </a:r>
          </a:p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-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reo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toáng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lên,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vượt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qua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bố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và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anh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Thái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chạy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ào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ra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bãi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cát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.</a:t>
            </a:r>
          </a:p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-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Cậu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đứng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ngây ra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nhìn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.</a:t>
            </a:r>
          </a:p>
          <a:p>
            <a:endParaRPr lang="vi-VN" sz="4000" b="1" dirty="0">
              <a:solidFill>
                <a:srgbClr val="002060"/>
              </a:solidFill>
              <a:latin typeface="OpenSans"/>
              <a:cs typeface="Baloo 2 SemiBold" panose="020B060402020202020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20A2D69E-61A8-ECFB-AD2D-86A364EF4EC5}"/>
              </a:ext>
            </a:extLst>
          </p:cNvPr>
          <p:cNvSpPr/>
          <p:nvPr/>
        </p:nvSpPr>
        <p:spPr>
          <a:xfrm>
            <a:off x="685800" y="5676900"/>
            <a:ext cx="493404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2050" name="Picture 2" descr="Minh Họa Cho Trẻ Em Chơi Bên Bờ Biển Hình ảnh | Định dạng hình ảnh PSD  401123867| vn.lovepik.com">
            <a:extLst>
              <a:ext uri="{FF2B5EF4-FFF2-40B4-BE49-F238E27FC236}">
                <a16:creationId xmlns:a16="http://schemas.microsoft.com/office/drawing/2014/main" xmlns="" id="{A087092C-FED0-0023-2FA1-5CDF56B55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176586"/>
            <a:ext cx="8191500" cy="545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9525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aobao phim hoạt hình du lịch bên bờ biển vali biển vòng tròn tồn tại  poster | Nền PSD Tải xuống miễn phí - Pikbest">
            <a:extLst>
              <a:ext uri="{FF2B5EF4-FFF2-40B4-BE49-F238E27FC236}">
                <a16:creationId xmlns:a16="http://schemas.microsoft.com/office/drawing/2014/main" xmlns="" id="{EDD75353-AA6F-4C6D-4723-D65FDD014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7" r="9437" b="1"/>
          <a:stretch/>
        </p:blipFill>
        <p:spPr bwMode="auto">
          <a:xfrm>
            <a:off x="3783534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C2E0A4-3739-C8C7-8F6B-792D2CF342C9}"/>
              </a:ext>
            </a:extLst>
          </p:cNvPr>
          <p:cNvSpPr txBox="1"/>
          <p:nvPr/>
        </p:nvSpPr>
        <p:spPr>
          <a:xfrm>
            <a:off x="1257300" y="547687"/>
            <a:ext cx="15049500" cy="12430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Câu 2: Biển hiện ra như thế nào trước mắt Thắng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00DB64-2B89-D1B6-8E2D-B0264E7C1DEE}"/>
              </a:ext>
            </a:extLst>
          </p:cNvPr>
          <p:cNvSpPr txBox="1"/>
          <p:nvPr/>
        </p:nvSpPr>
        <p:spPr>
          <a:xfrm>
            <a:off x="1257300" y="3086100"/>
            <a:ext cx="7924594" cy="2238444"/>
          </a:xfrm>
          <a:prstGeom prst="wedgeRoundRectCallout">
            <a:avLst>
              <a:gd name="adj1" fmla="val 34968"/>
              <a:gd name="adj2" fmla="val 107122"/>
              <a:gd name="adj3" fmla="val 16667"/>
            </a:avLst>
          </a:prstGeom>
          <a:solidFill>
            <a:srgbClr val="00B0F0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bg1"/>
                </a:solidFill>
              </a:rPr>
              <a:t>Gợi ý: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</a:rPr>
              <a:t>Em đọc kĩ 2 đoạn văn đầu của bài đọc để trả lời câu hỏi.</a:t>
            </a:r>
            <a:r>
              <a:rPr lang="en-US" sz="3000"/>
              <a:t/>
            </a:r>
            <a:br>
              <a:rPr lang="en-US" sz="3000"/>
            </a:br>
            <a:endParaRPr lang="en-US" sz="30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F7EC34-03C5-BC97-4AA6-F9D1FF06BCC5}"/>
              </a:ext>
            </a:extLst>
          </p:cNvPr>
          <p:cNvSpPr txBox="1"/>
          <p:nvPr/>
        </p:nvSpPr>
        <p:spPr>
          <a:xfrm>
            <a:off x="1534463" y="7058630"/>
            <a:ext cx="10494009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just" defTabSz="914309"/>
            <a:r>
              <a:rPr lang="en-US" sz="4000" b="1" dirty="0">
                <a:solidFill>
                  <a:srgbClr val="000000"/>
                </a:solidFill>
                <a:latin typeface="Baloo 2 SemiBold" panose="020B0604020202020204" charset="0"/>
                <a:cs typeface="Baloo 2 SemiBold" panose="020B0604020202020204" charset="0"/>
              </a:rPr>
              <a:t>	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Hiện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ra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trước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mắt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Thắng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là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một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bãi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biển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rộng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, xanh,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chẳng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nhìn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thấy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bờ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kia đâu.</a:t>
            </a:r>
            <a:endParaRPr lang="en-US" sz="4000" b="1" dirty="0">
              <a:solidFill>
                <a:srgbClr val="002060"/>
              </a:solidFill>
              <a:latin typeface="Baloo 2 SemiBold" panose="020B0604020202020204" charset="0"/>
              <a:cs typeface="Baloo 2 SemiBold" panose="020B060402020202020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AC4798D8-74B4-4BF6-7D23-65D99C2EF170}"/>
              </a:ext>
            </a:extLst>
          </p:cNvPr>
          <p:cNvSpPr/>
          <p:nvPr/>
        </p:nvSpPr>
        <p:spPr>
          <a:xfrm>
            <a:off x="394646" y="7614522"/>
            <a:ext cx="749744" cy="6952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8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790D0A-4802-11CD-89C7-6CEA47F1CFEE}"/>
              </a:ext>
            </a:extLst>
          </p:cNvPr>
          <p:cNvSpPr txBox="1"/>
          <p:nvPr/>
        </p:nvSpPr>
        <p:spPr>
          <a:xfrm>
            <a:off x="1600200" y="637874"/>
            <a:ext cx="14173200" cy="8512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vi-VN" sz="4200" b="1" dirty="0">
                <a:solidFill>
                  <a:srgbClr val="0070C0"/>
                </a:solidFill>
                <a:latin typeface="OpenSans"/>
              </a:rPr>
              <a:t>Câu 3</a:t>
            </a:r>
            <a:r>
              <a:rPr lang="en-US" sz="4200" b="1" dirty="0">
                <a:solidFill>
                  <a:srgbClr val="0070C0"/>
                </a:solidFill>
                <a:latin typeface="OpenSans"/>
              </a:rPr>
              <a:t>: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Thắng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đã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chú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ý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đến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những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con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vật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gì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trên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bãi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biển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?</a:t>
            </a:r>
            <a:endParaRPr lang="vi-VN" sz="4200" b="1" dirty="0">
              <a:solidFill>
                <a:schemeClr val="tx1">
                  <a:lumMod val="95000"/>
                  <a:lumOff val="5000"/>
                </a:schemeClr>
              </a:solidFill>
              <a:latin typeface="Open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770D7B-ED5D-F41E-104F-7CCBA433B6B4}"/>
              </a:ext>
            </a:extLst>
          </p:cNvPr>
          <p:cNvSpPr txBox="1"/>
          <p:nvPr/>
        </p:nvSpPr>
        <p:spPr>
          <a:xfrm>
            <a:off x="4114800" y="2548730"/>
            <a:ext cx="131064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09"/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Thắng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chú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ý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đến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con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còng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gió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trên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biển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.</a:t>
            </a:r>
            <a:endParaRPr lang="en-US" sz="4800" b="1" dirty="0">
              <a:solidFill>
                <a:srgbClr val="FF0000"/>
              </a:solidFill>
              <a:latin typeface="OpenSan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CA9E490C-E30B-C166-8A6F-2E2567A4F0FB}"/>
              </a:ext>
            </a:extLst>
          </p:cNvPr>
          <p:cNvSpPr/>
          <p:nvPr/>
        </p:nvSpPr>
        <p:spPr>
          <a:xfrm>
            <a:off x="2895600" y="2669171"/>
            <a:ext cx="798227" cy="5901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BFE2710-531C-73A6-32DF-1C951A66C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F323BDCE-8F25-038F-F2D6-2E4F6A4AE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4229101"/>
            <a:ext cx="13411200" cy="596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253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1511743" y="256301"/>
            <a:ext cx="15314522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4800" b="1" dirty="0" err="1">
                <a:latin typeface="OpenSans"/>
              </a:rPr>
              <a:t>Đóng</a:t>
            </a:r>
            <a:r>
              <a:rPr lang="vi-VN" sz="4800" b="1" dirty="0">
                <a:latin typeface="OpenSans"/>
              </a:rPr>
              <a:t> vai </a:t>
            </a:r>
            <a:r>
              <a:rPr lang="vi-VN" sz="4800" b="1" dirty="0" err="1">
                <a:latin typeface="OpenSans"/>
              </a:rPr>
              <a:t>Thắng</a:t>
            </a:r>
            <a:r>
              <a:rPr lang="vi-VN" sz="4800" b="1" dirty="0">
                <a:latin typeface="OpenSans"/>
              </a:rPr>
              <a:t>, </a:t>
            </a:r>
            <a:r>
              <a:rPr lang="vi-VN" sz="4800" b="1" dirty="0" err="1">
                <a:latin typeface="OpenSans"/>
              </a:rPr>
              <a:t>giới</a:t>
            </a:r>
            <a:r>
              <a:rPr lang="vi-VN" sz="4800" b="1" dirty="0">
                <a:latin typeface="OpenSans"/>
              </a:rPr>
              <a:t> </a:t>
            </a:r>
            <a:r>
              <a:rPr lang="vi-VN" sz="4800" b="1" dirty="0" err="1">
                <a:latin typeface="OpenSans"/>
              </a:rPr>
              <a:t>thiệu</a:t>
            </a:r>
            <a:r>
              <a:rPr lang="vi-VN" sz="4800" b="1" dirty="0">
                <a:latin typeface="OpenSans"/>
              </a:rPr>
              <a:t> </a:t>
            </a:r>
            <a:r>
              <a:rPr lang="vi-VN" sz="4800" b="1" dirty="0" err="1">
                <a:latin typeface="OpenSans"/>
              </a:rPr>
              <a:t>về</a:t>
            </a:r>
            <a:r>
              <a:rPr lang="vi-VN" sz="4800" b="1" dirty="0">
                <a:latin typeface="OpenSans"/>
              </a:rPr>
              <a:t> </a:t>
            </a:r>
            <a:r>
              <a:rPr lang="vi-VN" sz="4800" b="1" dirty="0" err="1">
                <a:latin typeface="OpenSans"/>
              </a:rPr>
              <a:t>Hải</a:t>
            </a:r>
            <a:r>
              <a:rPr lang="vi-VN" sz="4800" b="1" dirty="0">
                <a:latin typeface="OpenSan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886D720-4181-92A7-A3B3-87DC4FB82BAE}"/>
              </a:ext>
            </a:extLst>
          </p:cNvPr>
          <p:cNvSpPr txBox="1"/>
          <p:nvPr/>
        </p:nvSpPr>
        <p:spPr>
          <a:xfrm>
            <a:off x="9169004" y="1426609"/>
            <a:ext cx="8771676" cy="3847862"/>
          </a:xfrm>
          <a:prstGeom prst="wedgeRoundRectCallout">
            <a:avLst>
              <a:gd name="adj1" fmla="val 34257"/>
              <a:gd name="adj2" fmla="val 98967"/>
              <a:gd name="adj3" fmla="val 16667"/>
            </a:avLst>
          </a:prstGeom>
          <a:solidFill>
            <a:srgbClr val="FF665A"/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anose="00000A00000000000000" pitchFamily="2" charset="0"/>
              </a:rPr>
              <a:t>Gợi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anose="00000A00000000000000" pitchFamily="2" charset="0"/>
              </a:rPr>
              <a:t> ý:</a:t>
            </a:r>
          </a:p>
          <a:p>
            <a:pPr lvl="0" algn="ctr" defTabSz="914309"/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Em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hãy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tưởng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tượng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mình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là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bạn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Thắng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trong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bài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đọc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để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giới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thiệu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cho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mọi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người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biết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bạn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Hải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626A738-1FE8-B7EB-9329-6DF608F3514E}"/>
              </a:ext>
            </a:extLst>
          </p:cNvPr>
          <p:cNvSpPr txBox="1"/>
          <p:nvPr/>
        </p:nvSpPr>
        <p:spPr>
          <a:xfrm>
            <a:off x="1752600" y="5448300"/>
            <a:ext cx="11887200" cy="4401205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  <a:prstDash val="lgDashDotDot"/>
          </a:ln>
        </p:spPr>
        <p:txBody>
          <a:bodyPr wrap="square">
            <a:spAutoFit/>
          </a:bodyPr>
          <a:lstStyle/>
          <a:p>
            <a:pPr lvl="0" defTabSz="914309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</a:rPr>
              <a:t>	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mới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quen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một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người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trong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chuyến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đi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biển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Quy Nhơn.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tên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Hải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Hải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một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cậu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bé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thông minh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và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tốt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bụng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đã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giới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thiệu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cho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rất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nhiều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điều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ở nơi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sống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 Không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những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thế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còn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rủ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cả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các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khác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cùng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chơi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đá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bóng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với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nữa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rất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quý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Hải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</a:t>
            </a:r>
            <a:br>
              <a:rPr lang="vi-VN" sz="4000" i="1" dirty="0">
                <a:solidFill>
                  <a:srgbClr val="002060"/>
                </a:solidFill>
                <a:latin typeface="OpenSans"/>
              </a:rPr>
            </a:b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81AB20EB-3D76-7640-164A-71D8752BB450}"/>
              </a:ext>
            </a:extLst>
          </p:cNvPr>
          <p:cNvSpPr/>
          <p:nvPr/>
        </p:nvSpPr>
        <p:spPr>
          <a:xfrm>
            <a:off x="512917" y="6734502"/>
            <a:ext cx="493404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4098" name="Picture 2" descr="Hình ảnh Trượt Cầu Vồng Vector đồ PNG , Trượt Clipart, Chơi, Vui Mừng PNG  miễn phí tải tập tin PSDComment và Vector">
            <a:extLst>
              <a:ext uri="{FF2B5EF4-FFF2-40B4-BE49-F238E27FC236}">
                <a16:creationId xmlns:a16="http://schemas.microsoft.com/office/drawing/2014/main" xmlns="" id="{C994C907-C03F-4EFE-7D44-051ACFD78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17" b="90000" l="10000" r="90000">
                        <a14:foregroundMark x1="39833" y1="4917" x2="51583" y2="1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49531"/>
            <a:ext cx="5931335" cy="593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9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1752600" y="163765"/>
            <a:ext cx="15314522" cy="14642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Open Sans" panose="020B0606030504020204" pitchFamily="34" charset="0"/>
                <a:cs typeface="Baloo 2 SemiBold" panose="020B0604020202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Open Sans" panose="020B0606030504020204" pitchFamily="34" charset="0"/>
                <a:cs typeface="Baloo 2 SemiBold" panose="020B0604020202020204" charset="0"/>
              </a:rPr>
              <a:t> 5: 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Theo em,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cuộc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gặp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gỡ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giữa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và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Hải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hứa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hẹn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những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điều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gì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thú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vị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tiếp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theo?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886D720-4181-92A7-A3B3-87DC4FB82BAE}"/>
              </a:ext>
            </a:extLst>
          </p:cNvPr>
          <p:cNvSpPr txBox="1"/>
          <p:nvPr/>
        </p:nvSpPr>
        <p:spPr>
          <a:xfrm>
            <a:off x="9296399" y="2095500"/>
            <a:ext cx="8647851" cy="2133600"/>
          </a:xfrm>
          <a:prstGeom prst="wedgeRoundRectCallout">
            <a:avLst>
              <a:gd name="adj1" fmla="val 31177"/>
              <a:gd name="adj2" fmla="val 121769"/>
              <a:gd name="adj3" fmla="val 16667"/>
            </a:avLst>
          </a:prstGeom>
          <a:solidFill>
            <a:srgbClr val="FF665A"/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Sans"/>
                <a:cs typeface="Baloo 2 SemiBold" panose="020B0604020202020204" charset="0"/>
              </a:rPr>
              <a:t>Gợi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Sans"/>
                <a:cs typeface="Baloo 2 SemiBold" panose="020B0604020202020204" charset="0"/>
              </a:rPr>
              <a:t> ý:</a:t>
            </a:r>
          </a:p>
          <a:p>
            <a:pPr lvl="0" algn="ctr" defTabSz="914309"/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Em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dựa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vào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đoạn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văn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cuối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của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bài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đọc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và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suy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nghĩ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xem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điều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gì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sẽ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diễn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ra.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Sans"/>
              <a:cs typeface="Baloo 2 SemiBold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626A738-1FE8-B7EB-9329-6DF608F3514E}"/>
              </a:ext>
            </a:extLst>
          </p:cNvPr>
          <p:cNvSpPr txBox="1"/>
          <p:nvPr/>
        </p:nvSpPr>
        <p:spPr>
          <a:xfrm>
            <a:off x="1192656" y="5721993"/>
            <a:ext cx="12280457" cy="3785652"/>
          </a:xfrm>
          <a:prstGeom prst="rect">
            <a:avLst/>
          </a:prstGeom>
          <a:solidFill>
            <a:srgbClr val="FFFFCC"/>
          </a:solidFill>
          <a:ln w="57150">
            <a:solidFill>
              <a:srgbClr val="F77BA5"/>
            </a:solidFill>
            <a:prstDash val="lgDashDot"/>
          </a:ln>
        </p:spPr>
        <p:txBody>
          <a:bodyPr wrap="square">
            <a:spAutoFit/>
          </a:bodyPr>
          <a:lstStyle/>
          <a:p>
            <a:pPr lvl="0" algn="just" defTabSz="914309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cs typeface="Baloo 2 SemiBold" panose="020B0604020202020204" charset="0"/>
              </a:rPr>
              <a:t>	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Trong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lần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gặp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tiếp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theo,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Hải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sẽ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rủ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của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mình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đi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và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giới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thiệu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với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mọi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người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.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sẽ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nhau chơi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đá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bóng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trên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bãi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. Sau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đó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,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ấy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lại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nhau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tắm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.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sẽ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kể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cho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nghe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về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Hà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Nội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.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Còn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Hải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thì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lại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kể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cho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nghe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những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điều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thú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vị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ở Quy Nhơn.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cs typeface="Baloo 2 SemiBold" panose="020B060402020202020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81AB20EB-3D76-7640-164A-71D8752BB450}"/>
              </a:ext>
            </a:extLst>
          </p:cNvPr>
          <p:cNvSpPr/>
          <p:nvPr/>
        </p:nvSpPr>
        <p:spPr>
          <a:xfrm>
            <a:off x="275740" y="7614819"/>
            <a:ext cx="493404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5122" name="Picture 2" descr="Đồ họa Vector bãi biển Hình ảnh gia đình - phim hoạt hình kỳ nghỉ png vector  png tải về - Miễn phí trong suốt Chơi png Tải về.">
            <a:extLst>
              <a:ext uri="{FF2B5EF4-FFF2-40B4-BE49-F238E27FC236}">
                <a16:creationId xmlns:a16="http://schemas.microsoft.com/office/drawing/2014/main" xmlns="" id="{87997BED-4F65-B92D-2316-A47EFC3F2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333" y1="32778" x2="19556" y2="57333"/>
                        <a14:foregroundMark x1="19556" y1="57333" x2="19556" y2="57333"/>
                        <a14:foregroundMark x1="61778" y1="30111" x2="67333" y2="31667"/>
                        <a14:foregroundMark x1="67333" y1="31667" x2="78667" y2="39889"/>
                        <a14:foregroundMark x1="43667" y1="45222" x2="49667" y2="50889"/>
                        <a14:foregroundMark x1="61111" y1="33111" x2="77444" y2="36889"/>
                        <a14:foregroundMark x1="59556" y1="29222" x2="66444" y2="27333"/>
                        <a14:foregroundMark x1="66444" y1="27333" x2="75333" y2="29556"/>
                        <a14:foregroundMark x1="75333" y1="29556" x2="82222" y2="36000"/>
                        <a14:foregroundMark x1="19556" y1="37222" x2="14000" y2="56333"/>
                        <a14:foregroundMark x1="14000" y1="56333" x2="14000" y2="56444"/>
                        <a14:foregroundMark x1="11889" y1="48778" x2="15222" y2="52889"/>
                        <a14:foregroundMark x1="57333" y1="61889" x2="60222" y2="70222"/>
                        <a14:foregroundMark x1="65556" y1="30000" x2="79000" y2="34111"/>
                        <a14:foregroundMark x1="73000" y1="30667" x2="76444" y2="3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19" y="723900"/>
            <a:ext cx="7488037" cy="604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25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EFB432-B255-0550-019F-1927A5F40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1" y="-9525"/>
            <a:ext cx="18287999" cy="10287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C010F1E6-447E-892F-92D8-4AB41A090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815128" y="342900"/>
            <a:ext cx="9067801" cy="7239000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xmlns="" id="{CA3ED4A0-1F36-8A40-26EB-0A6CF4B80F23}"/>
              </a:ext>
            </a:extLst>
          </p:cNvPr>
          <p:cNvSpPr txBox="1"/>
          <p:nvPr/>
        </p:nvSpPr>
        <p:spPr>
          <a:xfrm>
            <a:off x="6420612" y="6692419"/>
            <a:ext cx="3856834" cy="330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en-US" sz="6000" dirty="0" err="1">
                <a:solidFill>
                  <a:srgbClr val="FFFFFF"/>
                </a:solidFill>
                <a:latin typeface="Great Vibes" pitchFamily="2" charset="0"/>
              </a:rPr>
              <a:t>Giáo</a:t>
            </a:r>
            <a:r>
              <a:rPr lang="en-US" sz="6000">
                <a:solidFill>
                  <a:srgbClr val="FFFFFF"/>
                </a:solidFill>
                <a:latin typeface="Great Vibes" pitchFamily="2" charset="0"/>
              </a:rPr>
              <a:t> viên: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D6A1CAD-2D7B-22D4-FBB5-45E75E189134}"/>
              </a:ext>
            </a:extLst>
          </p:cNvPr>
          <p:cNvSpPr/>
          <p:nvPr/>
        </p:nvSpPr>
        <p:spPr>
          <a:xfrm>
            <a:off x="6051430" y="3443892"/>
            <a:ext cx="48237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rgbClr val="36A32F"/>
                </a:solidFill>
                <a:effectLst/>
              </a:rPr>
              <a:t> </a:t>
            </a:r>
            <a:r>
              <a:rPr lang="en-US" sz="9600" b="1" cap="none" spc="0" dirty="0" err="1">
                <a:ln/>
                <a:solidFill>
                  <a:srgbClr val="36A32F"/>
                </a:solidFill>
                <a:effectLst/>
              </a:rPr>
              <a:t>Tiết</a:t>
            </a:r>
            <a:r>
              <a:rPr lang="en-US" sz="9600" b="1" cap="none" spc="0" dirty="0">
                <a:ln/>
                <a:solidFill>
                  <a:srgbClr val="36A32F"/>
                </a:solidFill>
                <a:effectLst/>
              </a:rPr>
              <a:t> 1, 2 </a:t>
            </a:r>
          </a:p>
        </p:txBody>
      </p:sp>
      <p:pic>
        <p:nvPicPr>
          <p:cNvPr id="8" name="Picture 2" descr="Hình ảnh Đáy Biển Bơi Trẻ PNG , Clipart Trẻ Em, Trẻ Em Vector, Bơi Vector  PNG và Vector với nền trong suốt để tải xuống miễn phí">
            <a:extLst>
              <a:ext uri="{FF2B5EF4-FFF2-40B4-BE49-F238E27FC236}">
                <a16:creationId xmlns:a16="http://schemas.microsoft.com/office/drawing/2014/main" xmlns="" id="{8F0C9909-4618-35BF-5B8A-72E8228BF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" t="16100" r="7746" b="26123"/>
          <a:stretch/>
        </p:blipFill>
        <p:spPr bwMode="auto">
          <a:xfrm>
            <a:off x="770206" y="6058278"/>
            <a:ext cx="6240193" cy="449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CAEF4CF0-10CE-AA60-66EB-7FECCF4B7E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46" y="2604788"/>
            <a:ext cx="8010553" cy="801055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BFA26B3-8F0D-A3EE-21B9-44A75ADFC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1343717"/>
            <a:ext cx="2667002" cy="15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598" y="482600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2865080" y="5003801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7620000" y="3056491"/>
            <a:ext cx="9182099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F9A72D"/>
                </a:solidFill>
                <a:latin typeface="Sigmar One" panose="00000500000000000000" pitchFamily="2" charset="0"/>
              </a:rPr>
              <a:t>LUYỆN ĐỌC LẠI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E47E574-083E-B960-E63B-0952D29C3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29" y="1257300"/>
            <a:ext cx="110109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557338" y="160248"/>
            <a:ext cx="5716872" cy="817245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Baloo 2 SemiBold" pitchFamily="2" charset="0"/>
              </a:rPr>
              <a:t>Luyện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Baloo 2 SemiBold" pitchFamily="2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Baloo 2 SemiBold" pitchFamily="2" charset="0"/>
              </a:rPr>
              <a:t>đọc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Baloo 2 SemiBold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lại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  <a:ea typeface="+mn-ea"/>
              <a:cs typeface="Baloo 2 SemiBold" pitchFamily="2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E54D0BBD-EFFA-E730-E534-2CE825ED2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1" y="1365382"/>
            <a:ext cx="6095999" cy="9235201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xmlns="" id="{9A13E230-4C6A-29D2-F82D-87DE2B6E9330}"/>
              </a:ext>
            </a:extLst>
          </p:cNvPr>
          <p:cNvSpPr txBox="1"/>
          <p:nvPr/>
        </p:nvSpPr>
        <p:spPr>
          <a:xfrm>
            <a:off x="6400800" y="548137"/>
            <a:ext cx="11431579" cy="11449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LẦN ĐẦU RA BIỂN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- A!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rồi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Thích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quá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reo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toáng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lên,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vượt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qua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cát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Từ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thuở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bé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đã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bao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đâu.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ngây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Ôi!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quá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xanh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quá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chẳng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kia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xuống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gần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mép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nước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Ồ!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bé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tẹo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đang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trên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cát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rón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rén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gần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vụt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một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ngay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hang. 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không?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giật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mình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lên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một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trai đang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quen: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nhanh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còng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sao?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Không, bây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mới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Còn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hè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cho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Quy Nhơn thăm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bác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Gươm,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Tây, sông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Hồng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thôi.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lắm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nhưng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bằng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này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dẫn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dọc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cho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Mũi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Én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Ghềnh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Ráng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,…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Lúc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tạm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biệt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hai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đứa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hẹn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chiều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mai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gặp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nhau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này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còn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hứa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sẽ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rủ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bóng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với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tắm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nữa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(Theo </a:t>
            </a:r>
            <a:r>
              <a:rPr kumimoji="0" lang="vi-VN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Nguyễn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Văn Chương)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/>
            </a:r>
            <a:b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/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958323" y="958789"/>
            <a:ext cx="5357715" cy="536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-228612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 ĐỌC</a:t>
            </a:r>
          </a:p>
          <a:p>
            <a:pPr marL="0" marR="0" lvl="0" indent="-228612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 MỞ RỘNG</a:t>
            </a:r>
          </a:p>
        </p:txBody>
      </p:sp>
      <p:sp>
        <p:nvSpPr>
          <p:cNvPr id="1039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4917" y="6613900"/>
            <a:ext cx="4882642" cy="27432"/>
          </a:xfrm>
          <a:custGeom>
            <a:avLst/>
            <a:gdLst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799602 w 4882642"/>
              <a:gd name="connsiteY3" fmla="*/ 0 h 27432"/>
              <a:gd name="connsiteX4" fmla="*/ 2545949 w 4882642"/>
              <a:gd name="connsiteY4" fmla="*/ 0 h 27432"/>
              <a:gd name="connsiteX5" fmla="*/ 3194643 w 4882642"/>
              <a:gd name="connsiteY5" fmla="*/ 0 h 27432"/>
              <a:gd name="connsiteX6" fmla="*/ 3794510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185122 w 4882642"/>
              <a:gd name="connsiteY9" fmla="*/ 27432 h 27432"/>
              <a:gd name="connsiteX10" fmla="*/ 3585254 w 4882642"/>
              <a:gd name="connsiteY10" fmla="*/ 27432 h 27432"/>
              <a:gd name="connsiteX11" fmla="*/ 2790081 w 4882642"/>
              <a:gd name="connsiteY11" fmla="*/ 27432 h 27432"/>
              <a:gd name="connsiteX12" fmla="*/ 2141387 w 4882642"/>
              <a:gd name="connsiteY12" fmla="*/ 27432 h 27432"/>
              <a:gd name="connsiteX13" fmla="*/ 1590346 w 4882642"/>
              <a:gd name="connsiteY13" fmla="*/ 27432 h 27432"/>
              <a:gd name="connsiteX14" fmla="*/ 844000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994908 w 4882642"/>
              <a:gd name="connsiteY3" fmla="*/ 0 h 27432"/>
              <a:gd name="connsiteX4" fmla="*/ 2643602 w 4882642"/>
              <a:gd name="connsiteY4" fmla="*/ 0 h 27432"/>
              <a:gd name="connsiteX5" fmla="*/ 3292296 w 4882642"/>
              <a:gd name="connsiteY5" fmla="*/ 0 h 27432"/>
              <a:gd name="connsiteX6" fmla="*/ 4087469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282775 w 4882642"/>
              <a:gd name="connsiteY9" fmla="*/ 27432 h 27432"/>
              <a:gd name="connsiteX10" fmla="*/ 3585254 w 4882642"/>
              <a:gd name="connsiteY10" fmla="*/ 27432 h 27432"/>
              <a:gd name="connsiteX11" fmla="*/ 2887734 w 4882642"/>
              <a:gd name="connsiteY11" fmla="*/ 27432 h 27432"/>
              <a:gd name="connsiteX12" fmla="*/ 2239040 w 4882642"/>
              <a:gd name="connsiteY12" fmla="*/ 27432 h 27432"/>
              <a:gd name="connsiteX13" fmla="*/ 1443867 w 4882642"/>
              <a:gd name="connsiteY13" fmla="*/ 27432 h 27432"/>
              <a:gd name="connsiteX14" fmla="*/ 648694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2642" h="27432" fill="none" extrusionOk="0">
                <a:moveTo>
                  <a:pt x="0" y="0"/>
                </a:moveTo>
                <a:cubicBezTo>
                  <a:pt x="282422" y="50852"/>
                  <a:pt x="501396" y="-20227"/>
                  <a:pt x="648694" y="0"/>
                </a:cubicBezTo>
                <a:cubicBezTo>
                  <a:pt x="799812" y="38507"/>
                  <a:pt x="959489" y="-800"/>
                  <a:pt x="1199735" y="0"/>
                </a:cubicBezTo>
                <a:cubicBezTo>
                  <a:pt x="1414420" y="17294"/>
                  <a:pt x="1508747" y="1527"/>
                  <a:pt x="1799602" y="0"/>
                </a:cubicBezTo>
                <a:cubicBezTo>
                  <a:pt x="2066440" y="-1017"/>
                  <a:pt x="2195650" y="32589"/>
                  <a:pt x="2545949" y="0"/>
                </a:cubicBezTo>
                <a:cubicBezTo>
                  <a:pt x="2873794" y="-31645"/>
                  <a:pt x="2929952" y="-3485"/>
                  <a:pt x="3194643" y="0"/>
                </a:cubicBezTo>
                <a:cubicBezTo>
                  <a:pt x="3454854" y="13507"/>
                  <a:pt x="3583403" y="-37677"/>
                  <a:pt x="3794510" y="0"/>
                </a:cubicBezTo>
                <a:cubicBezTo>
                  <a:pt x="4006689" y="30598"/>
                  <a:pt x="4340446" y="-94541"/>
                  <a:pt x="4882642" y="0"/>
                </a:cubicBezTo>
                <a:cubicBezTo>
                  <a:pt x="4881830" y="8405"/>
                  <a:pt x="4881054" y="21756"/>
                  <a:pt x="4882642" y="27432"/>
                </a:cubicBezTo>
                <a:cubicBezTo>
                  <a:pt x="4602011" y="27736"/>
                  <a:pt x="4385273" y="27792"/>
                  <a:pt x="4185122" y="27432"/>
                </a:cubicBezTo>
                <a:cubicBezTo>
                  <a:pt x="4006416" y="-24290"/>
                  <a:pt x="3836508" y="36434"/>
                  <a:pt x="3585254" y="27432"/>
                </a:cubicBezTo>
                <a:cubicBezTo>
                  <a:pt x="3336147" y="759"/>
                  <a:pt x="3187969" y="-5198"/>
                  <a:pt x="2790081" y="27432"/>
                </a:cubicBezTo>
                <a:cubicBezTo>
                  <a:pt x="2412999" y="38696"/>
                  <a:pt x="2457514" y="16798"/>
                  <a:pt x="2141387" y="27432"/>
                </a:cubicBezTo>
                <a:cubicBezTo>
                  <a:pt x="1838990" y="46054"/>
                  <a:pt x="1771634" y="27462"/>
                  <a:pt x="1590346" y="27432"/>
                </a:cubicBezTo>
                <a:cubicBezTo>
                  <a:pt x="1444790" y="48064"/>
                  <a:pt x="1195028" y="1250"/>
                  <a:pt x="844000" y="27432"/>
                </a:cubicBezTo>
                <a:cubicBezTo>
                  <a:pt x="493299" y="36516"/>
                  <a:pt x="334969" y="15761"/>
                  <a:pt x="0" y="27432"/>
                </a:cubicBezTo>
                <a:cubicBezTo>
                  <a:pt x="-476" y="15539"/>
                  <a:pt x="-411" y="9181"/>
                  <a:pt x="0" y="0"/>
                </a:cubicBezTo>
                <a:close/>
              </a:path>
              <a:path w="4882642" h="27432" stroke="0" extrusionOk="0">
                <a:moveTo>
                  <a:pt x="0" y="0"/>
                </a:moveTo>
                <a:cubicBezTo>
                  <a:pt x="253027" y="23111"/>
                  <a:pt x="491193" y="-9736"/>
                  <a:pt x="648694" y="0"/>
                </a:cubicBezTo>
                <a:cubicBezTo>
                  <a:pt x="774418" y="32734"/>
                  <a:pt x="1004421" y="15443"/>
                  <a:pt x="1199735" y="0"/>
                </a:cubicBezTo>
                <a:cubicBezTo>
                  <a:pt x="1414066" y="-19237"/>
                  <a:pt x="1745615" y="-11843"/>
                  <a:pt x="1994908" y="0"/>
                </a:cubicBezTo>
                <a:cubicBezTo>
                  <a:pt x="2228376" y="-7139"/>
                  <a:pt x="2371916" y="44711"/>
                  <a:pt x="2643602" y="0"/>
                </a:cubicBezTo>
                <a:cubicBezTo>
                  <a:pt x="2914314" y="-21888"/>
                  <a:pt x="3044662" y="1137"/>
                  <a:pt x="3292296" y="0"/>
                </a:cubicBezTo>
                <a:cubicBezTo>
                  <a:pt x="3560253" y="4721"/>
                  <a:pt x="3901562" y="8014"/>
                  <a:pt x="4087469" y="0"/>
                </a:cubicBezTo>
                <a:cubicBezTo>
                  <a:pt x="4275340" y="-4038"/>
                  <a:pt x="4487843" y="-21532"/>
                  <a:pt x="4882642" y="0"/>
                </a:cubicBezTo>
                <a:cubicBezTo>
                  <a:pt x="4883146" y="9145"/>
                  <a:pt x="4884401" y="18278"/>
                  <a:pt x="4882642" y="27432"/>
                </a:cubicBezTo>
                <a:cubicBezTo>
                  <a:pt x="4640452" y="55312"/>
                  <a:pt x="4469276" y="12389"/>
                  <a:pt x="4282775" y="27432"/>
                </a:cubicBezTo>
                <a:cubicBezTo>
                  <a:pt x="4127518" y="7175"/>
                  <a:pt x="3830432" y="34045"/>
                  <a:pt x="3585254" y="27432"/>
                </a:cubicBezTo>
                <a:cubicBezTo>
                  <a:pt x="3397964" y="-19363"/>
                  <a:pt x="3088373" y="27783"/>
                  <a:pt x="2887734" y="27432"/>
                </a:cubicBezTo>
                <a:cubicBezTo>
                  <a:pt x="2686715" y="33491"/>
                  <a:pt x="2471858" y="-15874"/>
                  <a:pt x="2239040" y="27432"/>
                </a:cubicBezTo>
                <a:cubicBezTo>
                  <a:pt x="2010727" y="69105"/>
                  <a:pt x="1750352" y="75633"/>
                  <a:pt x="1443867" y="27432"/>
                </a:cubicBezTo>
                <a:cubicBezTo>
                  <a:pt x="1059802" y="3232"/>
                  <a:pt x="850219" y="23727"/>
                  <a:pt x="648694" y="27432"/>
                </a:cubicBezTo>
                <a:cubicBezTo>
                  <a:pt x="414440" y="23153"/>
                  <a:pt x="304476" y="56600"/>
                  <a:pt x="0" y="27432"/>
                </a:cubicBezTo>
                <a:cubicBezTo>
                  <a:pt x="-736" y="17315"/>
                  <a:pt x="432" y="6508"/>
                  <a:pt x="0" y="0"/>
                </a:cubicBezTo>
                <a:close/>
              </a:path>
              <a:path w="4882642" h="27432" fill="none" stroke="0" extrusionOk="0">
                <a:moveTo>
                  <a:pt x="0" y="0"/>
                </a:moveTo>
                <a:cubicBezTo>
                  <a:pt x="278307" y="12359"/>
                  <a:pt x="458140" y="1341"/>
                  <a:pt x="648694" y="0"/>
                </a:cubicBezTo>
                <a:cubicBezTo>
                  <a:pt x="837654" y="9322"/>
                  <a:pt x="968082" y="-1784"/>
                  <a:pt x="1199735" y="0"/>
                </a:cubicBezTo>
                <a:cubicBezTo>
                  <a:pt x="1403481" y="5976"/>
                  <a:pt x="1529540" y="18391"/>
                  <a:pt x="1799602" y="0"/>
                </a:cubicBezTo>
                <a:cubicBezTo>
                  <a:pt x="2060949" y="10650"/>
                  <a:pt x="2230517" y="38632"/>
                  <a:pt x="2545949" y="0"/>
                </a:cubicBezTo>
                <a:cubicBezTo>
                  <a:pt x="2872552" y="-33837"/>
                  <a:pt x="2933189" y="-11123"/>
                  <a:pt x="3194643" y="0"/>
                </a:cubicBezTo>
                <a:cubicBezTo>
                  <a:pt x="3425833" y="1576"/>
                  <a:pt x="3570403" y="-8842"/>
                  <a:pt x="3794510" y="0"/>
                </a:cubicBezTo>
                <a:cubicBezTo>
                  <a:pt x="3994857" y="-4870"/>
                  <a:pt x="4333504" y="-26345"/>
                  <a:pt x="4882642" y="0"/>
                </a:cubicBezTo>
                <a:cubicBezTo>
                  <a:pt x="4882085" y="8537"/>
                  <a:pt x="4883564" y="21849"/>
                  <a:pt x="4882642" y="27432"/>
                </a:cubicBezTo>
                <a:cubicBezTo>
                  <a:pt x="4562314" y="-173"/>
                  <a:pt x="4430982" y="86245"/>
                  <a:pt x="4185122" y="27432"/>
                </a:cubicBezTo>
                <a:cubicBezTo>
                  <a:pt x="3986202" y="13896"/>
                  <a:pt x="3828751" y="61605"/>
                  <a:pt x="3585254" y="27432"/>
                </a:cubicBezTo>
                <a:cubicBezTo>
                  <a:pt x="3360279" y="30319"/>
                  <a:pt x="3187249" y="44608"/>
                  <a:pt x="2790081" y="27432"/>
                </a:cubicBezTo>
                <a:cubicBezTo>
                  <a:pt x="2423355" y="30305"/>
                  <a:pt x="2455688" y="-1923"/>
                  <a:pt x="2141387" y="27432"/>
                </a:cubicBezTo>
                <a:cubicBezTo>
                  <a:pt x="1826188" y="48501"/>
                  <a:pt x="1763258" y="10227"/>
                  <a:pt x="1590346" y="27432"/>
                </a:cubicBezTo>
                <a:cubicBezTo>
                  <a:pt x="1376289" y="34931"/>
                  <a:pt x="1198242" y="14277"/>
                  <a:pt x="844000" y="27432"/>
                </a:cubicBezTo>
                <a:cubicBezTo>
                  <a:pt x="489390" y="13107"/>
                  <a:pt x="304080" y="13295"/>
                  <a:pt x="0" y="27432"/>
                </a:cubicBezTo>
                <a:cubicBezTo>
                  <a:pt x="-1508" y="15815"/>
                  <a:pt x="-177" y="81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882642"/>
                      <a:gd name="connsiteY0" fmla="*/ 0 h 27432"/>
                      <a:gd name="connsiteX1" fmla="*/ 648694 w 4882642"/>
                      <a:gd name="connsiteY1" fmla="*/ 0 h 27432"/>
                      <a:gd name="connsiteX2" fmla="*/ 1199735 w 4882642"/>
                      <a:gd name="connsiteY2" fmla="*/ 0 h 27432"/>
                      <a:gd name="connsiteX3" fmla="*/ 1799602 w 4882642"/>
                      <a:gd name="connsiteY3" fmla="*/ 0 h 27432"/>
                      <a:gd name="connsiteX4" fmla="*/ 2545949 w 4882642"/>
                      <a:gd name="connsiteY4" fmla="*/ 0 h 27432"/>
                      <a:gd name="connsiteX5" fmla="*/ 3194643 w 4882642"/>
                      <a:gd name="connsiteY5" fmla="*/ 0 h 27432"/>
                      <a:gd name="connsiteX6" fmla="*/ 3794510 w 4882642"/>
                      <a:gd name="connsiteY6" fmla="*/ 0 h 27432"/>
                      <a:gd name="connsiteX7" fmla="*/ 4882642 w 4882642"/>
                      <a:gd name="connsiteY7" fmla="*/ 0 h 27432"/>
                      <a:gd name="connsiteX8" fmla="*/ 4882642 w 4882642"/>
                      <a:gd name="connsiteY8" fmla="*/ 27432 h 27432"/>
                      <a:gd name="connsiteX9" fmla="*/ 4185122 w 4882642"/>
                      <a:gd name="connsiteY9" fmla="*/ 27432 h 27432"/>
                      <a:gd name="connsiteX10" fmla="*/ 3585254 w 4882642"/>
                      <a:gd name="connsiteY10" fmla="*/ 27432 h 27432"/>
                      <a:gd name="connsiteX11" fmla="*/ 2790081 w 4882642"/>
                      <a:gd name="connsiteY11" fmla="*/ 27432 h 27432"/>
                      <a:gd name="connsiteX12" fmla="*/ 2141387 w 4882642"/>
                      <a:gd name="connsiteY12" fmla="*/ 27432 h 27432"/>
                      <a:gd name="connsiteX13" fmla="*/ 1590346 w 4882642"/>
                      <a:gd name="connsiteY13" fmla="*/ 27432 h 27432"/>
                      <a:gd name="connsiteX14" fmla="*/ 844000 w 4882642"/>
                      <a:gd name="connsiteY14" fmla="*/ 27432 h 27432"/>
                      <a:gd name="connsiteX15" fmla="*/ 0 w 4882642"/>
                      <a:gd name="connsiteY15" fmla="*/ 27432 h 27432"/>
                      <a:gd name="connsiteX16" fmla="*/ 0 w 4882642"/>
                      <a:gd name="connsiteY16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82642" h="27432" fill="none" extrusionOk="0">
                        <a:moveTo>
                          <a:pt x="0" y="0"/>
                        </a:moveTo>
                        <a:cubicBezTo>
                          <a:pt x="283896" y="15806"/>
                          <a:pt x="476914" y="-5705"/>
                          <a:pt x="648694" y="0"/>
                        </a:cubicBezTo>
                        <a:cubicBezTo>
                          <a:pt x="820474" y="5705"/>
                          <a:pt x="992491" y="-2560"/>
                          <a:pt x="1199735" y="0"/>
                        </a:cubicBezTo>
                        <a:cubicBezTo>
                          <a:pt x="1406979" y="2560"/>
                          <a:pt x="1535106" y="-12373"/>
                          <a:pt x="1799602" y="0"/>
                        </a:cubicBezTo>
                        <a:cubicBezTo>
                          <a:pt x="2064098" y="12373"/>
                          <a:pt x="2220857" y="34016"/>
                          <a:pt x="2545949" y="0"/>
                        </a:cubicBezTo>
                        <a:cubicBezTo>
                          <a:pt x="2871041" y="-34016"/>
                          <a:pt x="2930967" y="-6551"/>
                          <a:pt x="3194643" y="0"/>
                        </a:cubicBezTo>
                        <a:cubicBezTo>
                          <a:pt x="3458319" y="6551"/>
                          <a:pt x="3590719" y="-27970"/>
                          <a:pt x="3794510" y="0"/>
                        </a:cubicBezTo>
                        <a:cubicBezTo>
                          <a:pt x="3998301" y="27970"/>
                          <a:pt x="4343090" y="-39667"/>
                          <a:pt x="4882642" y="0"/>
                        </a:cubicBezTo>
                        <a:cubicBezTo>
                          <a:pt x="4881669" y="8304"/>
                          <a:pt x="4882164" y="21512"/>
                          <a:pt x="4882642" y="27432"/>
                        </a:cubicBezTo>
                        <a:cubicBezTo>
                          <a:pt x="4608564" y="7308"/>
                          <a:pt x="4394312" y="56256"/>
                          <a:pt x="4185122" y="27432"/>
                        </a:cubicBezTo>
                        <a:cubicBezTo>
                          <a:pt x="3975932" y="-1392"/>
                          <a:pt x="3827783" y="51583"/>
                          <a:pt x="3585254" y="27432"/>
                        </a:cubicBezTo>
                        <a:cubicBezTo>
                          <a:pt x="3342725" y="3281"/>
                          <a:pt x="3165015" y="17373"/>
                          <a:pt x="2790081" y="27432"/>
                        </a:cubicBezTo>
                        <a:cubicBezTo>
                          <a:pt x="2415147" y="37491"/>
                          <a:pt x="2453830" y="6816"/>
                          <a:pt x="2141387" y="27432"/>
                        </a:cubicBezTo>
                        <a:cubicBezTo>
                          <a:pt x="1828944" y="48048"/>
                          <a:pt x="1774219" y="17790"/>
                          <a:pt x="1590346" y="27432"/>
                        </a:cubicBezTo>
                        <a:cubicBezTo>
                          <a:pt x="1406473" y="37074"/>
                          <a:pt x="1200327" y="18527"/>
                          <a:pt x="844000" y="27432"/>
                        </a:cubicBezTo>
                        <a:cubicBezTo>
                          <a:pt x="487673" y="36337"/>
                          <a:pt x="322314" y="2648"/>
                          <a:pt x="0" y="27432"/>
                        </a:cubicBezTo>
                        <a:cubicBezTo>
                          <a:pt x="-1048" y="14992"/>
                          <a:pt x="-1120" y="7447"/>
                          <a:pt x="0" y="0"/>
                        </a:cubicBezTo>
                        <a:close/>
                      </a:path>
                      <a:path w="4882642" h="27432" stroke="0" extrusionOk="0">
                        <a:moveTo>
                          <a:pt x="0" y="0"/>
                        </a:moveTo>
                        <a:cubicBezTo>
                          <a:pt x="238803" y="9040"/>
                          <a:pt x="494861" y="-4831"/>
                          <a:pt x="648694" y="0"/>
                        </a:cubicBezTo>
                        <a:cubicBezTo>
                          <a:pt x="802527" y="4831"/>
                          <a:pt x="991643" y="12575"/>
                          <a:pt x="1199735" y="0"/>
                        </a:cubicBezTo>
                        <a:cubicBezTo>
                          <a:pt x="1407827" y="-12575"/>
                          <a:pt x="1757315" y="9056"/>
                          <a:pt x="1994908" y="0"/>
                        </a:cubicBezTo>
                        <a:cubicBezTo>
                          <a:pt x="2232501" y="-9056"/>
                          <a:pt x="2370188" y="18797"/>
                          <a:pt x="2643602" y="0"/>
                        </a:cubicBezTo>
                        <a:cubicBezTo>
                          <a:pt x="2917016" y="-18797"/>
                          <a:pt x="3036387" y="10091"/>
                          <a:pt x="3292296" y="0"/>
                        </a:cubicBezTo>
                        <a:cubicBezTo>
                          <a:pt x="3548205" y="-10091"/>
                          <a:pt x="3892824" y="6516"/>
                          <a:pt x="4087469" y="0"/>
                        </a:cubicBezTo>
                        <a:cubicBezTo>
                          <a:pt x="4282114" y="-6516"/>
                          <a:pt x="4487997" y="-16222"/>
                          <a:pt x="4882642" y="0"/>
                        </a:cubicBezTo>
                        <a:cubicBezTo>
                          <a:pt x="4883127" y="9333"/>
                          <a:pt x="4883920" y="19699"/>
                          <a:pt x="4882642" y="27432"/>
                        </a:cubicBezTo>
                        <a:cubicBezTo>
                          <a:pt x="4665479" y="53358"/>
                          <a:pt x="4455363" y="34051"/>
                          <a:pt x="4282775" y="27432"/>
                        </a:cubicBezTo>
                        <a:cubicBezTo>
                          <a:pt x="4110187" y="20813"/>
                          <a:pt x="3781952" y="37808"/>
                          <a:pt x="3585254" y="27432"/>
                        </a:cubicBezTo>
                        <a:cubicBezTo>
                          <a:pt x="3388556" y="17056"/>
                          <a:pt x="3084641" y="41802"/>
                          <a:pt x="2887734" y="27432"/>
                        </a:cubicBezTo>
                        <a:cubicBezTo>
                          <a:pt x="2690827" y="13062"/>
                          <a:pt x="2491613" y="5294"/>
                          <a:pt x="2239040" y="27432"/>
                        </a:cubicBezTo>
                        <a:cubicBezTo>
                          <a:pt x="1986467" y="49570"/>
                          <a:pt x="1795483" y="63015"/>
                          <a:pt x="1443867" y="27432"/>
                        </a:cubicBezTo>
                        <a:cubicBezTo>
                          <a:pt x="1092251" y="-8151"/>
                          <a:pt x="850619" y="43704"/>
                          <a:pt x="648694" y="27432"/>
                        </a:cubicBezTo>
                        <a:cubicBezTo>
                          <a:pt x="446769" y="11160"/>
                          <a:pt x="306471" y="26408"/>
                          <a:pt x="0" y="27432"/>
                        </a:cubicBezTo>
                        <a:cubicBezTo>
                          <a:pt x="211" y="18145"/>
                          <a:pt x="120" y="64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BÁO BÀI TUẦN 3 THÁNG 2 NĂM 2019 - CHỒI - T.A.P 3">
            <a:extLst>
              <a:ext uri="{FF2B5EF4-FFF2-40B4-BE49-F238E27FC236}">
                <a16:creationId xmlns:a16="http://schemas.microsoft.com/office/drawing/2014/main" xmlns="" id="{2ECF2B02-65EE-3E0B-62B7-C357F53E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1444" y="1335253"/>
            <a:ext cx="10821924" cy="757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Em hãy sáng tác một tác phẩm văn học nghệ thuật nhằm lan tỏa tình yêu đọc  sách - Thư Viện Hỏi Đáp">
            <a:extLst>
              <a:ext uri="{FF2B5EF4-FFF2-40B4-BE49-F238E27FC236}">
                <a16:creationId xmlns:a16="http://schemas.microsoft.com/office/drawing/2014/main" xmlns="" id="{A08495BB-AA70-A0DE-4A9C-2758B09487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78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1585913" y="603822"/>
            <a:ext cx="15314522" cy="221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lang="vi-VN" sz="4000" b="1" dirty="0">
                <a:solidFill>
                  <a:srgbClr val="0070C0"/>
                </a:solidFill>
                <a:latin typeface="OpenSans"/>
              </a:rPr>
              <a:t> Câu </a:t>
            </a:r>
            <a:r>
              <a:rPr lang="en-US" sz="4000" b="1" dirty="0">
                <a:solidFill>
                  <a:srgbClr val="0070C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>
                <a:latin typeface="OpenSans"/>
              </a:rPr>
              <a:t>:   </a:t>
            </a:r>
            <a:r>
              <a:rPr lang="vi-VN" sz="4000" b="1" dirty="0" err="1">
                <a:latin typeface="OpenSans"/>
              </a:rPr>
              <a:t>Tìm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đọc</a:t>
            </a:r>
            <a:r>
              <a:rPr lang="vi-VN" sz="4000" b="1" dirty="0">
                <a:latin typeface="OpenSans"/>
              </a:rPr>
              <a:t> câu </a:t>
            </a:r>
            <a:r>
              <a:rPr lang="vi-VN" sz="4000" b="1" dirty="0" err="1">
                <a:latin typeface="OpenSans"/>
              </a:rPr>
              <a:t>chuyện</a:t>
            </a:r>
            <a:r>
              <a:rPr lang="vi-VN" sz="4000" b="1" dirty="0">
                <a:latin typeface="OpenSans"/>
              </a:rPr>
              <a:t>, </a:t>
            </a:r>
            <a:r>
              <a:rPr lang="vi-VN" sz="4000" b="1" dirty="0" err="1">
                <a:latin typeface="OpenSans"/>
              </a:rPr>
              <a:t>bài</a:t>
            </a:r>
            <a:r>
              <a:rPr lang="vi-VN" sz="4000" b="1" dirty="0">
                <a:latin typeface="OpenSans"/>
              </a:rPr>
              <a:t> văn, </a:t>
            </a:r>
            <a:r>
              <a:rPr lang="vi-VN" sz="4000" b="1" dirty="0" err="1">
                <a:latin typeface="OpenSans"/>
              </a:rPr>
              <a:t>bài</a:t>
            </a:r>
            <a:r>
              <a:rPr lang="vi-VN" sz="4000" b="1" dirty="0">
                <a:latin typeface="OpenSans"/>
              </a:rPr>
              <a:t> thơ,… </a:t>
            </a:r>
            <a:r>
              <a:rPr lang="vi-VN" sz="4000" b="1" dirty="0" err="1">
                <a:latin typeface="OpenSans"/>
              </a:rPr>
              <a:t>về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những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hoạt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động</a:t>
            </a:r>
            <a:r>
              <a:rPr lang="vi-VN" sz="4000" b="1" dirty="0">
                <a:latin typeface="OpenSans"/>
              </a:rPr>
              <a:t> yêu </a:t>
            </a:r>
            <a:r>
              <a:rPr lang="vi-VN" sz="4000" b="1" dirty="0" err="1">
                <a:latin typeface="OpenSans"/>
              </a:rPr>
              <a:t>thích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của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trẻ</a:t>
            </a:r>
            <a:r>
              <a:rPr lang="vi-VN" sz="4000" b="1" dirty="0">
                <a:latin typeface="OpenSans"/>
              </a:rPr>
              <a:t> em (xem phim, xem </a:t>
            </a:r>
            <a:r>
              <a:rPr lang="vi-VN" sz="4000" b="1" dirty="0" err="1">
                <a:latin typeface="OpenSans"/>
              </a:rPr>
              <a:t>xiếc</a:t>
            </a:r>
            <a:r>
              <a:rPr lang="vi-VN" sz="4000" b="1" dirty="0">
                <a:latin typeface="OpenSans"/>
              </a:rPr>
              <a:t>, tham quan, </a:t>
            </a:r>
            <a:r>
              <a:rPr lang="vi-VN" sz="4000" b="1" dirty="0" err="1">
                <a:latin typeface="OpenSans"/>
              </a:rPr>
              <a:t>dã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ngoại</a:t>
            </a:r>
            <a:r>
              <a:rPr lang="vi-VN" sz="4000" b="1" dirty="0">
                <a:latin typeface="OpenSans"/>
              </a:rPr>
              <a:t>,…) </a:t>
            </a:r>
            <a:r>
              <a:rPr lang="vi-VN" sz="4000" b="1" dirty="0" err="1">
                <a:latin typeface="OpenSans"/>
              </a:rPr>
              <a:t>và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viết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vào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phiếu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đọc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sách</a:t>
            </a:r>
            <a:r>
              <a:rPr lang="vi-VN" sz="4000" b="1" dirty="0">
                <a:latin typeface="OpenSans"/>
              </a:rPr>
              <a:t> theo </a:t>
            </a:r>
            <a:r>
              <a:rPr lang="vi-VN" sz="4000" b="1" dirty="0" err="1">
                <a:latin typeface="OpenSans"/>
              </a:rPr>
              <a:t>mẫu</a:t>
            </a:r>
            <a:r>
              <a:rPr lang="vi-VN" sz="4000" b="1" dirty="0">
                <a:latin typeface="OpenSan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25339AE-6D4D-1D4A-D151-F35E3EE75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749090"/>
            <a:ext cx="13716000" cy="69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92200" y="6057900"/>
            <a:ext cx="44958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1511743" y="773430"/>
            <a:ext cx="15252257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Câu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</a:rPr>
              <a:t>: </a:t>
            </a:r>
            <a:r>
              <a:rPr lang="vi-VN" sz="4400" dirty="0">
                <a:latin typeface="OpenSans"/>
              </a:rPr>
              <a:t>Chia </a:t>
            </a:r>
            <a:r>
              <a:rPr lang="vi-VN" sz="4400" dirty="0" err="1">
                <a:latin typeface="OpenSans"/>
              </a:rPr>
              <a:t>sẻ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với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bạn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về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những</a:t>
            </a:r>
            <a:r>
              <a:rPr lang="vi-VN" sz="4400" dirty="0">
                <a:latin typeface="OpenSans"/>
              </a:rPr>
              <a:t> chi </a:t>
            </a:r>
            <a:r>
              <a:rPr lang="vi-VN" sz="4400" dirty="0" err="1">
                <a:latin typeface="OpenSans"/>
              </a:rPr>
              <a:t>tiết</a:t>
            </a:r>
            <a:r>
              <a:rPr lang="vi-VN" sz="4400" dirty="0">
                <a:latin typeface="OpenSans"/>
              </a:rPr>
              <a:t> em </a:t>
            </a:r>
            <a:r>
              <a:rPr lang="vi-VN" sz="4400" dirty="0" err="1">
                <a:latin typeface="OpenSans"/>
              </a:rPr>
              <a:t>thích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nhất</a:t>
            </a:r>
            <a:r>
              <a:rPr lang="vi-VN" sz="4400" dirty="0">
                <a:latin typeface="OpenSans"/>
              </a:rPr>
              <a:t> trong </a:t>
            </a:r>
            <a:r>
              <a:rPr lang="vi-VN" sz="4400" dirty="0" err="1">
                <a:latin typeface="OpenSans"/>
              </a:rPr>
              <a:t>bài</a:t>
            </a:r>
            <a:r>
              <a:rPr lang="vi-VN" sz="4400" dirty="0">
                <a:latin typeface="OpenSans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4EEDE67C-DA24-4D89-A93F-7E6528A86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898246"/>
            <a:ext cx="13042458" cy="64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598" y="482600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2865080" y="5003801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094228" y="1991875"/>
            <a:ext cx="7469001" cy="7219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8686801" y="3429001"/>
            <a:ext cx="7717559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9A72D"/>
                </a:solidFill>
                <a:latin typeface="Sigmar One" panose="00000500000000000000" pitchFamily="2" charset="0"/>
              </a:rPr>
              <a:t>Tiết 3 – 4</a:t>
            </a:r>
          </a:p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9A72D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100986" y="-59830"/>
            <a:ext cx="18294365" cy="10286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708026" y="1974648"/>
            <a:ext cx="6337704" cy="6337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60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845881" y="1130066"/>
            <a:ext cx="8030753" cy="8030753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839EB8-8201-63F3-BBB7-AFBB0E77BB6D}"/>
              </a:ext>
            </a:extLst>
          </p:cNvPr>
          <p:cNvSpPr txBox="1"/>
          <p:nvPr/>
        </p:nvSpPr>
        <p:spPr>
          <a:xfrm>
            <a:off x="1463604" y="2655077"/>
            <a:ext cx="6372477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1">
                <a:solidFill>
                  <a:srgbClr val="40AFB9"/>
                </a:solidFill>
                <a:latin typeface="Sigmar One" panose="00000500000000000000" pitchFamily="2" charset="0"/>
              </a:rPr>
              <a:t>Luyện từ và câu</a:t>
            </a:r>
          </a:p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540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B1ECBAC9-8FF8-4D44-BD49-6B81C3816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4927375" y="-931791"/>
            <a:ext cx="3743891" cy="2651505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30F234A-713C-4B90-B43E-8F10C8B6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5204868" y="629866"/>
            <a:ext cx="1696442" cy="169644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2C8816B-132C-4433-807D-BE8737D4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144007" y="8413605"/>
            <a:ext cx="1170080" cy="112092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3D9E8922-1B3D-4020-A05C-C539C0C550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A8064EBB-920B-4259-AC3A-6F286FAF21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FE43375-339B-4A67-BEC7-44D202CA1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5843896" y="8235840"/>
            <a:ext cx="1205091" cy="1282902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2329D9A-3D48-4B69-939D-2A480F147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2D5CC4CB-7B78-480A-A0AE-A8A35C08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9DECC1B-0AAB-435F-81AE-4C770DACC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2128802" y="9070720"/>
            <a:ext cx="2455239" cy="1227620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C580C66-5435-4F00-873E-679D3D504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xmlns="" id="{B4AFD177-1A38-4FAE-87D4-840AE22C8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00401" y="5143501"/>
            <a:ext cx="3223724" cy="352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530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D4E7149-BD53-5BA2-1913-C2FA5718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3194014"/>
            <a:ext cx="7543800" cy="38989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1058A95-F8BE-F163-5F01-95A46DF675D2}"/>
              </a:ext>
            </a:extLst>
          </p:cNvPr>
          <p:cNvSpPr/>
          <p:nvPr/>
        </p:nvSpPr>
        <p:spPr>
          <a:xfrm>
            <a:off x="1485900" y="243471"/>
            <a:ext cx="15782869" cy="104272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4200" i="1" dirty="0" err="1">
                <a:solidFill>
                  <a:prstClr val="white"/>
                </a:solidFill>
                <a:latin typeface="Nunito Black" panose="00000A00000000000000" pitchFamily="2" charset="0"/>
              </a:rPr>
              <a:t>Câu</a:t>
            </a:r>
            <a:r>
              <a:rPr lang="en-US" sz="4200" i="1" dirty="0">
                <a:solidFill>
                  <a:prstClr val="white"/>
                </a:solidFill>
                <a:latin typeface="Nunito Black" panose="00000A00000000000000" pitchFamily="2" charset="0"/>
              </a:rPr>
              <a:t> 1.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Xếp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các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từ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in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đậm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dưới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đây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vào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nhóm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thích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hợp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.</a:t>
            </a:r>
            <a:endParaRPr lang="en-US" sz="4800" b="1" i="1" dirty="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-37933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8E811D-3B39-138E-7981-3C7520126F0A}"/>
              </a:ext>
            </a:extLst>
          </p:cNvPr>
          <p:cNvSpPr txBox="1"/>
          <p:nvPr/>
        </p:nvSpPr>
        <p:spPr>
          <a:xfrm>
            <a:off x="1143000" y="1806583"/>
            <a:ext cx="15621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defRPr/>
            </a:pP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a. Ở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bờ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ao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nhà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tôi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có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bụi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kim ngân.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Cứ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vào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dịp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tháng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Năm,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từ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các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kẽ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lá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nảy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ra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từng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chùm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hoa hai bông,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bông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màu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vàng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 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bông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màu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trắng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nhỏ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xíu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thơm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ngá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OpenSans"/>
              </a:rPr>
              <a:t>t </a:t>
            </a:r>
            <a:r>
              <a:rPr lang="en-US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.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Nunito Black" panose="00000A00000000000000" pitchFamily="2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7C8A2456-4C88-A39B-C88B-3F3F063D9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90" y="4122602"/>
            <a:ext cx="6076709" cy="605009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ED24BB8-6E3F-ED29-E9B4-AFCF5FA21137}"/>
              </a:ext>
            </a:extLst>
          </p:cNvPr>
          <p:cNvSpPr txBox="1"/>
          <p:nvPr/>
        </p:nvSpPr>
        <p:spPr>
          <a:xfrm>
            <a:off x="5105400" y="7418588"/>
            <a:ext cx="121633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b. Nai con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có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bộ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lông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màu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nâu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nhạt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 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mịn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màng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,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bốn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cẳng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cao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nghều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như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là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đi trên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những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đôi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cà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kheo.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Cái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đầu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dài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nhỏ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hai tai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vểnh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lên.</a:t>
            </a:r>
          </a:p>
        </p:txBody>
      </p:sp>
    </p:spTree>
    <p:extLst>
      <p:ext uri="{BB962C8B-B14F-4D97-AF65-F5344CB8AC3E}">
        <p14:creationId xmlns:p14="http://schemas.microsoft.com/office/powerpoint/2010/main" val="87555205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276E5A9-0929-02C1-1A2D-CB4C65F42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008986"/>
              </p:ext>
            </p:extLst>
          </p:nvPr>
        </p:nvGraphicFramePr>
        <p:xfrm>
          <a:off x="1752600" y="2858919"/>
          <a:ext cx="14901862" cy="5760720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5300662">
                  <a:extLst>
                    <a:ext uri="{9D8B030D-6E8A-4147-A177-3AD203B41FA5}">
                      <a16:colId xmlns:a16="http://schemas.microsoft.com/office/drawing/2014/main" xmlns="" val="3204968695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311132185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1463862953"/>
                    </a:ext>
                  </a:extLst>
                </a:gridCol>
              </a:tblGrid>
              <a:tr h="14401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Từ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ngữ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chỉ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màu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sắc</a:t>
                      </a:r>
                      <a:endParaRPr lang="en-US" sz="4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Baloo 2 SemiBold" panose="020B0604020202020204" charset="0"/>
                        <a:ea typeface="Open Sans" panose="020B0606030504020204" pitchFamily="34" charset="0"/>
                        <a:cs typeface="Baloo 2 SemiBold" panose="020B060402020202020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Từ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ngữ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chỉ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hình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dáng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,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kích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thước</a:t>
                      </a:r>
                      <a:endParaRPr lang="en-US" sz="4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Baloo 2 SemiBold" panose="020B0604020202020204" charset="0"/>
                        <a:ea typeface="Open Sans" panose="020B0606030504020204" pitchFamily="34" charset="0"/>
                        <a:cs typeface="Baloo 2 SemiBold" panose="020B060402020202020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Từ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ngữ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chỉ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hương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vị</a:t>
                      </a:r>
                      <a:endParaRPr lang="en-US" sz="4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Baloo 2 SemiBold" panose="020B0604020202020204" charset="0"/>
                        <a:ea typeface="Open Sans" panose="020B0606030504020204" pitchFamily="34" charset="0"/>
                        <a:cs typeface="Baloo 2 SemiBold" panose="020B060402020202020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06347"/>
                  </a:ext>
                </a:extLst>
              </a:tr>
              <a:tr h="4320540">
                <a:tc>
                  <a:txBody>
                    <a:bodyPr/>
                    <a:lstStyle/>
                    <a:p>
                      <a:pPr algn="ctr" fontAlgn="t"/>
                      <a:endParaRPr lang="en-US" sz="4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4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4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624891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90B1381-39C9-C382-64A3-9B268D7E2891}"/>
              </a:ext>
            </a:extLst>
          </p:cNvPr>
          <p:cNvSpPr txBox="1"/>
          <p:nvPr/>
        </p:nvSpPr>
        <p:spPr>
          <a:xfrm>
            <a:off x="10108972" y="1530468"/>
            <a:ext cx="167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4800" dirty="0" err="1">
                <a:solidFill>
                  <a:srgbClr val="002060"/>
                </a:solidFill>
                <a:latin typeface="Nunito Black" panose="00000A00000000000000" pitchFamily="2" charset="0"/>
              </a:rPr>
              <a:t>dài</a:t>
            </a:r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 ,</a:t>
            </a:r>
            <a:endParaRPr lang="en-US" sz="36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EC50156-84A6-0683-273C-13E85A3BF177}"/>
              </a:ext>
            </a:extLst>
          </p:cNvPr>
          <p:cNvSpPr txBox="1"/>
          <p:nvPr/>
        </p:nvSpPr>
        <p:spPr>
          <a:xfrm>
            <a:off x="3952831" y="435452"/>
            <a:ext cx="1915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</a:rPr>
              <a:t>Vàng,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52C4EFA4-82DD-7568-599C-5AF9F5A41A96}"/>
              </a:ext>
            </a:extLst>
          </p:cNvPr>
          <p:cNvSpPr txBox="1"/>
          <p:nvPr/>
        </p:nvSpPr>
        <p:spPr>
          <a:xfrm>
            <a:off x="5787170" y="475280"/>
            <a:ext cx="1989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Nunito Black" panose="00000A00000000000000" pitchFamily="2" charset="0"/>
              </a:rPr>
              <a:t>trắng</a:t>
            </a:r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A0BC484-EDC2-EB89-4FE0-7EB1E6A0CBF4}"/>
              </a:ext>
            </a:extLst>
          </p:cNvPr>
          <p:cNvSpPr txBox="1"/>
          <p:nvPr/>
        </p:nvSpPr>
        <p:spPr>
          <a:xfrm>
            <a:off x="7703079" y="480785"/>
            <a:ext cx="2634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nhỏ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</a:rPr>
              <a:t>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CCAEC77F-C365-9DF5-1622-AA66D8868CD3}"/>
              </a:ext>
            </a:extLst>
          </p:cNvPr>
          <p:cNvSpPr txBox="1"/>
          <p:nvPr/>
        </p:nvSpPr>
        <p:spPr>
          <a:xfrm>
            <a:off x="10105806" y="499525"/>
            <a:ext cx="3292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t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hơm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</a:rPr>
              <a:t>ngát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3BCFCCCF-6ACF-BD7A-477F-75627EBE1865}"/>
              </a:ext>
            </a:extLst>
          </p:cNvPr>
          <p:cNvSpPr txBox="1"/>
          <p:nvPr/>
        </p:nvSpPr>
        <p:spPr>
          <a:xfrm>
            <a:off x="3898233" y="1607056"/>
            <a:ext cx="2980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n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nhạt</a:t>
            </a:r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CD00737-3DD9-8E12-02BF-B8884383D298}"/>
              </a:ext>
            </a:extLst>
          </p:cNvPr>
          <p:cNvSpPr txBox="1"/>
          <p:nvPr/>
        </p:nvSpPr>
        <p:spPr>
          <a:xfrm>
            <a:off x="6875057" y="1584679"/>
            <a:ext cx="3389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Nunito Black" panose="00000A00000000000000" pitchFamily="2" charset="0"/>
              </a:rPr>
              <a:t>nghều</a:t>
            </a:r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1DD46FB7-CC7D-470E-F0F1-82C8D04E6DBE}"/>
              </a:ext>
            </a:extLst>
          </p:cNvPr>
          <p:cNvSpPr txBox="1"/>
          <p:nvPr/>
        </p:nvSpPr>
        <p:spPr>
          <a:xfrm>
            <a:off x="11571477" y="1514357"/>
            <a:ext cx="167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4800" dirty="0" err="1">
                <a:solidFill>
                  <a:srgbClr val="002060"/>
                </a:solidFill>
                <a:latin typeface="Nunito Black" panose="00000A00000000000000" pitchFamily="2" charset="0"/>
              </a:rPr>
              <a:t>nhỏ</a:t>
            </a:r>
            <a:endParaRPr lang="en-US" sz="36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D71D3174-1455-91A4-0994-59762E971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4" y="-98006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6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82716E-6 L -2.5E-6 0.00015 C -0.00182 0.01497 -0.00434 0.02993 -0.00547 0.04521 C -0.00781 0.0753 -0.01701 0.2429 -0.02465 0.30864 C -0.02613 0.32176 -0.0289 0.33441 -0.03099 0.34737 C -0.03376 0.36512 -0.03533 0.38364 -0.03923 0.40077 C -0.04114 0.40926 -0.04097 0.40586 -0.04097 0.41049 L -0.03923 0.41049 " pathEditMode="relative" rAng="0" ptsTypes="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2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1 0.02084 L -0.01371 0.02099 C -0.01701 0.04692 -0.01892 0.07362 -0.02335 0.09939 C -0.06415 0.3426 -0.04461 0.23334 -0.07517 0.35741 C -0.08732 0.40664 -0.08567 0.40895 -0.10034 0.45402 C -0.10399 0.46497 -0.10868 0.47562 -0.11241 0.48642 C -0.11441 0.49244 -0.11571 0.49846 -0.11762 0.50448 C -0.11953 0.5105 -0.12795 0.52408 -0.1289 0.52531 L -0.13585 0.53133 C -0.13836 0.52871 -0.14149 0.52747 -0.14357 0.52377 C -0.14514 0.52099 -0.14514 0.51667 -0.14618 0.51328 C -0.14652 0.51189 -0.14739 0.51142 -0.14783 0.5105 L -0.1401 0.52377 " pathEditMode="relative" rAng="0" ptsTypes="AAAAAAAA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0" y="2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0.04058 L -0.00964 0.04058 C -0.02587 0.14691 -0.01823 0.07855 -0.01875 0.26203 C -0.01884 0.31265 -0.01875 0.36327 -0.01875 0.41389 L -0.01875 0.4091 " pathEditMode="relative" ptsTypes="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87 0.07191 L 0.02387 0.07207 C 0.03507 0.12886 0.04419 0.1875 0.05747 0.24305 C 0.07969 0.33642 0.07014 0.29969 0.08472 0.35463 C 0.08533 0.35941 0.08603 0.3642 0.08655 0.36913 C 0.08724 0.37562 0.08715 0.38241 0.08837 0.38858 C 0.08993 0.39645 0.09184 0.40447 0.09471 0.41111 C 0.09566 0.41327 0.09705 0.41497 0.09748 0.41759 C 0.09801 0.4213 0.09748 0.42515 0.09748 0.42901 L 0.09748 0.42917 " pathEditMode="relative" rAng="0" ptsTypes="AAAAAAAA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9" y="17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0.03781 L -0.0092 0.03781 C -0.01016 0.06621 -0.01111 0.09476 -0.01198 0.12331 C -0.01233 0.13581 -0.0125 0.14815 -0.01285 0.1605 C -0.01406 0.19831 -0.01511 0.23596 -0.01649 0.27362 C -0.01693 0.28334 -0.01702 0.29321 -0.01832 0.30278 C -0.02231 0.33164 -0.02752 0.34538 -0.03377 0.37223 C -0.03941 0.3963 -0.04375 0.42146 -0.05018 0.44491 C -0.05469 0.46158 -0.05964 0.47794 -0.0638 0.49507 C -0.06641 0.50602 -0.06649 0.50525 -0.06832 0.51605 C -0.06893 0.51976 -0.0691 0.52392 -0.07014 0.52732 C -0.07127 0.53102 -0.07327 0.53365 -0.07465 0.53704 C -0.0757 0.53951 -0.07648 0.54244 -0.07743 0.54507 C -0.07769 0.54723 -0.07778 0.54954 -0.0783 0.55155 C -0.08134 0.56374 -0.08099 0.55541 -0.08099 0.56297 L -0.08012 0.56297 " pathEditMode="relative" ptsTypes="AAAAAAAAAAAAAA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0.41899 L 0.01692 0.42547 L 0.01059 0.40926 L 0.01232 0.42053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2 0.02963 L 0.02222 0.02978 C 0.01285 0.06589 0.00321 0.102 -0.00555 0.13873 C -0.01241 0.16682 -0.01797 0.19521 -0.02456 0.22345 C -0.03003 0.24753 -0.0362 0.27145 -0.04193 0.29552 C -0.04592 0.3125 -0.05121 0.32932 -0.05356 0.34676 C -0.06415 0.42423 -0.05564 0.37423 -0.06814 0.42963 C -0.07118 0.44321 -0.07309 0.45694 -0.07691 0.47006 C -0.08029 0.48194 -0.08316 0.4946 -0.08845 0.5054 C -0.08984 0.50802 -0.09123 0.51049 -0.09288 0.51234 C -0.10156 0.52299 -0.1066 0.52592 -0.11771 0.53349 C -0.12048 0.53565 -0.12448 0.53811 -0.12786 0.53889 C -0.13429 0.54058 -0.14331 0.54182 -0.14974 0.54259 C -0.15156 0.55123 -0.15104 0.54707 -0.15104 0.55478 L -0.15104 0.55524 " pathEditMode="relative" rAng="0" ptsTypes="AAAAAAAAAAAAA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26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06065 L 0.01493 0.0608 C 0.00963 0.07917 0.00538 0.09892 -0.00087 0.11651 C -0.01979 0.17037 -0.07326 0.31019 -0.10087 0.38318 C -0.12014 0.43441 -0.125 0.44213 -0.13785 0.49676 C -0.14063 0.50849 -0.14193 0.52114 -0.14436 0.53302 C -0.14783 0.55015 -0.15182 0.56698 -0.15547 0.5841 C -0.15616 0.58735 -0.15929 0.59398 -0.15729 0.59398 C -0.15443 0.59398 -0.15295 0.5875 -0.15087 0.5841 C -0.14427 0.57315 -0.1441 0.57299 -0.13976 0.55941 C -0.13655 0.54938 -0.13698 0.55247 -0.13698 0.5446 L -0.13698 0.54475 " pathEditMode="relative" rAng="0" ptsTypes="AAAAAAAAAA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8" grpId="0"/>
      <p:bldP spid="9" grpId="0"/>
      <p:bldP spid="10" grpId="0"/>
      <p:bldP spid="11" grpId="0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61" y="1943100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3B7106-0A18-8CE7-3F20-A8411482BE7F}"/>
              </a:ext>
            </a:extLst>
          </p:cNvPr>
          <p:cNvSpPr txBox="1"/>
          <p:nvPr/>
        </p:nvSpPr>
        <p:spPr>
          <a:xfrm>
            <a:off x="3148124" y="2147927"/>
            <a:ext cx="10872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09">
              <a:defRPr/>
            </a:pPr>
            <a:r>
              <a:rPr lang="vi-VN" sz="4800" b="0" i="0" dirty="0">
                <a:effectLst/>
                <a:latin typeface="Nunito Black" pitchFamily="2" charset="0"/>
              </a:rPr>
              <a:t>M</a:t>
            </a:r>
            <a:r>
              <a:rPr lang="en-US" sz="4800" dirty="0" err="1">
                <a:latin typeface="Nunito Black" pitchFamily="2" charset="0"/>
              </a:rPr>
              <a:t>ẫu</a:t>
            </a:r>
            <a:r>
              <a:rPr lang="en-US" sz="4800" dirty="0">
                <a:latin typeface="Nunito Black" pitchFamily="2" charset="0"/>
              </a:rPr>
              <a:t> </a:t>
            </a:r>
            <a:r>
              <a:rPr lang="vi-VN" sz="4800" b="0" i="0" dirty="0">
                <a:effectLst/>
                <a:latin typeface="Nunito Black" pitchFamily="2" charset="0"/>
              </a:rPr>
              <a:t>: </a:t>
            </a:r>
            <a:r>
              <a:rPr lang="vi-VN" sz="4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Hoa </a:t>
            </a:r>
            <a:r>
              <a:rPr lang="vi-VN" sz="4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mướp</a:t>
            </a:r>
            <a:r>
              <a:rPr lang="vi-VN" sz="4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vi-VN" sz="4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màu</a:t>
            </a:r>
            <a:r>
              <a:rPr lang="vi-VN" sz="4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vi-VN" sz="4800" b="0" i="1" u="sng" dirty="0">
                <a:solidFill>
                  <a:srgbClr val="F3296C"/>
                </a:solidFill>
                <a:effectLst/>
                <a:latin typeface="Nunito Black" pitchFamily="2" charset="0"/>
              </a:rPr>
              <a:t>vàng </a:t>
            </a:r>
            <a:r>
              <a:rPr lang="vi-VN" sz="4800" b="0" i="1" u="sng" dirty="0" err="1">
                <a:solidFill>
                  <a:srgbClr val="F3296C"/>
                </a:solidFill>
                <a:effectLst/>
                <a:latin typeface="Nunito Black" pitchFamily="2" charset="0"/>
              </a:rPr>
              <a:t>rực</a:t>
            </a:r>
            <a:r>
              <a:rPr lang="vi-VN" sz="4800" b="0" i="1" u="sng" dirty="0">
                <a:solidFill>
                  <a:srgbClr val="F3296C"/>
                </a:solidFill>
                <a:effectLst/>
                <a:latin typeface="Nunito Black" pitchFamily="2" charset="0"/>
              </a:rPr>
              <a:t> </a:t>
            </a:r>
            <a:r>
              <a:rPr lang="vi-VN" sz="4800" b="0" i="1" u="sng" dirty="0" err="1">
                <a:solidFill>
                  <a:srgbClr val="F3296C"/>
                </a:solidFill>
                <a:effectLst/>
                <a:latin typeface="Nunito Black" pitchFamily="2" charset="0"/>
              </a:rPr>
              <a:t>rỡ</a:t>
            </a:r>
            <a:r>
              <a:rPr lang="vi-VN" sz="4800" b="0" i="1" u="sng" dirty="0">
                <a:solidFill>
                  <a:srgbClr val="F3296C"/>
                </a:solidFill>
                <a:effectLst/>
                <a:latin typeface="Nunito Black" pitchFamily="2" charset="0"/>
              </a:rPr>
              <a:t>.</a:t>
            </a:r>
            <a:endParaRPr lang="vi-VN" sz="4800" i="1" u="sng" dirty="0">
              <a:solidFill>
                <a:srgbClr val="F3296C"/>
              </a:solidFill>
              <a:latin typeface="Nunito Black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DF9AFA0-84FE-1D74-3146-87555832D87E}"/>
              </a:ext>
            </a:extLst>
          </p:cNvPr>
          <p:cNvSpPr/>
          <p:nvPr/>
        </p:nvSpPr>
        <p:spPr>
          <a:xfrm>
            <a:off x="2209800" y="440371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4200" i="1" dirty="0" err="1">
                <a:solidFill>
                  <a:prstClr val="white"/>
                </a:solidFill>
                <a:latin typeface="Nunito Black" pitchFamily="2" charset="0"/>
              </a:rPr>
              <a:t>Câu</a:t>
            </a:r>
            <a:r>
              <a:rPr lang="en-US" sz="4200" i="1" dirty="0">
                <a:solidFill>
                  <a:prstClr val="white"/>
                </a:solidFill>
                <a:latin typeface="Nunito Black" pitchFamily="2" charset="0"/>
              </a:rPr>
              <a:t> 2.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Tìm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thêm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từ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ngữ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chỉ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đặc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điểm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theo ba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nhóm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nêu trên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và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đặt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câu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với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2 – 3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từ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ngữ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tìm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được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.</a:t>
            </a:r>
            <a:endParaRPr lang="en-US" sz="4200" i="1" dirty="0">
              <a:solidFill>
                <a:schemeClr val="bg1"/>
              </a:solidFill>
              <a:latin typeface="Nunito Black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D0AD680-7CDB-2CCA-246F-F424EFBE49EF}"/>
              </a:ext>
            </a:extLst>
          </p:cNvPr>
          <p:cNvSpPr/>
          <p:nvPr/>
        </p:nvSpPr>
        <p:spPr>
          <a:xfrm>
            <a:off x="1143000" y="2973411"/>
            <a:ext cx="14775208" cy="6694002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3600" dirty="0" err="1">
                <a:latin typeface="Nunito Black" pitchFamily="2" charset="0"/>
              </a:rPr>
              <a:t>Từ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ngữ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chỉ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màu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sắc</a:t>
            </a:r>
            <a:r>
              <a:rPr lang="vi-VN" sz="3600" dirty="0">
                <a:latin typeface="Nunito Black" pitchFamily="2" charset="0"/>
              </a:rPr>
              <a:t>: </a:t>
            </a:r>
            <a:endParaRPr lang="en-US" sz="3600" dirty="0">
              <a:latin typeface="Nunito Black" pitchFamily="2" charset="0"/>
            </a:endParaRPr>
          </a:p>
          <a:p>
            <a:pPr>
              <a:lnSpc>
                <a:spcPct val="150000"/>
              </a:lnSpc>
            </a:pPr>
            <a:endParaRPr lang="vi-VN" sz="3600" dirty="0">
              <a:latin typeface="Nunito Black" pitchFamily="2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3600" dirty="0" err="1">
                <a:latin typeface="Nunito Black" pitchFamily="2" charset="0"/>
              </a:rPr>
              <a:t>Từ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ngữ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chỉ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hình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dáng</a:t>
            </a:r>
            <a:r>
              <a:rPr lang="vi-VN" sz="3600" dirty="0">
                <a:latin typeface="Nunito Black" pitchFamily="2" charset="0"/>
              </a:rPr>
              <a:t>, </a:t>
            </a:r>
            <a:r>
              <a:rPr lang="vi-VN" sz="3600" dirty="0" err="1">
                <a:latin typeface="Nunito Black" pitchFamily="2" charset="0"/>
              </a:rPr>
              <a:t>kích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thước</a:t>
            </a:r>
            <a:r>
              <a:rPr lang="vi-VN" sz="3600" dirty="0">
                <a:latin typeface="Nunito Black" pitchFamily="2" charset="0"/>
              </a:rPr>
              <a:t>: </a:t>
            </a:r>
            <a:endParaRPr lang="en-US" sz="3600" dirty="0">
              <a:latin typeface="Nunito Black" pitchFamily="2" charset="0"/>
            </a:endParaRPr>
          </a:p>
          <a:p>
            <a:pPr>
              <a:lnSpc>
                <a:spcPct val="150000"/>
              </a:lnSpc>
            </a:pPr>
            <a:endParaRPr lang="vi-VN" sz="3600" dirty="0">
              <a:latin typeface="Nunito Black" pitchFamily="2" charset="0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latin typeface="Nunito Black" pitchFamily="2" charset="0"/>
              </a:rPr>
              <a:t>- </a:t>
            </a:r>
            <a:r>
              <a:rPr lang="vi-VN" sz="3600" dirty="0" err="1">
                <a:latin typeface="Nunito Black" pitchFamily="2" charset="0"/>
              </a:rPr>
              <a:t>Từ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ngữ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chỉ</a:t>
            </a:r>
            <a:r>
              <a:rPr lang="vi-VN" sz="3600" dirty="0">
                <a:latin typeface="Nunito Black" pitchFamily="2" charset="0"/>
              </a:rPr>
              <a:t> hương </a:t>
            </a:r>
            <a:r>
              <a:rPr lang="vi-VN" sz="3600" dirty="0" err="1">
                <a:latin typeface="Nunito Black" pitchFamily="2" charset="0"/>
              </a:rPr>
              <a:t>vị</a:t>
            </a:r>
            <a:r>
              <a:rPr lang="vi-VN" sz="3600" dirty="0">
                <a:latin typeface="Nunito Black" pitchFamily="2" charset="0"/>
              </a:rPr>
              <a:t>: 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1F8AE5F-37A7-0EE5-5643-94216EEA8B90}"/>
              </a:ext>
            </a:extLst>
          </p:cNvPr>
          <p:cNvSpPr txBox="1"/>
          <p:nvPr/>
        </p:nvSpPr>
        <p:spPr>
          <a:xfrm>
            <a:off x="6826370" y="4217244"/>
            <a:ext cx="8374408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xanh,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ửng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hồng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đỏ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thắm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trắng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tinh,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đen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sì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,…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A85518A-F77C-3BC9-3EB3-D0E8482CD3D5}"/>
              </a:ext>
            </a:extLst>
          </p:cNvPr>
          <p:cNvSpPr txBox="1"/>
          <p:nvPr/>
        </p:nvSpPr>
        <p:spPr>
          <a:xfrm>
            <a:off x="10058400" y="6100422"/>
            <a:ext cx="5859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nhỏ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nhắn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cao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lớn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endParaRPr lang="en-US" sz="3600" b="1" i="1" dirty="0">
              <a:solidFill>
                <a:srgbClr val="C00000"/>
              </a:solidFill>
              <a:latin typeface="Nunito Black" pitchFamily="2" charset="0"/>
            </a:endParaRPr>
          </a:p>
          <a:p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tròn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trịa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thấp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bé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,…</a:t>
            </a:r>
            <a:endParaRPr lang="vi-VN" i="1" dirty="0">
              <a:solidFill>
                <a:srgbClr val="C0000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61481AF-6149-50D9-00B0-43E118CB3278}"/>
              </a:ext>
            </a:extLst>
          </p:cNvPr>
          <p:cNvSpPr txBox="1"/>
          <p:nvPr/>
        </p:nvSpPr>
        <p:spPr>
          <a:xfrm>
            <a:off x="6858000" y="7696952"/>
            <a:ext cx="782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ngọt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ngào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đắng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ngắt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thơm tho,…</a:t>
            </a:r>
            <a:endParaRPr lang="vi-VN" i="1" dirty="0">
              <a:solidFill>
                <a:srgbClr val="C00000"/>
              </a:solidFill>
            </a:endParaRPr>
          </a:p>
        </p:txBody>
      </p:sp>
      <p:sp>
        <p:nvSpPr>
          <p:cNvPr id="10" name="Cloud 27">
            <a:extLst>
              <a:ext uri="{FF2B5EF4-FFF2-40B4-BE49-F238E27FC236}">
                <a16:creationId xmlns:a16="http://schemas.microsoft.com/office/drawing/2014/main" xmlns="" id="{2E2532AF-C8FF-8864-8DB9-F47B109FD73B}"/>
              </a:ext>
            </a:extLst>
          </p:cNvPr>
          <p:cNvSpPr/>
          <p:nvPr/>
        </p:nvSpPr>
        <p:spPr>
          <a:xfrm>
            <a:off x="13579869" y="2147927"/>
            <a:ext cx="4661369" cy="2410844"/>
          </a:xfrm>
          <a:prstGeom prst="cloud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Làm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việc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theo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nhóm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61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3" grpId="0" animBg="1"/>
      <p:bldP spid="2" grpId="0"/>
      <p:bldP spid="4" grpId="0"/>
      <p:bldP spid="6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7DF5E6-D327-4DD9-B9F2-97A802201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" t="27047" r="-24021"/>
          <a:stretch/>
        </p:blipFill>
        <p:spPr>
          <a:xfrm>
            <a:off x="31955" y="6813"/>
            <a:ext cx="16960645" cy="1027337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22C6C9C9-83BF-4A6C-A1BF-C1735C61B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0FD3AB-4E01-4039-8593-44856BF30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7042" r="15277" b="-6976"/>
          <a:stretch/>
        </p:blipFill>
        <p:spPr>
          <a:xfrm>
            <a:off x="7381657" y="0"/>
            <a:ext cx="10906343" cy="10273374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solidFill>
            <a:srgbClr val="FFF3DA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F73519-F449-4054-851D-6BBBE61C4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1" b="94613" l="5357" r="95330">
                        <a14:foregroundMark x1="24725" y1="23343" x2="42582" y2="56354"/>
                        <a14:foregroundMark x1="42582" y1="56354" x2="42582" y2="56354"/>
                        <a14:foregroundMark x1="39973" y1="23895" x2="39698" y2="55110"/>
                        <a14:foregroundMark x1="13874" y1="38398" x2="57418" y2="61464"/>
                        <a14:foregroundMark x1="57418" y1="61464" x2="63736" y2="71823"/>
                        <a14:foregroundMark x1="63736" y1="71823" x2="65522" y2="80525"/>
                        <a14:foregroundMark x1="91071" y1="55663" x2="91896" y2="69890"/>
                        <a14:foregroundMark x1="90659" y1="57320" x2="95330" y2="56215"/>
                        <a14:foregroundMark x1="91346" y1="64227" x2="95330" y2="62431"/>
                        <a14:foregroundMark x1="37088" y1="11602" x2="21841" y2="27901"/>
                        <a14:foregroundMark x1="21841" y1="27901" x2="21841" y2="27901"/>
                        <a14:foregroundMark x1="35027" y1="13260" x2="43269" y2="28177"/>
                        <a14:foregroundMark x1="39286" y1="2901" x2="40934" y2="24724"/>
                        <a14:foregroundMark x1="40934" y1="24724" x2="47940" y2="46409"/>
                        <a14:foregroundMark x1="33104" y1="28177" x2="36951" y2="43232"/>
                        <a14:foregroundMark x1="28984" y1="30663" x2="28571" y2="47652"/>
                        <a14:foregroundMark x1="8104" y1="91436" x2="49863" y2="85635"/>
                        <a14:foregroundMark x1="49863" y1="85635" x2="56044" y2="82735"/>
                        <a14:foregroundMark x1="40247" y1="49862" x2="47390" y2="72238"/>
                        <a14:foregroundMark x1="47390" y1="72238" x2="38462" y2="58011"/>
                        <a14:foregroundMark x1="38462" y1="58011" x2="36951" y2="58564"/>
                        <a14:foregroundMark x1="45604" y1="46961" x2="51374" y2="62983"/>
                        <a14:foregroundMark x1="51374" y1="62983" x2="37912" y2="68646"/>
                        <a14:foregroundMark x1="37912" y1="68646" x2="32418" y2="63260"/>
                        <a14:foregroundMark x1="32418" y1="63260" x2="48489" y2="74724"/>
                        <a14:foregroundMark x1="48489" y1="74724" x2="52060" y2="79420"/>
                        <a14:foregroundMark x1="47665" y1="75691" x2="25962" y2="53315"/>
                        <a14:foregroundMark x1="48901" y1="83149" x2="42995" y2="80387"/>
                        <a14:foregroundMark x1="66071" y1="70856" x2="53159" y2="71133"/>
                        <a14:foregroundMark x1="38462" y1="83702" x2="28434" y2="77486"/>
                        <a14:foregroundMark x1="33929" y1="92680" x2="6868" y2="94613"/>
                        <a14:foregroundMark x1="6868" y1="94613" x2="5357" y2="92127"/>
                        <a14:foregroundMark x1="22115" y1="25829" x2="18819" y2="33840"/>
                        <a14:foregroundMark x1="18819" y1="33840" x2="18819" y2="33840"/>
                        <a14:foregroundMark x1="20742" y1="26519" x2="18132" y2="32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480" y="647700"/>
            <a:ext cx="365835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6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F9DD7F-11D0-A20C-D7EB-DF5AA7B45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30"/>
          <a:stretch/>
        </p:blipFill>
        <p:spPr>
          <a:xfrm>
            <a:off x="-28" y="10"/>
            <a:ext cx="18287999" cy="10283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3F6D34-CE53-0F4D-EB5C-C25CDEB9F1F3}"/>
              </a:ext>
            </a:extLst>
          </p:cNvPr>
          <p:cNvSpPr txBox="1"/>
          <p:nvPr/>
        </p:nvSpPr>
        <p:spPr>
          <a:xfrm>
            <a:off x="1828800" y="12118"/>
            <a:ext cx="15341100" cy="19883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kern="1200" dirty="0" err="1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Câu</a:t>
            </a:r>
            <a:r>
              <a:rPr lang="en-US" sz="4400" kern="12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 3: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Dựa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vào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tranh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,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chọn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từ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thích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hợp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thay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cho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ô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vuông</a:t>
            </a:r>
            <a:r>
              <a:rPr lang="en-US" sz="4400" kern="12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2AA0CEC-17EE-F770-3B7A-60FC78F7E0F8}"/>
              </a:ext>
            </a:extLst>
          </p:cNvPr>
          <p:cNvSpPr txBox="1"/>
          <p:nvPr/>
        </p:nvSpPr>
        <p:spPr>
          <a:xfrm>
            <a:off x="16933" y="1935337"/>
            <a:ext cx="10053896" cy="4772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Cô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rơm</a:t>
            </a:r>
            <a:endParaRPr lang="en-US" sz="4000" b="0" i="0" dirty="0">
              <a:solidFill>
                <a:srgbClr val="FF0000"/>
              </a:solidFill>
              <a:effectLst/>
              <a:latin typeface="Nunito Black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Trong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họ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hàng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thì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cô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bé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rơm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vào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loại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  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nhất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Cô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chiếc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váy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                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không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ai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đẹp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bằng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Áo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của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cô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cũng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bằng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rơm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thóc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nếp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vàng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tươi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được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tết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săn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cuốn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từng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vòng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quanh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người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trông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cứ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như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áo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len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vậy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Tuy</a:t>
            </a:r>
            <a:r>
              <a:rPr lang="en-US" sz="6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    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nhưng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rơm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rất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được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việc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Ngày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hai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lần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chị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Thùy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Linh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mang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quét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Chỉ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quét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thôi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còn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sân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vườn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đã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khác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cứng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hơn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0" i="1" dirty="0">
                <a:solidFill>
                  <a:schemeClr val="bg1"/>
                </a:solidFill>
                <a:effectLst/>
                <a:latin typeface="Nunito Black" pitchFamily="2" charset="0"/>
              </a:rPr>
              <a:t>(Theo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Nunito Black" pitchFamily="2" charset="0"/>
              </a:rPr>
              <a:t>Vũ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Nunito Black" pitchFamily="2" charset="0"/>
              </a:rPr>
              <a:t>Duy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Nunito Black" pitchFamily="2" charset="0"/>
              </a:rPr>
              <a:t>Thông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Nunito Black" pitchFamily="2" charset="0"/>
              </a:rPr>
              <a:t>)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i="0" dirty="0">
              <a:solidFill>
                <a:srgbClr val="002060"/>
              </a:solidFill>
              <a:effectLst/>
              <a:latin typeface="Nunito Black" pitchFamily="2" charset="0"/>
            </a:endParaRPr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xmlns="" id="{EF9B8DF2-C3F5-49A2-94D2-F7B65A0F1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070871" y="871738"/>
            <a:ext cx="8217127" cy="9415262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7BD1F1F5-79B1-64E6-CC1E-0297DACD6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" r="1" b="1"/>
          <a:stretch/>
        </p:blipFill>
        <p:spPr>
          <a:xfrm>
            <a:off x="10340016" y="1636828"/>
            <a:ext cx="7948024" cy="8650172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34A453-D191-6208-5746-A06A5EE51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-44026"/>
            <a:ext cx="19431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Oval 14">
            <a:extLst>
              <a:ext uri="{FF2B5EF4-FFF2-40B4-BE49-F238E27FC236}">
                <a16:creationId xmlns:a16="http://schemas.microsoft.com/office/drawing/2014/main" xmlns="" id="{63E3E102-ADB1-24B9-038C-8A8CAF67B88C}"/>
              </a:ext>
            </a:extLst>
          </p:cNvPr>
          <p:cNvSpPr/>
          <p:nvPr/>
        </p:nvSpPr>
        <p:spPr>
          <a:xfrm>
            <a:off x="9812025" y="1347952"/>
            <a:ext cx="5885175" cy="2271548"/>
          </a:xfrm>
          <a:prstGeom prst="wedgeEllipseCallout">
            <a:avLst>
              <a:gd name="adj1" fmla="val -46822"/>
              <a:gd name="adj2" fmla="val 69954"/>
            </a:avLst>
          </a:prstGeom>
          <a:solidFill>
            <a:srgbClr val="57C7D4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137160" tIns="68580" rIns="137160" bIns="68580" rtlCol="0" anchor="t">
            <a:normAutofit/>
          </a:bodyPr>
          <a:lstStyle/>
          <a:p>
            <a:pPr lvl="0" algn="ctr" defTabSz="13716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defRPr/>
            </a:pPr>
            <a:endParaRPr kumimoji="0" lang="en-US" sz="66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45CD58B3-7CA1-7476-4609-2CE484A2057A}"/>
              </a:ext>
            </a:extLst>
          </p:cNvPr>
          <p:cNvSpPr/>
          <p:nvPr/>
        </p:nvSpPr>
        <p:spPr>
          <a:xfrm>
            <a:off x="2060797" y="3935148"/>
            <a:ext cx="606928" cy="426916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xmlns="" id="{E3DBC137-C9F2-A2BD-B42E-CACAAECE936C}"/>
              </a:ext>
            </a:extLst>
          </p:cNvPr>
          <p:cNvSpPr/>
          <p:nvPr/>
        </p:nvSpPr>
        <p:spPr>
          <a:xfrm>
            <a:off x="4724400" y="3290504"/>
            <a:ext cx="608150" cy="481396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xmlns="" id="{FD7809EC-46CC-40F7-C2BF-3F95573DF1F4}"/>
              </a:ext>
            </a:extLst>
          </p:cNvPr>
          <p:cNvSpPr/>
          <p:nvPr/>
        </p:nvSpPr>
        <p:spPr>
          <a:xfrm>
            <a:off x="2363650" y="6697784"/>
            <a:ext cx="608150" cy="426916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B3F59A2F-DEE0-77BC-DCFA-A6235533875D}"/>
              </a:ext>
            </a:extLst>
          </p:cNvPr>
          <p:cNvSpPr txBox="1"/>
          <p:nvPr/>
        </p:nvSpPr>
        <p:spPr>
          <a:xfrm>
            <a:off x="10802729" y="1680101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bé</a:t>
            </a:r>
            <a:endParaRPr lang="vi-VN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7283D94-672D-3EF2-4FDB-BDADC6D3AAD1}"/>
              </a:ext>
            </a:extLst>
          </p:cNvPr>
          <p:cNvSpPr txBox="1"/>
          <p:nvPr/>
        </p:nvSpPr>
        <p:spPr>
          <a:xfrm>
            <a:off x="12907164" y="3368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C9AA56EC-CA21-6E1D-3001-44A2F3BF197E}"/>
              </a:ext>
            </a:extLst>
          </p:cNvPr>
          <p:cNvSpPr txBox="1"/>
          <p:nvPr/>
        </p:nvSpPr>
        <p:spPr>
          <a:xfrm>
            <a:off x="10654349" y="2499363"/>
            <a:ext cx="2287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xắn</a:t>
            </a:r>
            <a:endParaRPr lang="vi-VN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A17338AF-F797-3277-92E0-ECE63F9897DD}"/>
              </a:ext>
            </a:extLst>
          </p:cNvPr>
          <p:cNvSpPr txBox="1"/>
          <p:nvPr/>
        </p:nvSpPr>
        <p:spPr>
          <a:xfrm>
            <a:off x="12708896" y="1759752"/>
            <a:ext cx="247375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óng</a:t>
            </a:r>
            <a:endParaRPr kumimoji="0" lang="en-US" sz="66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74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88 L 4.16667E-7 -0.00865 C -0.01285 -0.00602 -0.02622 -0.00587 -0.03846 -0.00016 C -0.07005 0.0145 -0.09887 0.03919 -0.13108 0.05169 C -0.1579 0.06203 -0.21198 0.08256 -0.23698 0.09459 C -0.24826 0.1 -0.25938 0.10586 -0.27083 0.1108 C -0.35417 0.1466 -0.28316 0.11311 -0.32161 0.13148 C -0.32734 0.14151 -0.32188 0.13456 -0.33064 0.13888 C -0.33307 0.14012 -0.33724 0.14351 -0.33724 0.14367 L -0.33724 0.14351 " pathEditMode="relative" rAng="0" ptsTypes="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6" y="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5679E-6 L 2.5E-6 -4.5679E-6 C -0.0132 0.00386 -0.02622 0.00865 -0.03941 0.01204 C -0.08568 0.02392 -0.13255 0.03102 -0.17847 0.04553 C -0.27405 0.07562 -0.2263 0.06405 -0.32188 0.08056 C -0.41589 0.11821 -0.3658 0.09892 -0.43976 0.12624 L -0.49297 0.14599 C -0.49827 0.148 -0.50374 0.14923 -0.50886 0.15201 C -0.52578 0.16112 -0.50877 0.15078 -0.53012 0.16883 C -0.5342 0.17223 -0.53863 0.1747 -0.5428 0.17794 C -0.54584 0.18025 -0.54844 0.18303 -0.5513 0.1855 C -0.56302 0.19507 -0.55295 0.18673 -0.56198 0.19167 C -0.57683 0.19954 -0.55408 0.18936 -0.57153 0.19769 C -0.57683 0.20016 -0.58177 0.19985 -0.58742 0.20078 C -0.60035 0.20695 -0.5895 0.20217 -0.62136 0.20217 L -0.61719 0.20541 " pathEditMode="relative" rAng="0" ptsTypes="AAAAAAAAAAAAAA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8" y="10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8 0.00788 L 0.04288 0.00803 C 0.04019 0.00988 0.03785 0.0122 0.03516 0.01405 C 0.01953 0.0247 0.0033 0.03334 -0.01207 0.04553 C -0.1046 0.11729 -0.08229 0.11281 -0.18707 0.20556 C -0.20478 0.22115 -0.22405 0.23133 -0.24193 0.2463 C -0.28846 0.28534 -0.31155 0.32084 -0.36398 0.34985 C -0.37248 0.35463 -0.3809 0.35973 -0.3895 0.36405 C -0.39809 0.36821 -0.41537 0.37423 -0.42353 0.37655 C -0.42821 0.37794 -0.43307 0.37886 -0.43776 0.37979 C -0.45538 0.38303 -0.46346 0.38365 -0.48212 0.38612 L -0.48212 0.38627 " pathEditMode="relative" rAng="0" ptsTypes="AAAAAAAAAA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9" grpId="0" animBg="1"/>
      <p:bldP spid="21" grpId="0" animBg="1"/>
      <p:bldP spid="12" grpId="0"/>
      <p:bldP spid="14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F19B711-C590-44D1-9AA8-9F143B0ED5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C79CF2-6A1C-4636-84CE-ABB2BE191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5D17DF-AD65-402C-A95C-F13C770C9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5200" y="965202"/>
            <a:ext cx="16357601" cy="8356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4ADE3135-50A5-18B0-4018-9DAE2F3C7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9681" y="2266112"/>
            <a:ext cx="6836919" cy="787958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34401" y="5485031"/>
            <a:ext cx="5981438" cy="3112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F78383-08B4-8072-A611-E22385B21675}"/>
              </a:ext>
            </a:extLst>
          </p:cNvPr>
          <p:cNvSpPr txBox="1"/>
          <p:nvPr/>
        </p:nvSpPr>
        <p:spPr>
          <a:xfrm>
            <a:off x="7710098" y="2607565"/>
            <a:ext cx="7630040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1" dirty="0" err="1">
                <a:solidFill>
                  <a:srgbClr val="002060"/>
                </a:solidFill>
                <a:latin typeface="Sigmar One" panose="00000500000000000000" pitchFamily="2" charset="0"/>
              </a:rPr>
              <a:t>Luyện</a:t>
            </a:r>
            <a:r>
              <a:rPr lang="en-US" sz="8801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8801" dirty="0" err="1">
                <a:solidFill>
                  <a:srgbClr val="002060"/>
                </a:solidFill>
                <a:latin typeface="Sigmar One" panose="00000500000000000000" pitchFamily="2" charset="0"/>
              </a:rPr>
              <a:t>viết</a:t>
            </a:r>
            <a:r>
              <a:rPr lang="en-US" sz="8801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8801" dirty="0" err="1">
                <a:solidFill>
                  <a:srgbClr val="002060"/>
                </a:solidFill>
                <a:latin typeface="Sigmar One" panose="00000500000000000000" pitchFamily="2" charset="0"/>
              </a:rPr>
              <a:t>ĐoạN</a:t>
            </a:r>
            <a:endParaRPr lang="en-US" sz="8801" dirty="0">
              <a:solidFill>
                <a:srgbClr val="002060"/>
              </a:solidFill>
              <a:latin typeface="Sigmar One" panose="00000500000000000000" pitchFamily="2" charset="0"/>
            </a:endParaRPr>
          </a:p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54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03163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652155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DF9AFA0-84FE-1D74-3146-87555832D87E}"/>
              </a:ext>
            </a:extLst>
          </p:cNvPr>
          <p:cNvSpPr/>
          <p:nvPr/>
        </p:nvSpPr>
        <p:spPr>
          <a:xfrm>
            <a:off x="1590011" y="130208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lang="en-US" sz="3600" i="1" dirty="0">
                <a:latin typeface="Nunito Black" pitchFamily="2" charset="0"/>
              </a:rPr>
              <a:t>Quan </a:t>
            </a:r>
            <a:r>
              <a:rPr lang="en-US" sz="3600" i="1" dirty="0" err="1">
                <a:latin typeface="Nunito Black" pitchFamily="2" charset="0"/>
              </a:rPr>
              <a:t>sát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tranh</a:t>
            </a:r>
            <a:r>
              <a:rPr lang="en-US" sz="3600" i="1" dirty="0">
                <a:latin typeface="Nunito Black" pitchFamily="2" charset="0"/>
              </a:rPr>
              <a:t>, </a:t>
            </a:r>
            <a:r>
              <a:rPr lang="en-US" sz="3600" i="1" dirty="0" err="1">
                <a:latin typeface="Nunito Black" pitchFamily="2" charset="0"/>
              </a:rPr>
              <a:t>kể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lại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các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hoạt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động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trong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từng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tranh</a:t>
            </a:r>
            <a:r>
              <a:rPr lang="en-US" sz="3600" i="1" dirty="0">
                <a:latin typeface="Nunito Black" pitchFamily="2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95C8CA32-D91B-93D6-252D-D6E3610FB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171700"/>
            <a:ext cx="147066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701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652155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DF9AFA0-84FE-1D74-3146-87555832D87E}"/>
              </a:ext>
            </a:extLst>
          </p:cNvPr>
          <p:cNvSpPr/>
          <p:nvPr/>
        </p:nvSpPr>
        <p:spPr>
          <a:xfrm>
            <a:off x="1590011" y="130208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Quan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kể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hoạt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động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từng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F037F9E2-AA34-6037-85EA-2A9455B71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011" y="1812892"/>
            <a:ext cx="7172989" cy="825129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C5F5D9E5-EAE4-656B-F38A-4B7A0DB8F60A}"/>
              </a:ext>
            </a:extLst>
          </p:cNvPr>
          <p:cNvSpPr txBox="1"/>
          <p:nvPr/>
        </p:nvSpPr>
        <p:spPr>
          <a:xfrm>
            <a:off x="9525001" y="2171700"/>
            <a:ext cx="7172987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itchFamily="2" charset="0"/>
              </a:rPr>
              <a:t>    </a:t>
            </a:r>
            <a:r>
              <a:rPr lang="en-US" sz="2800" dirty="0" err="1">
                <a:latin typeface="Nunito Black" pitchFamily="2" charset="0"/>
              </a:rPr>
              <a:t>Cả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gia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đình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nhau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tàu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đi</a:t>
            </a:r>
            <a:r>
              <a:rPr lang="en-US" sz="2800" dirty="0">
                <a:latin typeface="Nunito Black" pitchFamily="2" charset="0"/>
              </a:rPr>
              <a:t> du </a:t>
            </a:r>
            <a:r>
              <a:rPr lang="en-US" sz="2800" dirty="0" err="1">
                <a:latin typeface="Nunito Black" pitchFamily="2" charset="0"/>
              </a:rPr>
              <a:t>lịch.Mẹ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dắt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tay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gái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bố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trai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kéo</a:t>
            </a:r>
            <a:r>
              <a:rPr lang="en-US" sz="2800" dirty="0">
                <a:latin typeface="Nunito Black" pitchFamily="2" charset="0"/>
              </a:rPr>
              <a:t> vali </a:t>
            </a:r>
            <a:r>
              <a:rPr lang="en-US" sz="2800" dirty="0" err="1">
                <a:latin typeface="Nunito Black" pitchFamily="2" charset="0"/>
              </a:rPr>
              <a:t>đựng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đồ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theo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sau</a:t>
            </a:r>
            <a:r>
              <a:rPr lang="en-US" sz="2800" dirty="0">
                <a:latin typeface="Nunito Black" pitchFamily="2" charset="0"/>
              </a:rPr>
              <a:t>. Ai </a:t>
            </a:r>
            <a:r>
              <a:rPr lang="en-US" sz="2800" dirty="0" err="1">
                <a:latin typeface="Nunito Black" pitchFamily="2" charset="0"/>
              </a:rPr>
              <a:t>cũng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rất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hào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hứng</a:t>
            </a:r>
            <a:r>
              <a:rPr lang="en-US" sz="2800" dirty="0">
                <a:latin typeface="Nunito Black" pitchFamily="2" charset="0"/>
              </a:rPr>
              <a:t>.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994EED2-A26A-B25A-3E2C-0FB0A7653C3E}"/>
              </a:ext>
            </a:extLst>
          </p:cNvPr>
          <p:cNvSpPr txBox="1"/>
          <p:nvPr/>
        </p:nvSpPr>
        <p:spPr>
          <a:xfrm>
            <a:off x="9549385" y="4291905"/>
            <a:ext cx="7172987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itchFamily="2" charset="0"/>
              </a:rPr>
              <a:t>    </a:t>
            </a:r>
            <a:r>
              <a:rPr lang="en-US" sz="2800" dirty="0" err="1">
                <a:latin typeface="Nunito Black" pitchFamily="2" charset="0"/>
              </a:rPr>
              <a:t>Đến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bãi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biển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bố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trai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đá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bóng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Mẹ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xây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lâu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đài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cát</a:t>
            </a:r>
            <a:r>
              <a:rPr lang="en-US" sz="2800" dirty="0">
                <a:latin typeface="Nunito Black" pitchFamily="2" charset="0"/>
              </a:rPr>
              <a:t>.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1A62774-704E-A175-8EDF-5B1545507DB1}"/>
              </a:ext>
            </a:extLst>
          </p:cNvPr>
          <p:cNvSpPr txBox="1"/>
          <p:nvPr/>
        </p:nvSpPr>
        <p:spPr>
          <a:xfrm>
            <a:off x="9613393" y="6057900"/>
            <a:ext cx="7172987" cy="1384995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itchFamily="2" charset="0"/>
              </a:rPr>
              <a:t>    Sau </a:t>
            </a:r>
            <a:r>
              <a:rPr lang="en-US" sz="2800" dirty="0" err="1">
                <a:latin typeface="Nunito Black" pitchFamily="2" charset="0"/>
              </a:rPr>
              <a:t>đó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gia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đình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chuyền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bóng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biển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Cả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nhà</a:t>
            </a:r>
            <a:r>
              <a:rPr lang="en-US" sz="2800" dirty="0">
                <a:latin typeface="Nunito Black" pitchFamily="2" charset="0"/>
              </a:rPr>
              <a:t> ai </a:t>
            </a:r>
            <a:r>
              <a:rPr lang="en-US" sz="2800" dirty="0" err="1">
                <a:latin typeface="Nunito Black" pitchFamily="2" charset="0"/>
              </a:rPr>
              <a:t>cũng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rất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vui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vẻ</a:t>
            </a:r>
            <a:r>
              <a:rPr lang="en-US" sz="2800" dirty="0">
                <a:latin typeface="Nunito Black" pitchFamily="2" charset="0"/>
              </a:rPr>
              <a:t>.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C8A7BA96-FB8D-021D-227A-7DFCD9414CED}"/>
              </a:ext>
            </a:extLst>
          </p:cNvPr>
          <p:cNvSpPr txBox="1"/>
          <p:nvPr/>
        </p:nvSpPr>
        <p:spPr>
          <a:xfrm>
            <a:off x="9562996" y="7962900"/>
            <a:ext cx="7172987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itchFamily="2" charset="0"/>
              </a:rPr>
              <a:t>     </a:t>
            </a:r>
            <a:r>
              <a:rPr lang="en-US" sz="2800" dirty="0" err="1">
                <a:latin typeface="Nunito Black" pitchFamily="2" charset="0"/>
              </a:rPr>
              <a:t>Tối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đến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cả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nhau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dạo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bờ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biển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Bố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cõng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gái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bố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mẹ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dắt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tay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trai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Mọi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người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nhua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ngắm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trăng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biển</a:t>
            </a:r>
            <a:r>
              <a:rPr lang="en-US" sz="2800" dirty="0">
                <a:latin typeface="Nunito Black" pitchFamily="2" charset="0"/>
              </a:rPr>
              <a:t>.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23" name="Arrow: Right 16">
            <a:extLst>
              <a:ext uri="{FF2B5EF4-FFF2-40B4-BE49-F238E27FC236}">
                <a16:creationId xmlns:a16="http://schemas.microsoft.com/office/drawing/2014/main" xmlns="" id="{1955992E-4C82-EBEC-5D68-F34D86963A55}"/>
              </a:ext>
            </a:extLst>
          </p:cNvPr>
          <p:cNvSpPr/>
          <p:nvPr/>
        </p:nvSpPr>
        <p:spPr>
          <a:xfrm rot="10800000">
            <a:off x="8839198" y="2964078"/>
            <a:ext cx="630957" cy="42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16">
            <a:extLst>
              <a:ext uri="{FF2B5EF4-FFF2-40B4-BE49-F238E27FC236}">
                <a16:creationId xmlns:a16="http://schemas.microsoft.com/office/drawing/2014/main" xmlns="" id="{13F9648C-0C01-24E5-5E14-E699E67D7414}"/>
              </a:ext>
            </a:extLst>
          </p:cNvPr>
          <p:cNvSpPr/>
          <p:nvPr/>
        </p:nvSpPr>
        <p:spPr>
          <a:xfrm rot="10800000" flipV="1">
            <a:off x="8839200" y="4914900"/>
            <a:ext cx="630955" cy="43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16">
            <a:extLst>
              <a:ext uri="{FF2B5EF4-FFF2-40B4-BE49-F238E27FC236}">
                <a16:creationId xmlns:a16="http://schemas.microsoft.com/office/drawing/2014/main" xmlns="" id="{9D4EE04F-F151-C245-E2D3-F12487D49105}"/>
              </a:ext>
            </a:extLst>
          </p:cNvPr>
          <p:cNvSpPr/>
          <p:nvPr/>
        </p:nvSpPr>
        <p:spPr>
          <a:xfrm rot="10800000">
            <a:off x="8839195" y="6840276"/>
            <a:ext cx="630958" cy="43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16">
            <a:extLst>
              <a:ext uri="{FF2B5EF4-FFF2-40B4-BE49-F238E27FC236}">
                <a16:creationId xmlns:a16="http://schemas.microsoft.com/office/drawing/2014/main" xmlns="" id="{B9411129-323E-F6A2-E19D-CC40ACB385D5}"/>
              </a:ext>
            </a:extLst>
          </p:cNvPr>
          <p:cNvSpPr/>
          <p:nvPr/>
        </p:nvSpPr>
        <p:spPr>
          <a:xfrm rot="10800000">
            <a:off x="8839199" y="8764670"/>
            <a:ext cx="630954" cy="43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27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0" grpId="0" animBg="1"/>
      <p:bldP spid="13" grpId="0" animBg="1"/>
      <p:bldP spid="14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652155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DF9AFA0-84FE-1D74-3146-87555832D87E}"/>
              </a:ext>
            </a:extLst>
          </p:cNvPr>
          <p:cNvSpPr/>
          <p:nvPr/>
        </p:nvSpPr>
        <p:spPr>
          <a:xfrm>
            <a:off x="1524000" y="0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2 . </a:t>
            </a:r>
            <a:r>
              <a:rPr lang="en-US" sz="4000" dirty="0" err="1">
                <a:latin typeface="Nunito Black" pitchFamily="2" charset="0"/>
              </a:rPr>
              <a:t>Kể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lại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một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hoạt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động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chung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của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gia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đình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em</a:t>
            </a:r>
            <a:r>
              <a:rPr lang="en-US" sz="4000" dirty="0">
                <a:latin typeface="Nunito Black" pitchFamily="2" charset="0"/>
              </a:rPr>
              <a:t/>
            </a:r>
            <a:br>
              <a:rPr lang="en-US" sz="4000" dirty="0">
                <a:latin typeface="Nunito Black" pitchFamily="2" charset="0"/>
              </a:rPr>
            </a:b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5AC0B81-CAA7-A470-183E-2ACF3AF54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653" y="2019300"/>
            <a:ext cx="14478000" cy="7620000"/>
          </a:xfrm>
          <a:prstGeom prst="rect">
            <a:avLst/>
          </a:prstGeom>
        </p:spPr>
      </p:pic>
      <p:sp>
        <p:nvSpPr>
          <p:cNvPr id="8" name="Cloud 27">
            <a:extLst>
              <a:ext uri="{FF2B5EF4-FFF2-40B4-BE49-F238E27FC236}">
                <a16:creationId xmlns:a16="http://schemas.microsoft.com/office/drawing/2014/main" xmlns="" id="{21CD2F79-C0F8-CEEA-0C90-B9A386EF8224}"/>
              </a:ext>
            </a:extLst>
          </p:cNvPr>
          <p:cNvSpPr/>
          <p:nvPr/>
        </p:nvSpPr>
        <p:spPr>
          <a:xfrm rot="21286399">
            <a:off x="11316521" y="1317733"/>
            <a:ext cx="7025365" cy="2755939"/>
          </a:xfrm>
          <a:prstGeom prst="cloud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 err="1">
                <a:solidFill>
                  <a:srgbClr val="002060"/>
                </a:solidFill>
                <a:latin typeface="Nunito Black" pitchFamily="2" charset="0"/>
              </a:rPr>
              <a:t>Gợi</a:t>
            </a:r>
            <a:r>
              <a:rPr lang="en-US" sz="2800" u="sng" dirty="0">
                <a:solidFill>
                  <a:srgbClr val="002060"/>
                </a:solidFill>
                <a:latin typeface="Nunito Black" pitchFamily="2" charset="0"/>
              </a:rPr>
              <a:t> ý :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đình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dựa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1365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33"/>
            <a:ext cx="18288000" cy="10287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53F1A0D-70FE-4E33-907A-C144CD5A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36741"/>
            <a:ext cx="15316200" cy="800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554406-2A92-3E17-F9E0-D4F662BDF19F}"/>
              </a:ext>
            </a:extLst>
          </p:cNvPr>
          <p:cNvSpPr txBox="1"/>
          <p:nvPr/>
        </p:nvSpPr>
        <p:spPr>
          <a:xfrm>
            <a:off x="3581400" y="3086100"/>
            <a:ext cx="127254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09">
              <a:defRPr/>
            </a:pPr>
            <a:r>
              <a:rPr lang="en-US" sz="4400" dirty="0">
                <a:solidFill>
                  <a:srgbClr val="002060"/>
                </a:solidFill>
                <a:latin typeface="Nunito Black" pitchFamily="2" charset="0"/>
              </a:rPr>
              <a:t>     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Dịp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vừa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rồi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cả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gia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em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đi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chúc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họ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mùng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1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háo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hức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thức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dậy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từ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sớm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mặc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quần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áo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đẹp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rồi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mẹ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qua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nhà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họ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chúc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Đầu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tiên, gia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em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nhà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bác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Vũ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Tiếp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là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nhà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cô Hoa.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Cuối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, gia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em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nhà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chú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Cả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đó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lì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xì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từ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bác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cô,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chú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. Em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thích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đi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chúc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họ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44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4A748A-A2E7-7993-C8C2-60BA8E004A1F}"/>
              </a:ext>
            </a:extLst>
          </p:cNvPr>
          <p:cNvSpPr txBox="1"/>
          <p:nvPr/>
        </p:nvSpPr>
        <p:spPr>
          <a:xfrm>
            <a:off x="2743200" y="166807"/>
            <a:ext cx="94869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9900">
                <a:solidFill>
                  <a:srgbClr val="009900"/>
                </a:solidFill>
                <a:latin typeface="Nunito Black" panose="00000A00000000000000" pitchFamily="2" charset="0"/>
              </a:rPr>
              <a:t>Đáp án gợi ý:</a:t>
            </a:r>
          </a:p>
        </p:txBody>
      </p:sp>
    </p:spTree>
    <p:extLst>
      <p:ext uri="{BB962C8B-B14F-4D97-AF65-F5344CB8AC3E}">
        <p14:creationId xmlns:p14="http://schemas.microsoft.com/office/powerpoint/2010/main" val="6820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xmlns="" id="{A3363022-C969-41E9-8EB2-E4C94908C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1"/>
            <a:ext cx="18287543" cy="1027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D1AD6B3-BE88-4CEB-BA17-790657CC47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8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59F6309B-EABB-A876-5417-8234D0690D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1789" y="3238501"/>
            <a:ext cx="3943878" cy="5589818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D1390B-7E13-4B4F-9CB2-391063412E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6379" y="-8965"/>
            <a:ext cx="9358013" cy="10295969"/>
            <a:chOff x="305" y="-5977"/>
            <a:chExt cx="6238675" cy="6863979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9E720206-AA49-4786-A932-A2650DE091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72F6EE6-EDE9-45A5-8F6D-02B9B7CB2C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93DC50-3BD7-46B1-A300-CD207E152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B9C1A396-EDE0-F443-202C-5FC53183A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65" y="92189"/>
            <a:ext cx="11722469" cy="10185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D80FD16-708A-FFC5-B0BF-3C6EBBDFBD1C}"/>
              </a:ext>
            </a:extLst>
          </p:cNvPr>
          <p:cNvSpPr txBox="1"/>
          <p:nvPr/>
        </p:nvSpPr>
        <p:spPr>
          <a:xfrm>
            <a:off x="6477000" y="3009900"/>
            <a:ext cx="10668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6600" dirty="0" err="1">
                <a:latin typeface="Nunito Black" pitchFamily="2" charset="0"/>
              </a:rPr>
              <a:t>Câu</a:t>
            </a:r>
            <a:r>
              <a:rPr lang="en-US" sz="6600" dirty="0">
                <a:latin typeface="Nunito Black" pitchFamily="2" charset="0"/>
              </a:rPr>
              <a:t> 3 : </a:t>
            </a:r>
            <a:r>
              <a:rPr lang="en-US" sz="6600" dirty="0" err="1">
                <a:latin typeface="Nunito Black" pitchFamily="2" charset="0"/>
              </a:rPr>
              <a:t>Viết</a:t>
            </a:r>
            <a:r>
              <a:rPr lang="en-US" sz="6600" dirty="0">
                <a:latin typeface="Nunito Black" pitchFamily="2" charset="0"/>
              </a:rPr>
              <a:t> 3 - 4 </a:t>
            </a:r>
            <a:r>
              <a:rPr lang="en-US" sz="6600" dirty="0" err="1">
                <a:latin typeface="Nunito Black" pitchFamily="2" charset="0"/>
              </a:rPr>
              <a:t>câu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về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những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điều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em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đã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kể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theo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gợi</a:t>
            </a:r>
            <a:r>
              <a:rPr lang="en-US" sz="6600" dirty="0">
                <a:latin typeface="Nunito Black" pitchFamily="2" charset="0"/>
              </a:rPr>
              <a:t> ý a, b </a:t>
            </a:r>
            <a:r>
              <a:rPr lang="en-US" sz="6600" dirty="0" err="1">
                <a:latin typeface="Nunito Black" pitchFamily="2" charset="0"/>
              </a:rPr>
              <a:t>hoặc</a:t>
            </a:r>
            <a:r>
              <a:rPr lang="en-US" sz="6600" dirty="0">
                <a:latin typeface="Nunito Black" pitchFamily="2" charset="0"/>
              </a:rPr>
              <a:t> c ở </a:t>
            </a:r>
            <a:r>
              <a:rPr lang="en-US" sz="6600" dirty="0" err="1">
                <a:latin typeface="Nunito Black" pitchFamily="2" charset="0"/>
              </a:rPr>
              <a:t>bài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tập</a:t>
            </a:r>
            <a:r>
              <a:rPr lang="en-US" sz="6600" dirty="0">
                <a:latin typeface="Nunito Black" pitchFamily="2" charset="0"/>
              </a:rPr>
              <a:t> 2.</a:t>
            </a:r>
            <a:endParaRPr lang="en-US" sz="66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74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5285232" y="11"/>
            <a:ext cx="13002768" cy="10286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4634902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1CDA5A-B024-D5B3-4D0B-010F074979C9}"/>
              </a:ext>
            </a:extLst>
          </p:cNvPr>
          <p:cNvSpPr txBox="1"/>
          <p:nvPr/>
        </p:nvSpPr>
        <p:spPr>
          <a:xfrm>
            <a:off x="1741850" y="-114300"/>
            <a:ext cx="11049000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228612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008687"/>
                </a:solidFill>
                <a:latin typeface="Sigmar One" panose="00000500000000000000" pitchFamily="2" charset="0"/>
              </a:rPr>
              <a:t>Vận dụng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4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1544" y="4926563"/>
            <a:ext cx="3044952" cy="28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3479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3" name="Rectangle 1112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Trẻ Em, Học Tập, Học Bài, Giáo Dục, Tải hình PNG 107 - Free.Vector6.com">
            <a:extLst>
              <a:ext uri="{FF2B5EF4-FFF2-40B4-BE49-F238E27FC236}">
                <a16:creationId xmlns:a16="http://schemas.microsoft.com/office/drawing/2014/main" xmlns="" id="{18741D2A-B015-0ED1-EC45-9012EABD0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18947"/>
          <a:stretch/>
        </p:blipFill>
        <p:spPr bwMode="auto">
          <a:xfrm>
            <a:off x="4572000" y="10"/>
            <a:ext cx="13715997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5" name="Rectangle 1114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572B711-6C4D-A06A-07FF-851D98C9DDE2}"/>
              </a:ext>
            </a:extLst>
          </p:cNvPr>
          <p:cNvSpPr txBox="1"/>
          <p:nvPr/>
        </p:nvSpPr>
        <p:spPr>
          <a:xfrm>
            <a:off x="609600" y="1333500"/>
            <a:ext cx="8672324" cy="731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 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Đọc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lại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đoạn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văn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của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em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phát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hiện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lỗi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và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sửa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lỗi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(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dùng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từ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,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đặt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câu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,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sắp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xếp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ý,…)</a:t>
            </a: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6000" i="1" dirty="0">
              <a:solidFill>
                <a:srgbClr val="F3296C"/>
              </a:solidFill>
              <a:latin typeface="Nunito Black" pitchFamily="2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2085120D-368C-41D8-9473-29181AE51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124700"/>
            <a:ext cx="5980694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5285232" y="11"/>
            <a:ext cx="13002768" cy="10286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4634902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1CDA5A-B024-D5B3-4D0B-010F074979C9}"/>
              </a:ext>
            </a:extLst>
          </p:cNvPr>
          <p:cNvSpPr txBox="1"/>
          <p:nvPr/>
        </p:nvSpPr>
        <p:spPr>
          <a:xfrm>
            <a:off x="228600" y="2476500"/>
            <a:ext cx="11049000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228612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6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4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1544" y="4926563"/>
            <a:ext cx="3044952" cy="28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1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1223010" y="1025106"/>
            <a:ext cx="15841980" cy="8106156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52BC6D-0633-FFB7-547B-5A7E4C2E2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9" r="-1" b="11456"/>
          <a:stretch/>
        </p:blipFill>
        <p:spPr>
          <a:xfrm rot="21480000">
            <a:off x="1706755" y="1504887"/>
            <a:ext cx="14874491" cy="7146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F01F85-5B7B-6496-8B61-FFAAEEC87ADA}"/>
              </a:ext>
            </a:extLst>
          </p:cNvPr>
          <p:cNvSpPr txBox="1"/>
          <p:nvPr/>
        </p:nvSpPr>
        <p:spPr>
          <a:xfrm>
            <a:off x="762000" y="231844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3296C"/>
                </a:solidFill>
                <a:latin typeface="Gluten" pitchFamily="2" charset="0"/>
              </a:rPr>
              <a:t>Cùng hát lên nào!</a:t>
            </a:r>
          </a:p>
        </p:txBody>
      </p:sp>
    </p:spTree>
    <p:extLst>
      <p:ext uri="{BB962C8B-B14F-4D97-AF65-F5344CB8AC3E}">
        <p14:creationId xmlns:p14="http://schemas.microsoft.com/office/powerpoint/2010/main" val="1616973768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7EFB32-B781-FF92-BEB9-B051AE4A6ADB}"/>
              </a:ext>
            </a:extLst>
          </p:cNvPr>
          <p:cNvSpPr txBox="1"/>
          <p:nvPr/>
        </p:nvSpPr>
        <p:spPr>
          <a:xfrm>
            <a:off x="7543800" y="3771900"/>
            <a:ext cx="9674730" cy="2018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 b="1">
                <a:solidFill>
                  <a:srgbClr val="73C532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2603" y="922976"/>
            <a:ext cx="7467080" cy="844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e">
            <a:hlinkClick r:id="" action="ppaction://media"/>
            <a:extLst>
              <a:ext uri="{FF2B5EF4-FFF2-40B4-BE49-F238E27FC236}">
                <a16:creationId xmlns:a16="http://schemas.microsoft.com/office/drawing/2014/main" xmlns="" id="{26EF93DF-7C33-F7D3-67D2-C111EA5FF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523" y="748421"/>
            <a:ext cx="15625804" cy="878951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010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xmlns="" id="{D2B783EE-0239-4717-BBEA-8C9EAC61C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4A88DA-8558-DED3-8F76-017B367CBAAA}"/>
              </a:ext>
            </a:extLst>
          </p:cNvPr>
          <p:cNvSpPr txBox="1"/>
          <p:nvPr/>
        </p:nvSpPr>
        <p:spPr>
          <a:xfrm>
            <a:off x="0" y="2800349"/>
            <a:ext cx="11216025" cy="8729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1" i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Tình huống: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b="1" i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>
                <a:solidFill>
                  <a:srgbClr val="FF0000"/>
                </a:solidFill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Lớp chúng ta tổ chức đi dã ngoại, theo các em chúng ta nên đi chơi ở núi hay ở biển ?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>
                <a:solidFill>
                  <a:srgbClr val="FF0000"/>
                </a:solidFill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Vì sao?</a:t>
            </a:r>
            <a:r>
              <a:rPr lang="en-US" sz="6000">
                <a:solidFill>
                  <a:srgbClr val="FF0000"/>
                </a:solidFill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630853" y="2047098"/>
            <a:ext cx="1421232" cy="13826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BC1368-A123-96A5-ABEF-841F416E4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98" r="23830" b="-1"/>
          <a:stretch/>
        </p:blipFill>
        <p:spPr>
          <a:xfrm>
            <a:off x="11851888" y="4091593"/>
            <a:ext cx="6436112" cy="6195407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7" name="Arc 46">
            <a:extLst>
              <a:ext uri="{FF2B5EF4-FFF2-40B4-BE49-F238E27FC236}">
                <a16:creationId xmlns:a16="http://schemas.microsoft.com/office/drawing/2014/main" xmlns="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759070" flipV="1">
            <a:off x="9051207" y="-1009710"/>
            <a:ext cx="6031790" cy="6031790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0CB91E-734A-F8F8-D48F-F4601717E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8" r="-3" b="7627"/>
          <a:stretch/>
        </p:blipFill>
        <p:spPr>
          <a:xfrm>
            <a:off x="9392410" y="1"/>
            <a:ext cx="5278968" cy="4511864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5F4218-0218-14E4-6041-8F6DD21F3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4" t="20003" r="39836" b="18904"/>
          <a:stretch/>
        </p:blipFill>
        <p:spPr>
          <a:xfrm>
            <a:off x="761651" y="1834409"/>
            <a:ext cx="1943100" cy="2247899"/>
          </a:xfrm>
          <a:prstGeom prst="rect">
            <a:avLst/>
          </a:prstGeom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9ED232B8-8AB1-60D5-67D9-B7BF1670E1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626" y="103997"/>
            <a:ext cx="1943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73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6B15597-76E6-6E95-056A-774FF2CBF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0" y="10"/>
            <a:ext cx="7696179" cy="10286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xmlns="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xmlns="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8D4BA8-6037-AD59-17B3-15D23393FCBB}"/>
              </a:ext>
            </a:extLst>
          </p:cNvPr>
          <p:cNvSpPr txBox="1"/>
          <p:nvPr/>
        </p:nvSpPr>
        <p:spPr>
          <a:xfrm>
            <a:off x="6705600" y="114300"/>
            <a:ext cx="11277600" cy="11449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0070C0"/>
                </a:solidFill>
                <a:effectLst/>
                <a:latin typeface="OpenSans"/>
              </a:rPr>
              <a:t>LẦN ĐẦU RA BIỂN</a:t>
            </a:r>
            <a:endParaRPr lang="vi-VN" sz="3600" b="0" i="0" dirty="0">
              <a:solidFill>
                <a:srgbClr val="0070C0"/>
              </a:solidFill>
              <a:effectLst/>
              <a:latin typeface="OpenSans"/>
            </a:endParaRPr>
          </a:p>
          <a:p>
            <a:pPr algn="just"/>
            <a:r>
              <a:rPr lang="en-US" sz="2600" b="1" i="0" dirty="0" smtClean="0">
                <a:solidFill>
                  <a:srgbClr val="002060"/>
                </a:solidFill>
                <a:effectLst/>
                <a:latin typeface="OpenSans"/>
              </a:rPr>
              <a:t>1</a:t>
            </a:r>
            <a:r>
              <a:rPr lang="vi-VN" sz="2600" b="1" i="0" dirty="0" smtClean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A!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rồi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Thích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!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reo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toáng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lên,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vượt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Từ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thuở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đã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bao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đâu.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ngây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Ôi!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xanh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kia đâu.</a:t>
            </a:r>
          </a:p>
          <a:p>
            <a:pPr algn="just"/>
            <a:r>
              <a:rPr lang="en-US" sz="2600" b="1" i="0" dirty="0" smtClean="0">
                <a:solidFill>
                  <a:srgbClr val="002060"/>
                </a:solidFill>
                <a:effectLst/>
                <a:latin typeface="OpenSans"/>
              </a:rPr>
              <a:t>2.</a:t>
            </a:r>
            <a:r>
              <a:rPr lang="vi-VN" sz="2600" b="1" i="0" dirty="0" smtClean="0">
                <a:solidFill>
                  <a:srgbClr val="002060"/>
                </a:solidFill>
                <a:effectLst/>
                <a:latin typeface="OpenSans"/>
              </a:rPr>
              <a:t>Thắng 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đi xuống gần mép nước. Ồ!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tẹo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trên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rón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vụt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ngay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hang. 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không?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giật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mình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ngẩng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lên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trai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quen: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sao?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Không, bây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Nghỉ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hè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Quy Nhơn thăm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bác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à?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Gươm,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Tây, sông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thôi.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nhưng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bằng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en-US" sz="2600" b="1" i="0" smtClean="0">
                <a:solidFill>
                  <a:srgbClr val="002060"/>
                </a:solidFill>
                <a:effectLst/>
                <a:latin typeface="OpenSans"/>
              </a:rPr>
              <a:t>3. </a:t>
            </a:r>
            <a:r>
              <a:rPr lang="vi-VN" sz="2600" b="1" i="0" smtClean="0">
                <a:solidFill>
                  <a:srgbClr val="002060"/>
                </a:solidFill>
                <a:effectLst/>
                <a:latin typeface="OpenSans"/>
              </a:rPr>
              <a:t>Hải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dẫn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dọc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Mũi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Ghềnh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,…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Lúc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tạm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biệt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hai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hẹn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chiều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mai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gặp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nhau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sẽ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rủ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nữa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r"/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>(Theo </a:t>
            </a:r>
            <a:r>
              <a:rPr lang="vi-VN" sz="2600" b="0" i="1" dirty="0" err="1">
                <a:solidFill>
                  <a:srgbClr val="F3296C"/>
                </a:solidFill>
                <a:effectLst/>
                <a:latin typeface="OpenSans"/>
              </a:rPr>
              <a:t>Nguyễn</a:t>
            </a:r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> Văn Chương)</a:t>
            </a:r>
          </a:p>
          <a:p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/>
            </a:r>
            <a:b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</a:br>
            <a:r>
              <a:rPr lang="vi-VN" sz="26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6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600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1B5DEB4-604F-3520-8738-972B1D9D9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009" y="1"/>
            <a:ext cx="11049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FD2AD6-DAFD-87DE-3581-883A32B91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98" y="213360"/>
            <a:ext cx="957155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07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136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Bản đồ TP Quy Nhơn - Bình Định | Bản đồ, Thành phố, Việt nam">
            <a:extLst>
              <a:ext uri="{FF2B5EF4-FFF2-40B4-BE49-F238E27FC236}">
                <a16:creationId xmlns:a16="http://schemas.microsoft.com/office/drawing/2014/main" xmlns="" id="{77E3F0BD-69E2-DF1A-9843-BC4F8AC3A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0" b="-2"/>
          <a:stretch/>
        </p:blipFill>
        <p:spPr bwMode="auto">
          <a:xfrm>
            <a:off x="0" y="0"/>
            <a:ext cx="9143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du lịch Quy Nhơn 2022 từ A-Z: di chuyển, lưu trú, ăn chơi...">
            <a:extLst>
              <a:ext uri="{FF2B5EF4-FFF2-40B4-BE49-F238E27FC236}">
                <a16:creationId xmlns:a16="http://schemas.microsoft.com/office/drawing/2014/main" xmlns="" id="{81C4C030-BED5-A3E0-2869-715C11A5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r="11586"/>
          <a:stretch/>
        </p:blipFill>
        <p:spPr bwMode="auto">
          <a:xfrm>
            <a:off x="9144000" y="10"/>
            <a:ext cx="914400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138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6614873" y="2614374"/>
            <a:ext cx="5058255" cy="50582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E13CC9-F699-E075-425D-84378D35E288}"/>
              </a:ext>
            </a:extLst>
          </p:cNvPr>
          <p:cNvSpPr txBox="1"/>
          <p:nvPr/>
        </p:nvSpPr>
        <p:spPr>
          <a:xfrm>
            <a:off x="6172200" y="3455391"/>
            <a:ext cx="5533113" cy="4419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kern="1200" dirty="0" err="1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  <a:t>Từ</a:t>
            </a:r>
            <a:r>
              <a:rPr lang="en-US" sz="4800" b="1" i="0" kern="1200" dirty="0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0" kern="1200" dirty="0" err="1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  <a:t>ngữ</a:t>
            </a:r>
            <a:endParaRPr lang="en-US" sz="4800" b="0" i="0" kern="1200" dirty="0">
              <a:solidFill>
                <a:srgbClr val="080808"/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Quy</a:t>
            </a:r>
            <a:r>
              <a:rPr lang="en-US" sz="4800" b="1" i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0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Nhơn</a:t>
            </a:r>
            <a:r>
              <a:rPr lang="en-US" sz="4800" b="1" i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hành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phố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ven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biển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thuộc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tỉnh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Bình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Định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i="0" kern="1200" dirty="0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US" sz="4800" b="0" i="0" kern="1200" dirty="0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80" name="Frame 140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5956916" y="1956417"/>
            <a:ext cx="6374169" cy="6374166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72023AC-E064-AEC1-0532-030DBE1CC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595" y="6831744"/>
            <a:ext cx="1361383" cy="1361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24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55F68B-9133-BF8D-40BA-9321494E6EDF}"/>
              </a:ext>
            </a:extLst>
          </p:cNvPr>
          <p:cNvSpPr txBox="1"/>
          <p:nvPr/>
        </p:nvSpPr>
        <p:spPr>
          <a:xfrm>
            <a:off x="3595186" y="840311"/>
            <a:ext cx="10013440" cy="2407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800" b="1" i="0"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>
                <a:effectLst/>
              </a:rPr>
              <a:t>Từ ngữ</a:t>
            </a:r>
            <a:endParaRPr lang="en-US" sz="4800" b="1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>
                <a:effectLst/>
              </a:rPr>
              <a:t> </a:t>
            </a:r>
            <a:r>
              <a:rPr lang="en-US" sz="4800" b="1" i="0">
                <a:solidFill>
                  <a:srgbClr val="FF0000"/>
                </a:solidFill>
                <a:effectLst/>
              </a:rPr>
              <a:t>Mũi Én, Ghềnh Ráng</a:t>
            </a:r>
            <a:r>
              <a:rPr lang="en-US" sz="4800" b="1" i="0">
                <a:solidFill>
                  <a:srgbClr val="002060"/>
                </a:solidFill>
                <a:effectLst/>
              </a:rPr>
              <a:t>: </a:t>
            </a:r>
            <a:r>
              <a:rPr lang="en-US" sz="4800" b="1" i="1">
                <a:solidFill>
                  <a:srgbClr val="00B0F0"/>
                </a:solidFill>
                <a:effectLst/>
              </a:rPr>
              <a:t>nhữn</a:t>
            </a:r>
            <a:r>
              <a:rPr lang="en-US" sz="4800" i="1">
                <a:solidFill>
                  <a:srgbClr val="00B0F0"/>
                </a:solidFill>
                <a:effectLst/>
              </a:rPr>
              <a:t>g </a:t>
            </a:r>
            <a:r>
              <a:rPr lang="en-US" sz="4800" b="1" i="1">
                <a:solidFill>
                  <a:srgbClr val="00B0F0"/>
                </a:solidFill>
                <a:effectLst/>
              </a:rPr>
              <a:t>cảnh đẹp ở vùng biển Quy Nhơn.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i="0">
                <a:solidFill>
                  <a:srgbClr val="002060"/>
                </a:solidFill>
                <a:effectLst/>
              </a:rPr>
              <a:t/>
            </a:r>
            <a:br>
              <a:rPr lang="en-US" sz="4800" i="0">
                <a:solidFill>
                  <a:srgbClr val="002060"/>
                </a:solidFill>
                <a:effectLst/>
              </a:rPr>
            </a:br>
            <a:r>
              <a:rPr lang="en-US" sz="4800" i="0">
                <a:effectLst/>
              </a:rPr>
              <a:t/>
            </a:r>
            <a:br>
              <a:rPr lang="en-US" sz="4800" i="0">
                <a:effectLst/>
              </a:rPr>
            </a:br>
            <a:endParaRPr lang="en-US" sz="4800"/>
          </a:p>
        </p:txBody>
      </p:sp>
      <p:sp>
        <p:nvSpPr>
          <p:cNvPr id="1039" name="Rectangle 191">
            <a:extLst>
              <a:ext uri="{FF2B5EF4-FFF2-40B4-BE49-F238E27FC236}">
                <a16:creationId xmlns:a16="http://schemas.microsoft.com/office/drawing/2014/main" xmlns="" id="{5AAE9118-0436-4488-AC4A-C14DF6A7B6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" y="3316515"/>
            <a:ext cx="18288003" cy="6970485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Rounded Rectangle 26">
            <a:extLst>
              <a:ext uri="{FF2B5EF4-FFF2-40B4-BE49-F238E27FC236}">
                <a16:creationId xmlns:a16="http://schemas.microsoft.com/office/drawing/2014/main" xmlns="" id="{1B10F861-B8F1-49C7-BD58-EAB20CEE7F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346" y="3634740"/>
            <a:ext cx="8420353" cy="589547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hềnh Ráng Tiên Sa Quy Nhơn - Viên Ngọc Xanh Thẳm Giữa Biển Đông">
            <a:extLst>
              <a:ext uri="{FF2B5EF4-FFF2-40B4-BE49-F238E27FC236}">
                <a16:creationId xmlns:a16="http://schemas.microsoft.com/office/drawing/2014/main" xmlns="" id="{E9233F22-BBEA-B5C2-BBBB-1A253EAAD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6" r="1" b="11532"/>
          <a:stretch/>
        </p:blipFill>
        <p:spPr bwMode="auto">
          <a:xfrm>
            <a:off x="609600" y="3771900"/>
            <a:ext cx="8077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ounded Rectangle 16">
            <a:extLst>
              <a:ext uri="{FF2B5EF4-FFF2-40B4-BE49-F238E27FC236}">
                <a16:creationId xmlns:a16="http://schemas.microsoft.com/office/drawing/2014/main" xmlns="" id="{61F6E425-22AB-4DA2-8FAC-58ADB58EF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82123" y="3634740"/>
            <a:ext cx="8420354" cy="589547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Bình Định: Mời đầu tư dự án KĐT mới Nhơn Bình hơn 2.100 tỷ đồng tại Quy Nhơn">
            <a:extLst>
              <a:ext uri="{FF2B5EF4-FFF2-40B4-BE49-F238E27FC236}">
                <a16:creationId xmlns:a16="http://schemas.microsoft.com/office/drawing/2014/main" xmlns="" id="{C9D457A4-1D98-C66B-CD46-EE5FEDFF1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2" r="1" b="1"/>
          <a:stretch/>
        </p:blipFill>
        <p:spPr bwMode="auto">
          <a:xfrm>
            <a:off x="9524999" y="3771900"/>
            <a:ext cx="8153401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5636561-415F-0C02-A874-99AB3E06E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094" y="342900"/>
            <a:ext cx="1361383" cy="13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3180</TotalTime>
  <Words>2093</Words>
  <Application>Microsoft Office PowerPoint</Application>
  <PresentationFormat>Custom</PresentationFormat>
  <Paragraphs>166</Paragraphs>
  <Slides>40</Slides>
  <Notes>1</Notes>
  <HiddenSlides>2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Times New Roman</vt:lpstr>
      <vt:lpstr>Calibri</vt:lpstr>
      <vt:lpstr>#9Slide03 Arima Madurai Black</vt:lpstr>
      <vt:lpstr>Shruti</vt:lpstr>
      <vt:lpstr>Open Sans</vt:lpstr>
      <vt:lpstr>Tahoma</vt:lpstr>
      <vt:lpstr>Sigmar One</vt:lpstr>
      <vt:lpstr>Nunito Black</vt:lpstr>
      <vt:lpstr>Baloo 2 SemiBold</vt:lpstr>
      <vt:lpstr>Gluten</vt:lpstr>
      <vt:lpstr>OpenSans</vt:lpstr>
      <vt:lpstr>#9Slide03 AmpleSoft Bold</vt:lpstr>
      <vt:lpstr>Great Vibes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29</cp:revision>
  <dcterms:created xsi:type="dcterms:W3CDTF">2006-08-16T00:00:00Z</dcterms:created>
  <dcterms:modified xsi:type="dcterms:W3CDTF">2022-09-13T03:01:48Z</dcterms:modified>
  <dc:identifier>DAE8oUmvRAc</dc:identifier>
</cp:coreProperties>
</file>