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64" r:id="rId8"/>
    <p:sldId id="265" r:id="rId9"/>
    <p:sldId id="260" r:id="rId10"/>
    <p:sldId id="259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27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15800" y="6490100"/>
            <a:ext cx="5866088" cy="32743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3162300"/>
            <a:ext cx="3654530" cy="6655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71834" y="472612"/>
            <a:ext cx="2562539" cy="2689688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75570990-1360-407D-98F3-0BB794408EE9}"/>
              </a:ext>
            </a:extLst>
          </p:cNvPr>
          <p:cNvSpPr txBox="1"/>
          <p:nvPr/>
        </p:nvSpPr>
        <p:spPr>
          <a:xfrm>
            <a:off x="2286000" y="3005616"/>
            <a:ext cx="15229656" cy="238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5500" b="1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5500" b="1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5500" b="1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5500" dirty="0">
              <a:solidFill>
                <a:srgbClr val="0070C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8433339"/>
            <a:ext cx="18288000" cy="1853661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0" name="AutoShape 10"/>
          <p:cNvSpPr/>
          <p:nvPr/>
        </p:nvSpPr>
        <p:spPr>
          <a:xfrm>
            <a:off x="4359593" y="1257300"/>
            <a:ext cx="956881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50548" y="4030573"/>
            <a:ext cx="3625359" cy="58818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0336" y="4923360"/>
            <a:ext cx="3415509" cy="5160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1C0B63-8A2B-4EBF-BD34-5982868F5CFD}"/>
              </a:ext>
            </a:extLst>
          </p:cNvPr>
          <p:cNvSpPr txBox="1"/>
          <p:nvPr/>
        </p:nvSpPr>
        <p:spPr>
          <a:xfrm>
            <a:off x="2514600" y="2483369"/>
            <a:ext cx="14251228" cy="121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70487" y="3281682"/>
            <a:ext cx="1206977" cy="8712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21753" y="3082730"/>
            <a:ext cx="1107616" cy="10794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27578" y="2806295"/>
            <a:ext cx="889935" cy="13558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EAF2313-640C-4F5D-A95E-DCFD74EBC0DE}"/>
              </a:ext>
            </a:extLst>
          </p:cNvPr>
          <p:cNvSpPr txBox="1"/>
          <p:nvPr/>
        </p:nvSpPr>
        <p:spPr>
          <a:xfrm>
            <a:off x="4953000" y="187147"/>
            <a:ext cx="9144000" cy="238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5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nl-NL" sz="5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rò chơi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5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“Nhiệm vụ bí mật”</a:t>
            </a:r>
            <a:endParaRPr lang="en-US" sz="5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746420-E40D-4DA1-8B29-F62AA48CC912}"/>
              </a:ext>
            </a:extLst>
          </p:cNvPr>
          <p:cNvSpPr/>
          <p:nvPr/>
        </p:nvSpPr>
        <p:spPr>
          <a:xfrm>
            <a:off x="2870487" y="4152900"/>
            <a:ext cx="13106400" cy="430234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E86AC7-0F93-4A6E-BB44-696173C9C9C0}"/>
              </a:ext>
            </a:extLst>
          </p:cNvPr>
          <p:cNvSpPr txBox="1"/>
          <p:nvPr/>
        </p:nvSpPr>
        <p:spPr>
          <a:xfrm>
            <a:off x="2967232" y="4425824"/>
            <a:ext cx="13216658" cy="360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GV viết nhiệm vụ vào tờ giấy hoặc phong bì  (bí mật)</a:t>
            </a:r>
          </a:p>
          <a:p>
            <a:pPr marL="571500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HS nhặt ngẫu nhiên phong bì ghi nhiệm vụ bí mật có thể trả lời hoặc mời một vài bạn khác trả lời</a:t>
            </a:r>
            <a:endParaRPr lang="en-US" sz="4000">
              <a:solidFill>
                <a:srgbClr val="0070C0"/>
              </a:solidFill>
            </a:endParaRPr>
          </a:p>
        </p:txBody>
      </p:sp>
      <p:pic>
        <p:nvPicPr>
          <p:cNvPr id="1026" name="Picture 2" descr="Trẻ Em, Mầm Non, Tải hình PNG 523 - Free.Vector6.com">
            <a:extLst>
              <a:ext uri="{FF2B5EF4-FFF2-40B4-BE49-F238E27FC236}">
                <a16:creationId xmlns:a16="http://schemas.microsoft.com/office/drawing/2014/main" id="{DA2081CD-A318-4EEC-BF73-6293C948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587" y="-603683"/>
            <a:ext cx="5715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ẻ Em, Mầm Non, Em Nhỏ, Trẻ Con, Tải hình PNG 55 - Free.Vector6.com">
            <a:extLst>
              <a:ext uri="{FF2B5EF4-FFF2-40B4-BE49-F238E27FC236}">
                <a16:creationId xmlns:a16="http://schemas.microsoft.com/office/drawing/2014/main" id="{2D2CB1DE-A989-4104-A102-FFD20639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651" y="-61684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2705100"/>
            <a:ext cx="3341915" cy="65411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43833" y="4991100"/>
            <a:ext cx="4268400" cy="5119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640628-B13E-4298-9B01-72B31586A160}"/>
              </a:ext>
            </a:extLst>
          </p:cNvPr>
          <p:cNvSpPr txBox="1"/>
          <p:nvPr/>
        </p:nvSpPr>
        <p:spPr>
          <a:xfrm>
            <a:off x="2076046" y="2270272"/>
            <a:ext cx="12325754" cy="2713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6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98: ÔN TẬP VỀ MỘT SỐ YẾU TỐ THỐNG KÊ VÀ XÁC SUẤT</a:t>
            </a:r>
            <a:endParaRPr lang="en-US" sz="6000" b="1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0200" y="3572924"/>
            <a:ext cx="5115089" cy="621037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8091553" y="4533900"/>
            <a:ext cx="766953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8229600" y="6733416"/>
            <a:ext cx="766953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5CBEE27F-F779-4273-BA82-514E5D9B3E59}"/>
              </a:ext>
            </a:extLst>
          </p:cNvPr>
          <p:cNvSpPr txBox="1"/>
          <p:nvPr/>
        </p:nvSpPr>
        <p:spPr>
          <a:xfrm>
            <a:off x="5867400" y="1203727"/>
            <a:ext cx="82525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545152-24F6-4523-A873-612A82599673}"/>
              </a:ext>
            </a:extLst>
          </p:cNvPr>
          <p:cNvSpPr txBox="1"/>
          <p:nvPr/>
        </p:nvSpPr>
        <p:spPr>
          <a:xfrm>
            <a:off x="8091553" y="3581390"/>
            <a:ext cx="5254552" cy="732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sz="5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Luyện tập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FB82D5F4-0714-4693-A564-67175BDA86E0}"/>
              </a:ext>
            </a:extLst>
          </p:cNvPr>
          <p:cNvSpPr txBox="1"/>
          <p:nvPr/>
        </p:nvSpPr>
        <p:spPr>
          <a:xfrm>
            <a:off x="8458200" y="5753100"/>
            <a:ext cx="5254552" cy="732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sz="5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Vận dụng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>
            <a:extLst>
              <a:ext uri="{FF2B5EF4-FFF2-40B4-BE49-F238E27FC236}">
                <a16:creationId xmlns:a16="http://schemas.microsoft.com/office/drawing/2014/main" id="{591C434E-13CF-469D-9A93-439325AEC5E5}"/>
              </a:ext>
            </a:extLst>
          </p:cNvPr>
          <p:cNvSpPr txBox="1"/>
          <p:nvPr/>
        </p:nvSpPr>
        <p:spPr>
          <a:xfrm>
            <a:off x="7391400" y="344422"/>
            <a:ext cx="457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893AFD-5A3A-4F60-9A8B-DBAC3EA65C36}"/>
              </a:ext>
            </a:extLst>
          </p:cNvPr>
          <p:cNvSpPr txBox="1"/>
          <p:nvPr/>
        </p:nvSpPr>
        <p:spPr>
          <a:xfrm>
            <a:off x="1288422" y="1449615"/>
            <a:ext cx="162306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1. </a:t>
            </a:r>
            <a:r>
              <a:rPr lang="nl-NL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Xem tranh rồi kiểm đếm số lượng từng loại con vật và ghi lại kết quả (theo mẫu):</a:t>
            </a:r>
            <a:endParaRPr lang="en-US" sz="4000">
              <a:solidFill>
                <a:srgbClr val="00B05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9D0AA70-17C2-41F3-88E2-F31A1357B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3465886"/>
            <a:ext cx="7620001" cy="51434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84FAF-1BB2-48C6-A75E-79B33BEC8499}"/>
              </a:ext>
            </a:extLst>
          </p:cNvPr>
          <p:cNvSpPr/>
          <p:nvPr/>
        </p:nvSpPr>
        <p:spPr>
          <a:xfrm>
            <a:off x="11791732" y="3743918"/>
            <a:ext cx="6336890" cy="44824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" descr="[Cánh diều] Giải toán 2 bài: Ôn tập về một số yếu tố thống kê và xác suất">
            <a:extLst>
              <a:ext uri="{FF2B5EF4-FFF2-40B4-BE49-F238E27FC236}">
                <a16:creationId xmlns:a16="http://schemas.microsoft.com/office/drawing/2014/main" id="{9AF636A9-1771-4BD9-B644-4DC7E84B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3781843"/>
            <a:ext cx="6000532" cy="42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AutoShape 3">
            <a:extLst>
              <a:ext uri="{FF2B5EF4-FFF2-40B4-BE49-F238E27FC236}">
                <a16:creationId xmlns:a16="http://schemas.microsoft.com/office/drawing/2014/main" id="{19DD38DB-1ED7-4929-BBD0-FCF312CD6024}"/>
              </a:ext>
            </a:extLst>
          </p:cNvPr>
          <p:cNvSpPr/>
          <p:nvPr/>
        </p:nvSpPr>
        <p:spPr>
          <a:xfrm>
            <a:off x="0" y="8244800"/>
            <a:ext cx="18288000" cy="20422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4" name="Picture 18">
            <a:extLst>
              <a:ext uri="{FF2B5EF4-FFF2-40B4-BE49-F238E27FC236}">
                <a16:creationId xmlns:a16="http://schemas.microsoft.com/office/drawing/2014/main" id="{1B491B63-5741-4197-AE6D-E1803C521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916" y="4381501"/>
            <a:ext cx="3761555" cy="593131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15397D6-9BA1-482F-9B48-A575B1C89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8302272"/>
            <a:ext cx="6888364" cy="1477225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050D9F61-6B82-4471-B373-1C6DFB784E50}"/>
              </a:ext>
            </a:extLst>
          </p:cNvPr>
          <p:cNvSpPr/>
          <p:nvPr/>
        </p:nvSpPr>
        <p:spPr>
          <a:xfrm>
            <a:off x="1143000" y="1380143"/>
            <a:ext cx="16547690" cy="188326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Con Ong, Chú Ong Hoạt Hình 2 - KhoThietKe.Net">
            <a:extLst>
              <a:ext uri="{FF2B5EF4-FFF2-40B4-BE49-F238E27FC236}">
                <a16:creationId xmlns:a16="http://schemas.microsoft.com/office/drawing/2014/main" id="{A8228562-412E-4878-BDE2-B9D072420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38" y="6457659"/>
            <a:ext cx="2838595" cy="38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Trẻ Em, Mầm Non, Tải hình PNG 454 - Free.Vector6.com">
            <a:extLst>
              <a:ext uri="{FF2B5EF4-FFF2-40B4-BE49-F238E27FC236}">
                <a16:creationId xmlns:a16="http://schemas.microsoft.com/office/drawing/2014/main" id="{5DBD54DA-9D2D-4284-927D-B1C694D1D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49" y="-656247"/>
            <a:ext cx="3976332" cy="27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YouTube">
            <a:extLst>
              <a:ext uri="{FF2B5EF4-FFF2-40B4-BE49-F238E27FC236}">
                <a16:creationId xmlns:a16="http://schemas.microsoft.com/office/drawing/2014/main" id="{F8E13D4E-3E4A-4931-AB6C-FE5C458B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8244800"/>
            <a:ext cx="3726822" cy="20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0255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7C6BE19F-EB7C-474B-92FD-6BBF4ECBF229}"/>
              </a:ext>
            </a:extLst>
          </p:cNvPr>
          <p:cNvSpPr txBox="1"/>
          <p:nvPr/>
        </p:nvSpPr>
        <p:spPr>
          <a:xfrm>
            <a:off x="7391400" y="344422"/>
            <a:ext cx="457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A3D65-C194-49F5-B62A-EB8960AE70F3}"/>
              </a:ext>
            </a:extLst>
          </p:cNvPr>
          <p:cNvSpPr txBox="1"/>
          <p:nvPr/>
        </p:nvSpPr>
        <p:spPr>
          <a:xfrm>
            <a:off x="1143000" y="1426099"/>
            <a:ext cx="8915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nl-NL" sz="4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biểu đồ tranh sau:</a:t>
            </a:r>
            <a:endParaRPr lang="en-US" sz="4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B71F16-6519-4CA2-8CDA-2F056EC343D2}"/>
              </a:ext>
            </a:extLst>
          </p:cNvPr>
          <p:cNvSpPr/>
          <p:nvPr/>
        </p:nvSpPr>
        <p:spPr>
          <a:xfrm>
            <a:off x="1071716" y="1409776"/>
            <a:ext cx="8001000" cy="1024511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53F3F45-A069-4985-8B7C-9E059926D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97" y="3355983"/>
            <a:ext cx="9609804" cy="58923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5A5A37E-371E-444D-A0EA-B3838C2BB57D}"/>
              </a:ext>
            </a:extLst>
          </p:cNvPr>
          <p:cNvSpPr txBox="1"/>
          <p:nvPr/>
        </p:nvSpPr>
        <p:spPr>
          <a:xfrm>
            <a:off x="762000" y="2466933"/>
            <a:ext cx="10020300" cy="80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 cốc nước uống trong một ngày</a:t>
            </a:r>
            <a:endParaRPr lang="en-US" sz="3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0C4D8-C18D-4818-80F5-5D909E2D0F86}"/>
              </a:ext>
            </a:extLst>
          </p:cNvPr>
          <p:cNvSpPr txBox="1"/>
          <p:nvPr/>
        </p:nvSpPr>
        <p:spPr>
          <a:xfrm>
            <a:off x="10164097" y="2625459"/>
            <a:ext cx="9144000" cy="80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 Biểu đồ tranh trên cho ta biết điều gì?</a:t>
            </a:r>
            <a:endParaRPr lang="en-US" sz="3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771591-1AD7-426F-B88F-35AC97D88160}"/>
              </a:ext>
            </a:extLst>
          </p:cNvPr>
          <p:cNvSpPr txBox="1"/>
          <p:nvPr/>
        </p:nvSpPr>
        <p:spPr>
          <a:xfrm>
            <a:off x="10153650" y="6520679"/>
            <a:ext cx="7810500" cy="1608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5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NL" sz="3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ố cốc nước uống trong một ngày của các bạn Khôi, Giang, Trâm, Phước</a:t>
            </a:r>
            <a:endParaRPr lang="en-US" sz="3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7EF4D9B-BE85-4A83-B65C-0E3D11D33012}"/>
              </a:ext>
            </a:extLst>
          </p:cNvPr>
          <p:cNvSpPr/>
          <p:nvPr/>
        </p:nvSpPr>
        <p:spPr>
          <a:xfrm>
            <a:off x="10049798" y="6414157"/>
            <a:ext cx="8018205" cy="1985800"/>
          </a:xfrm>
          <a:prstGeom prst="round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rẻ Em, Mầm Non, Em Nhỏ, Trẻ Con, Đi Học, Tải hình PNG 64 - Free.Vector6.com">
            <a:extLst>
              <a:ext uri="{FF2B5EF4-FFF2-40B4-BE49-F238E27FC236}">
                <a16:creationId xmlns:a16="http://schemas.microsoft.com/office/drawing/2014/main" id="{5A1D7D15-C5A1-46D8-B58C-32ED6C78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3561348"/>
            <a:ext cx="4426359" cy="31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BD24B5F-6DDF-4C33-A7B7-7B2FD54DD026}"/>
              </a:ext>
            </a:extLst>
          </p:cNvPr>
          <p:cNvSpPr/>
          <p:nvPr/>
        </p:nvSpPr>
        <p:spPr>
          <a:xfrm>
            <a:off x="457200" y="3771900"/>
            <a:ext cx="1524000" cy="5181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35C5CFE-A7BE-4839-B68D-291B56BAE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538" y="2741242"/>
            <a:ext cx="8424862" cy="571901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90B4DDC-2FFA-4123-BF1D-E60AF03C0042}"/>
              </a:ext>
            </a:extLst>
          </p:cNvPr>
          <p:cNvSpPr/>
          <p:nvPr/>
        </p:nvSpPr>
        <p:spPr>
          <a:xfrm>
            <a:off x="12589669" y="7072696"/>
            <a:ext cx="3276600" cy="1162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cốc nước</a:t>
            </a:r>
          </a:p>
        </p:txBody>
      </p:sp>
      <p:pic>
        <p:nvPicPr>
          <p:cNvPr id="7172" name="Picture 4" descr="4 Quan niệm sai lầm phổ biến về nước uống - Hỏi đáp cùng chuyên gia máy lọc  nước">
            <a:extLst>
              <a:ext uri="{FF2B5EF4-FFF2-40B4-BE49-F238E27FC236}">
                <a16:creationId xmlns:a16="http://schemas.microsoft.com/office/drawing/2014/main" id="{A2BEAA9D-7142-4198-A77A-87733A9FA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794" y="4101568"/>
            <a:ext cx="3956716" cy="28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44F31D19-F970-4907-AACD-9EE77C9ED191}"/>
              </a:ext>
            </a:extLst>
          </p:cNvPr>
          <p:cNvSpPr/>
          <p:nvPr/>
        </p:nvSpPr>
        <p:spPr>
          <a:xfrm>
            <a:off x="10719927" y="7245751"/>
            <a:ext cx="1199613" cy="943551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E2E9AF-76C8-4513-BEF5-96D90069DF2E}"/>
              </a:ext>
            </a:extLst>
          </p:cNvPr>
          <p:cNvSpPr txBox="1"/>
          <p:nvPr/>
        </p:nvSpPr>
        <p:spPr>
          <a:xfrm>
            <a:off x="10180689" y="2867139"/>
            <a:ext cx="8006992" cy="1608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Bạn Khôi uống mấy cốc nước trong một ngày?</a:t>
            </a:r>
            <a:endParaRPr lang="en-US" sz="3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484B4AA-BECC-4EFA-9CD9-1A807B496658}"/>
              </a:ext>
            </a:extLst>
          </p:cNvPr>
          <p:cNvSpPr/>
          <p:nvPr/>
        </p:nvSpPr>
        <p:spPr>
          <a:xfrm>
            <a:off x="2713895" y="3561348"/>
            <a:ext cx="5058505" cy="124199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841F9EA-F00E-4983-9614-70EFF5AA9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360" y="2867139"/>
            <a:ext cx="8424862" cy="571901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0CB40A0-4EA2-4190-8BE3-D83BE3631C31}"/>
              </a:ext>
            </a:extLst>
          </p:cNvPr>
          <p:cNvSpPr txBox="1"/>
          <p:nvPr/>
        </p:nvSpPr>
        <p:spPr>
          <a:xfrm>
            <a:off x="9866979" y="2075357"/>
            <a:ext cx="8006992" cy="1608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c) Bạn nào uống nhiều nước nhất? Bạn nào uống ít nước nhất?</a:t>
            </a:r>
            <a:endParaRPr lang="en-US" sz="3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F488D7-ADC8-47D2-872D-BB520D1F51F7}"/>
              </a:ext>
            </a:extLst>
          </p:cNvPr>
          <p:cNvSpPr txBox="1"/>
          <p:nvPr/>
        </p:nvSpPr>
        <p:spPr>
          <a:xfrm>
            <a:off x="10178231" y="5984873"/>
            <a:ext cx="7448550" cy="242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3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Bạn Phước uống nhiều nước nhất</a:t>
            </a:r>
            <a:r>
              <a:rPr lang="nl-NL" sz="35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3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Bạn Trâm uống ít nước nhất</a:t>
            </a:r>
            <a:endParaRPr lang="en-US" sz="3500">
              <a:solidFill>
                <a:srgbClr val="0070C0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91F7AC-655C-4E30-A42E-BA2E258A4351}"/>
              </a:ext>
            </a:extLst>
          </p:cNvPr>
          <p:cNvSpPr/>
          <p:nvPr/>
        </p:nvSpPr>
        <p:spPr>
          <a:xfrm>
            <a:off x="10236687" y="5880294"/>
            <a:ext cx="7267575" cy="257996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00B74C04-98AC-4A98-826B-CCF435A5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96827"/>
            <a:ext cx="1953854" cy="19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hối lớp lá">
            <a:extLst>
              <a:ext uri="{FF2B5EF4-FFF2-40B4-BE49-F238E27FC236}">
                <a16:creationId xmlns:a16="http://schemas.microsoft.com/office/drawing/2014/main" id="{D0BCD312-7715-4EAA-BA29-8F604F4D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062" y="55637"/>
            <a:ext cx="3959635" cy="22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Trẻ Em, Mầm Non, Em Nhỏ, Trẻ Con, Tải hình PNG 55 - Free.Vector6.com">
            <a:extLst>
              <a:ext uri="{FF2B5EF4-FFF2-40B4-BE49-F238E27FC236}">
                <a16:creationId xmlns:a16="http://schemas.microsoft.com/office/drawing/2014/main" id="{AE4587FF-EC0A-4C4D-986D-5EC93ED5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291" y="3070569"/>
            <a:ext cx="5715000" cy="341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 animBg="1"/>
      <p:bldP spid="29" grpId="0" animBg="1"/>
      <p:bldP spid="33" grpId="0" animBg="1"/>
      <p:bldP spid="35" grpId="0" animBg="1"/>
      <p:bldP spid="38" grpId="0"/>
      <p:bldP spid="39" grpId="0" animBg="1"/>
      <p:bldP spid="42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39417" y="4974"/>
            <a:ext cx="4724400" cy="4339469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12BCE465-6EBE-4BB9-98C6-56B8858E9E33}"/>
              </a:ext>
            </a:extLst>
          </p:cNvPr>
          <p:cNvSpPr txBox="1"/>
          <p:nvPr/>
        </p:nvSpPr>
        <p:spPr>
          <a:xfrm>
            <a:off x="7391400" y="344422"/>
            <a:ext cx="457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F34E26-883A-448D-AB77-44D91C3CF197}"/>
              </a:ext>
            </a:extLst>
          </p:cNvPr>
          <p:cNvSpPr txBox="1"/>
          <p:nvPr/>
        </p:nvSpPr>
        <p:spPr>
          <a:xfrm>
            <a:off x="1138084" y="1618984"/>
            <a:ext cx="12420600" cy="169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3. </a:t>
            </a:r>
            <a:r>
              <a:rPr lang="nl-NL" sz="35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Hà và Nam chơi trò chơi “ Bịt mắt chọn hoa”</a:t>
            </a:r>
            <a:endParaRPr lang="en-US" sz="35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5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B09184-CE10-4DCF-B7B8-CBD9E5D9B16B}"/>
              </a:ext>
            </a:extLst>
          </p:cNvPr>
          <p:cNvSpPr/>
          <p:nvPr/>
        </p:nvSpPr>
        <p:spPr>
          <a:xfrm>
            <a:off x="1066800" y="1602661"/>
            <a:ext cx="10439400" cy="1024511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D310D8D-BF7F-4205-8407-B9BFC8176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62" y="2781300"/>
            <a:ext cx="7807222" cy="68564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6D864EB-1A06-4277-99C2-BE42682688D0}"/>
              </a:ext>
            </a:extLst>
          </p:cNvPr>
          <p:cNvSpPr txBox="1"/>
          <p:nvPr/>
        </p:nvSpPr>
        <p:spPr>
          <a:xfrm>
            <a:off x="8246806" y="4344443"/>
            <a:ext cx="10058400" cy="4032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500" b="0" i="0">
                <a:solidFill>
                  <a:srgbClr val="0070C0"/>
                </a:solidFill>
                <a:effectLst/>
              </a:rPr>
              <a:t>Chọn chữ cái đặt trước câu mô tả đúng khả năng xảy ra của một lần chơi:</a:t>
            </a:r>
          </a:p>
          <a:p>
            <a:pPr algn="l">
              <a:lnSpc>
                <a:spcPct val="150000"/>
              </a:lnSpc>
            </a:pPr>
            <a:r>
              <a:rPr lang="vi-VN" sz="3500" b="0" i="0">
                <a:solidFill>
                  <a:srgbClr val="0070C0"/>
                </a:solidFill>
                <a:effectLst/>
              </a:rPr>
              <a:t>A. Hà có thể chọn được bông hoa màu vàng</a:t>
            </a:r>
          </a:p>
          <a:p>
            <a:pPr algn="l">
              <a:lnSpc>
                <a:spcPct val="150000"/>
              </a:lnSpc>
            </a:pPr>
            <a:r>
              <a:rPr lang="vi-VN" sz="3500" b="0" i="0">
                <a:solidFill>
                  <a:srgbClr val="0070C0"/>
                </a:solidFill>
                <a:effectLst/>
              </a:rPr>
              <a:t>B. Hà không thể chọn được bông hoa màu vàng</a:t>
            </a:r>
          </a:p>
          <a:p>
            <a:pPr algn="l">
              <a:lnSpc>
                <a:spcPct val="150000"/>
              </a:lnSpc>
            </a:pPr>
            <a:r>
              <a:rPr lang="vi-VN" sz="3500" b="0" i="0">
                <a:solidFill>
                  <a:srgbClr val="0070C0"/>
                </a:solidFill>
                <a:effectLst/>
              </a:rPr>
              <a:t>C. Hà chắc chắn chọn được bông hoa màu vàng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D499FE-E6FA-4B1F-A224-F560F6D0DAEC}"/>
              </a:ext>
            </a:extLst>
          </p:cNvPr>
          <p:cNvSpPr txBox="1"/>
          <p:nvPr/>
        </p:nvSpPr>
        <p:spPr>
          <a:xfrm>
            <a:off x="1752600" y="9132568"/>
            <a:ext cx="1066800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D3F7F1-9605-4E3F-821A-DEB31AA98377}"/>
              </a:ext>
            </a:extLst>
          </p:cNvPr>
          <p:cNvSpPr txBox="1"/>
          <p:nvPr/>
        </p:nvSpPr>
        <p:spPr>
          <a:xfrm>
            <a:off x="6512642" y="9070823"/>
            <a:ext cx="1483442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B04FB2B-3864-4D18-9CD4-DF9E4DD9C15C}"/>
              </a:ext>
            </a:extLst>
          </p:cNvPr>
          <p:cNvSpPr/>
          <p:nvPr/>
        </p:nvSpPr>
        <p:spPr>
          <a:xfrm>
            <a:off x="7996084" y="5980013"/>
            <a:ext cx="843116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rẻ Em, Mầm Non, Tải hình PNG 454 - Free.Vector6.com">
            <a:extLst>
              <a:ext uri="{FF2B5EF4-FFF2-40B4-BE49-F238E27FC236}">
                <a16:creationId xmlns:a16="http://schemas.microsoft.com/office/drawing/2014/main" id="{29F193F6-6C82-4327-BCF2-5C62E27C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416" y="7749952"/>
            <a:ext cx="4352003" cy="27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ee, bee , cartoon - PicMix">
            <a:extLst>
              <a:ext uri="{FF2B5EF4-FFF2-40B4-BE49-F238E27FC236}">
                <a16:creationId xmlns:a16="http://schemas.microsoft.com/office/drawing/2014/main" id="{A1694133-C2AD-469A-BAB4-9DA50718D5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615212"/>
            <a:ext cx="3310834" cy="28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309134"/>
            <a:ext cx="18288000" cy="1977866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065C0-0992-49EF-BEBB-99106266B5B9}"/>
              </a:ext>
            </a:extLst>
          </p:cNvPr>
          <p:cNvSpPr txBox="1"/>
          <p:nvPr/>
        </p:nvSpPr>
        <p:spPr>
          <a:xfrm>
            <a:off x="486697" y="1669112"/>
            <a:ext cx="175260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600" b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nl-NL" sz="360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5 thẻ ghi các số 1, 2, 3, 4, 5. Hãy rút ra một thẻ và dọc số ghi trên thẻ đó</a:t>
            </a:r>
            <a:endParaRPr lang="en-US" sz="3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AB5A64-90FC-4290-9356-C97A41F9CF53}"/>
              </a:ext>
            </a:extLst>
          </p:cNvPr>
          <p:cNvSpPr/>
          <p:nvPr/>
        </p:nvSpPr>
        <p:spPr>
          <a:xfrm>
            <a:off x="307258" y="1651864"/>
            <a:ext cx="17218742" cy="1024511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950089F2-0F85-4362-A2C2-7DA1F316E340}"/>
              </a:ext>
            </a:extLst>
          </p:cNvPr>
          <p:cNvSpPr txBox="1"/>
          <p:nvPr/>
        </p:nvSpPr>
        <p:spPr>
          <a:xfrm>
            <a:off x="8001000" y="555205"/>
            <a:ext cx="457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D02454-FE41-49BD-8F8C-7F0E2B81BECF}"/>
              </a:ext>
            </a:extLst>
          </p:cNvPr>
          <p:cNvSpPr txBox="1"/>
          <p:nvPr/>
        </p:nvSpPr>
        <p:spPr>
          <a:xfrm>
            <a:off x="486697" y="2836185"/>
            <a:ext cx="17655121" cy="358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 dụng các từ “chắc chắn", “có thể”,  “không thể” để mô tả dùng khả năng xảy ra của một lần rút thẻ</a:t>
            </a:r>
            <a:endParaRPr lang="en-US" sz="3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 Thẻ được rút ra là thẻ ghi số 0.</a:t>
            </a:r>
            <a:endParaRPr lang="en-US" sz="3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endParaRPr lang="en-US" sz="3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62FA32-B488-49A8-A077-E6215FFA1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140" y="4175745"/>
            <a:ext cx="8691678" cy="41075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452D8A-8784-4A95-A466-6CE911619920}"/>
              </a:ext>
            </a:extLst>
          </p:cNvPr>
          <p:cNvSpPr/>
          <p:nvPr/>
        </p:nvSpPr>
        <p:spPr>
          <a:xfrm>
            <a:off x="1937625" y="5955691"/>
            <a:ext cx="6865823" cy="927437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“Không thể” vì không có thẻ số 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86E099C-46FC-4999-AB79-D88AE9F4CB9A}"/>
              </a:ext>
            </a:extLst>
          </p:cNvPr>
          <p:cNvSpPr/>
          <p:nvPr/>
        </p:nvSpPr>
        <p:spPr>
          <a:xfrm>
            <a:off x="785687" y="6114947"/>
            <a:ext cx="838200" cy="707909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D1A27-2A71-479E-A165-AEBA8C2FA700}"/>
              </a:ext>
            </a:extLst>
          </p:cNvPr>
          <p:cNvSpPr txBox="1"/>
          <p:nvPr/>
        </p:nvSpPr>
        <p:spPr>
          <a:xfrm>
            <a:off x="521110" y="7291374"/>
            <a:ext cx="9158748" cy="80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5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3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Thẻ được rút ra là thẻ ghi số 1.</a:t>
            </a:r>
            <a:endParaRPr lang="en-US" sz="3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788D3A-8EBF-4DBC-9F89-C5DC5D908FAD}"/>
              </a:ext>
            </a:extLst>
          </p:cNvPr>
          <p:cNvSpPr/>
          <p:nvPr/>
        </p:nvSpPr>
        <p:spPr>
          <a:xfrm>
            <a:off x="1663216" y="8712580"/>
            <a:ext cx="6865823" cy="927437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“Có thể” vì có 1 thẻ số 1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8B8CB52-FE44-413D-8BF9-57EED1B0AA70}"/>
              </a:ext>
            </a:extLst>
          </p:cNvPr>
          <p:cNvSpPr/>
          <p:nvPr/>
        </p:nvSpPr>
        <p:spPr>
          <a:xfrm>
            <a:off x="511278" y="8871836"/>
            <a:ext cx="838200" cy="707909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utoShape 2">
            <a:extLst>
              <a:ext uri="{FF2B5EF4-FFF2-40B4-BE49-F238E27FC236}">
                <a16:creationId xmlns:a16="http://schemas.microsoft.com/office/drawing/2014/main" id="{C7D96FDC-E75B-40D4-98F1-8B26873F60DE}"/>
              </a:ext>
            </a:extLst>
          </p:cNvPr>
          <p:cNvSpPr/>
          <p:nvPr/>
        </p:nvSpPr>
        <p:spPr>
          <a:xfrm>
            <a:off x="105697" y="8283325"/>
            <a:ext cx="18288000" cy="1977866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9AB09D-7CCA-4DF7-8780-E918B331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58" y="4794050"/>
            <a:ext cx="8891003" cy="3396340"/>
          </a:xfrm>
          <a:prstGeom prst="rect">
            <a:avLst/>
          </a:prstGeom>
        </p:spPr>
      </p:pic>
      <p:pic>
        <p:nvPicPr>
          <p:cNvPr id="9218" name="Picture 2" descr="Trẻ Em, Vui Chơi, Mầm Non, Tải hình PNG 178 - Free.Vector6.com">
            <a:extLst>
              <a:ext uri="{FF2B5EF4-FFF2-40B4-BE49-F238E27FC236}">
                <a16:creationId xmlns:a16="http://schemas.microsoft.com/office/drawing/2014/main" id="{EC65153C-FDC0-444C-A997-33E9CECC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54" y="5769068"/>
            <a:ext cx="8003904" cy="55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rẻ Em, Trẻ Con, Đứa Trẻ, Em Nhỏ, Mầm Non, Tải hình PNG 131 -  Free.Vector6.com">
            <a:extLst>
              <a:ext uri="{FF2B5EF4-FFF2-40B4-BE49-F238E27FC236}">
                <a16:creationId xmlns:a16="http://schemas.microsoft.com/office/drawing/2014/main" id="{892C7BC1-1693-4A5A-8306-AB4C7137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679166"/>
            <a:ext cx="4991007" cy="29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Trẻ Em, Trẻ Con, Đứa Trẻ, Em Nhỏ, Mầm Non, Tải hình PNG 131 -  Free.Vector6.com">
            <a:extLst>
              <a:ext uri="{FF2B5EF4-FFF2-40B4-BE49-F238E27FC236}">
                <a16:creationId xmlns:a16="http://schemas.microsoft.com/office/drawing/2014/main" id="{013D9F48-98DA-45CC-9331-3F9FACD1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542" y="-696414"/>
            <a:ext cx="4991007" cy="29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427FE69-1245-440B-B5CA-E0F611096B24}"/>
              </a:ext>
            </a:extLst>
          </p:cNvPr>
          <p:cNvSpPr txBox="1"/>
          <p:nvPr/>
        </p:nvSpPr>
        <p:spPr>
          <a:xfrm>
            <a:off x="107523" y="4935277"/>
            <a:ext cx="9806784" cy="80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c) Thẻ được rút ra là thẻ ghi một số bé hơn 10</a:t>
            </a:r>
            <a:endParaRPr lang="en-US" sz="3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E27150-82DE-445D-BC41-20B7D958D51C}"/>
              </a:ext>
            </a:extLst>
          </p:cNvPr>
          <p:cNvSpPr/>
          <p:nvPr/>
        </p:nvSpPr>
        <p:spPr>
          <a:xfrm>
            <a:off x="1707461" y="6489574"/>
            <a:ext cx="7525213" cy="1700816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“Chắc chắn” vì tất cả các thẻ đều bé hơn 10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7C74F414-45EC-4BDD-A66B-CA7420B4E76B}"/>
              </a:ext>
            </a:extLst>
          </p:cNvPr>
          <p:cNvSpPr/>
          <p:nvPr/>
        </p:nvSpPr>
        <p:spPr>
          <a:xfrm>
            <a:off x="511278" y="7099835"/>
            <a:ext cx="838200" cy="707909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/>
      <p:bldP spid="29" grpId="0" animBg="1"/>
      <p:bldP spid="30" grpId="0" animBg="1"/>
      <p:bldP spid="49" grpId="0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BF316D-13B3-4839-B7FF-E85C6600EAB4}"/>
              </a:ext>
            </a:extLst>
          </p:cNvPr>
          <p:cNvSpPr txBox="1"/>
          <p:nvPr/>
        </p:nvSpPr>
        <p:spPr>
          <a:xfrm>
            <a:off x="4289044" y="1466354"/>
            <a:ext cx="970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D564A-1A1E-4D1E-B551-B38588E27A98}"/>
              </a:ext>
            </a:extLst>
          </p:cNvPr>
          <p:cNvSpPr txBox="1"/>
          <p:nvPr/>
        </p:nvSpPr>
        <p:spPr>
          <a:xfrm>
            <a:off x="1974547" y="4793978"/>
            <a:ext cx="3925872" cy="2276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000" b="1">
                <a:solidFill>
                  <a:srgbClr val="0070C0"/>
                </a:solidFill>
              </a:rPr>
              <a:t>Hoàn thành vở bài tập</a:t>
            </a:r>
            <a:endParaRPr lang="en-US" sz="50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8CC5B5-20E5-4F35-8D23-15F80D1AA511}"/>
              </a:ext>
            </a:extLst>
          </p:cNvPr>
          <p:cNvSpPr txBox="1"/>
          <p:nvPr/>
        </p:nvSpPr>
        <p:spPr>
          <a:xfrm>
            <a:off x="7773268" y="4867334"/>
            <a:ext cx="3669376" cy="225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0070C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Chuẩn bị bài mới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11EB6A5-14FB-4080-B662-88AAC24A5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22447" y="3413159"/>
            <a:ext cx="1645094" cy="1187459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D0601F7C-A6E7-42CB-8096-AA77F1AD15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3114914"/>
            <a:ext cx="1545950" cy="1506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429</Words>
  <Application>Microsoft Office PowerPoint</Application>
  <PresentationFormat>Custom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Courier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Pet Birthday Doodle Illustrations Events and Special Interest Presentation</dc:title>
  <dc:creator>ô Đ</dc:creator>
  <cp:lastModifiedBy>huynhthi ngocdiem</cp:lastModifiedBy>
  <cp:revision>2</cp:revision>
  <dcterms:created xsi:type="dcterms:W3CDTF">2006-08-16T00:00:00Z</dcterms:created>
  <dcterms:modified xsi:type="dcterms:W3CDTF">2021-11-16T09:56:34Z</dcterms:modified>
  <dc:identifier>DAEstWGU6vw</dc:identifier>
</cp:coreProperties>
</file>