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8" r:id="rId4"/>
    <p:sldId id="259" r:id="rId5"/>
    <p:sldId id="260" r:id="rId6"/>
    <p:sldId id="261" r:id="rId7"/>
    <p:sldId id="262" r:id="rId8"/>
    <p:sldId id="264" r:id="rId9"/>
    <p:sldId id="266" r:id="rId10"/>
    <p:sldId id="267" r:id="rId11"/>
    <p:sldId id="270" r:id="rId12"/>
    <p:sldId id="274" r:id="rId13"/>
    <p:sldId id="269" r:id="rId14"/>
    <p:sldId id="271" r:id="rId15"/>
    <p:sldId id="272" r:id="rId16"/>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FFD03B"/>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giải</a:t>
            </a:r>
            <a:r>
              <a:rPr lang="en-US" baseline="0" smtClean="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Đây</a:t>
            </a:r>
            <a:r>
              <a:rPr lang="en-US" baseline="0" smtClean="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2 câu</a:t>
            </a:r>
            <a:r>
              <a:rPr lang="en-US" baseline="0" smtClean="0"/>
              <a:t> sau là câu hỏi mở, GV tôn trọng ý kiến của hs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2079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4525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1/22/2021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LÀM ANH</a:t>
            </a:r>
            <a:endParaRPr lang="en-US" sz="3600" b="1">
              <a:solidFill>
                <a:srgbClr val="F6842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09256" y="507574"/>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a:t>
            </a:r>
            <a:r>
              <a:rPr lang="en-US" sz="2400" smtClean="0">
                <a:latin typeface="Arial-Rounded" pitchFamily="34" charset="0"/>
                <a:ea typeface="Arial-Rounded" pitchFamily="34" charset="0"/>
                <a:cs typeface="Arial-Rounded" pitchFamily="34" charset="0"/>
              </a:rPr>
              <a:t>gái bé</a:t>
            </a:r>
            <a:endParaRPr lang="en-US" sz="2400" smtClean="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a:t>
            </a:r>
            <a:r>
              <a:rPr lang="en-US" sz="2400" smtClean="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9" name="TextBox 18"/>
          <p:cNvSpPr txBox="1"/>
          <p:nvPr/>
        </p:nvSpPr>
        <p:spPr>
          <a:xfrm>
            <a:off x="4724400" y="507574"/>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990600" y="4400550"/>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Làm anh thì cần làm những gì cho em?</a:t>
            </a:r>
          </a:p>
        </p:txBody>
      </p:sp>
      <p:sp>
        <p:nvSpPr>
          <p:cNvPr id="7" name="TextBox 6"/>
          <p:cNvSpPr txBox="1"/>
          <p:nvPr/>
        </p:nvSpPr>
        <p:spPr>
          <a:xfrm>
            <a:off x="983343"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Theo em, làm anh dễ hay khó?</a:t>
            </a:r>
            <a:endParaRPr lang="en-US" sz="3200">
              <a:latin typeface="Arial-Rounded" pitchFamily="34" charset="0"/>
              <a:ea typeface="Arial-Rounded" pitchFamily="34" charset="0"/>
              <a:cs typeface="Arial-Rounded" pitchFamily="34" charset="0"/>
            </a:endParaRPr>
          </a:p>
        </p:txBody>
      </p:sp>
      <p:cxnSp>
        <p:nvCxnSpPr>
          <p:cNvPr id="4" name="Straight Connector 3"/>
          <p:cNvCxnSpPr/>
          <p:nvPr/>
        </p:nvCxnSpPr>
        <p:spPr>
          <a:xfrm>
            <a:off x="1447800" y="272415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31051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3453876"/>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86715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78143" y="8953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7473" y="1657350"/>
            <a:ext cx="191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8143" y="2038350"/>
            <a:ext cx="276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78143" y="1276350"/>
            <a:ext cx="2308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Em thích làm anh hay làm em? Vì sao?</a:t>
            </a:r>
            <a:endParaRPr lang="en-US" sz="3200">
              <a:latin typeface="Arial-Rounded" pitchFamily="34" charset="0"/>
              <a:ea typeface="Arial-Rounded" pitchFamily="34" charset="0"/>
              <a:cs typeface="Arial-Rounded" pitchFamily="34" charset="0"/>
            </a:endParaRPr>
          </a:p>
        </p:txBody>
      </p:sp>
      <p:sp>
        <p:nvSpPr>
          <p:cNvPr id="14" name="TextBox 13"/>
          <p:cNvSpPr txBox="1"/>
          <p:nvPr/>
        </p:nvSpPr>
        <p:spPr>
          <a:xfrm>
            <a:off x="1556315" y="5273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Học thuộc lòng hai khổ thơ  cuối</a:t>
            </a:r>
            <a:endParaRPr lang="en-US" sz="2400" b="1">
              <a:latin typeface="Arial Rounded MT Bold" pitchFamily="34" charset="0"/>
              <a:ea typeface="Arial-Rounded" pitchFamily="34" charset="0"/>
              <a:cs typeface="Arial-Rounded" pitchFamily="34" charset="0"/>
            </a:endParaRPr>
          </a:p>
        </p:txBody>
      </p:sp>
      <p:sp>
        <p:nvSpPr>
          <p:cNvPr id="20" name="TextBox 19"/>
          <p:cNvSpPr txBox="1"/>
          <p:nvPr/>
        </p:nvSpPr>
        <p:spPr>
          <a:xfrm>
            <a:off x="2853542" y="1200150"/>
            <a:ext cx="3471058"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3523"/>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60379"/>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91" y="2000536"/>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1" y="3113513"/>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809" y="3463052"/>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36" y="3812591"/>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582" y="418680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Kể về anh, chị hoặc em của em</a:t>
            </a:r>
            <a:endParaRPr lang="en-US" sz="2400" b="1">
              <a:latin typeface="Arial Rounded MT Bol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04" t="51860" r="3068" b="8687"/>
          <a:stretch/>
        </p:blipFill>
        <p:spPr>
          <a:xfrm>
            <a:off x="5749636" y="356663"/>
            <a:ext cx="3054926" cy="1852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 t="11648" r="473" b="21818"/>
          <a:stretch/>
        </p:blipFill>
        <p:spPr>
          <a:xfrm>
            <a:off x="76200" y="1809750"/>
            <a:ext cx="5430716" cy="28183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485"/>
          <a:stretch/>
        </p:blipFill>
        <p:spPr>
          <a:xfrm>
            <a:off x="5715000" y="2114549"/>
            <a:ext cx="2764044" cy="2731881"/>
          </a:xfrm>
          <a:prstGeom prst="rect">
            <a:avLst/>
          </a:prstGeom>
        </p:spPr>
      </p:pic>
    </p:spTree>
    <p:extLst>
      <p:ext uri="{BB962C8B-B14F-4D97-AF65-F5344CB8AC3E}">
        <p14:creationId xmlns:p14="http://schemas.microsoft.com/office/powerpoint/2010/main" val="2570606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2804"/>
          <a:stretch/>
        </p:blipFill>
        <p:spPr>
          <a:xfrm>
            <a:off x="1502229" y="133350"/>
            <a:ext cx="6622015" cy="4819650"/>
          </a:xfrm>
          <a:prstGeom prst="rect">
            <a:avLst/>
          </a:prstGeom>
        </p:spPr>
      </p:pic>
      <p:pic>
        <p:nvPicPr>
          <p:cNvPr id="4" name="TÌNH ANH EM - Truyện cổ tích - Cổ Tích Việt Nam - truyen co tich viet nam chuyen co tich_Tr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39432" y="590551"/>
            <a:ext cx="5747608" cy="3047999"/>
          </a:xfr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Làm anh</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30,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31</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Quan sát tranh</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514350" y="3105150"/>
            <a:ext cx="7391400" cy="1569612"/>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Thử đoán xem:</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em nói gì với anh?</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anh nói gì với em?</a:t>
            </a:r>
          </a:p>
          <a:p>
            <a:pPr marL="457200" indent="-457200" algn="just">
              <a:buAutoNum type="alphaLcPeriod"/>
            </a:pPr>
            <a:r>
              <a:rPr lang="en-US" sz="2400" smtClean="0">
                <a:latin typeface="Arial-Rounded" pitchFamily="34" charset="0"/>
                <a:ea typeface="Arial-Rounded" pitchFamily="34" charset="0"/>
                <a:cs typeface="Arial-Rounded" pitchFamily="34" charset="0"/>
              </a:rPr>
              <a:t>Tình cảm của người anh đối với em như thế nào?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8" t="22242" r="21132" b="31923"/>
          <a:stretch/>
        </p:blipFill>
        <p:spPr bwMode="auto">
          <a:xfrm>
            <a:off x="5283199" y="682055"/>
            <a:ext cx="3643086" cy="33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9" t="26587" r="51363" b="43872"/>
          <a:stretch/>
        </p:blipFill>
        <p:spPr bwMode="auto">
          <a:xfrm>
            <a:off x="1676400" y="944185"/>
            <a:ext cx="3338285" cy="21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390059" y="237531"/>
            <a:ext cx="5947064" cy="523172"/>
          </a:xfrm>
          <a:prstGeom prst="rect">
            <a:avLst/>
          </a:prstGeom>
          <a:noFill/>
        </p:spPr>
        <p:txBody>
          <a:bodyPr wrap="square" lIns="91391" tIns="45696" rIns="91391" bIns="45696" rtlCol="0">
            <a:spAutoFit/>
          </a:bodyPr>
          <a:lstStyle/>
          <a:p>
            <a:pPr algn="ctr"/>
            <a:r>
              <a:rPr lang="en-US" sz="2800" b="1" smtClean="0">
                <a:latin typeface="Arial-Rounded" pitchFamily="34" charset="0"/>
                <a:ea typeface="Arial-Rounded" pitchFamily="34" charset="0"/>
                <a:cs typeface="Arial-Rounded" pitchFamily="34" charset="0"/>
              </a:rPr>
              <a:t>Làm anh</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765685"/>
            <a:ext cx="3519054" cy="3970269"/>
          </a:xfrm>
          <a:prstGeom prst="rect">
            <a:avLst/>
          </a:prstGeom>
          <a:noFill/>
        </p:spPr>
        <p:txBody>
          <a:bodyPr wrap="square" lIns="91391" tIns="45696" rIns="91391" bIns="45696" rtlCol="0">
            <a:spAutoFit/>
          </a:bodyPr>
          <a:lstStyle/>
          <a:p>
            <a:pPr algn="just"/>
            <a:r>
              <a:rPr lang="en-US" sz="2800" smtClean="0">
                <a:latin typeface="Arial-Rounded" pitchFamily="34" charset="0"/>
                <a:ea typeface="Arial-Rounded" pitchFamily="34" charset="0"/>
                <a:cs typeface="Arial-Rounded" pitchFamily="34" charset="0"/>
              </a:rPr>
              <a:t>Làm anh khó đấy</a:t>
            </a:r>
          </a:p>
          <a:p>
            <a:pPr algn="just"/>
            <a:r>
              <a:rPr lang="en-US" sz="2800" smtClean="0">
                <a:latin typeface="Arial-Rounded" pitchFamily="34" charset="0"/>
                <a:ea typeface="Arial-Rounded" pitchFamily="34" charset="0"/>
                <a:cs typeface="Arial-Rounded" pitchFamily="34" charset="0"/>
              </a:rPr>
              <a:t>Phải đâu chuyện đùa</a:t>
            </a:r>
          </a:p>
          <a:p>
            <a:pPr algn="just"/>
            <a:r>
              <a:rPr lang="en-US" sz="2800" smtClean="0">
                <a:latin typeface="Arial-Rounded" pitchFamily="34" charset="0"/>
                <a:ea typeface="Arial-Rounded" pitchFamily="34" charset="0"/>
                <a:cs typeface="Arial-Rounded" pitchFamily="34" charset="0"/>
              </a:rPr>
              <a:t>Với em </a:t>
            </a:r>
            <a:r>
              <a:rPr lang="en-US" sz="2800" smtClean="0">
                <a:latin typeface="Arial-Rounded" pitchFamily="34" charset="0"/>
                <a:ea typeface="Arial-Rounded" pitchFamily="34" charset="0"/>
                <a:cs typeface="Arial-Rounded" pitchFamily="34" charset="0"/>
              </a:rPr>
              <a:t>gái bé</a:t>
            </a:r>
            <a:endParaRPr lang="en-US" sz="2800" smtClean="0">
              <a:latin typeface="Arial-Rounded" pitchFamily="34" charset="0"/>
              <a:ea typeface="Arial-Rounded" pitchFamily="34" charset="0"/>
              <a:cs typeface="Arial-Rounded" pitchFamily="34" charset="0"/>
            </a:endParaRPr>
          </a:p>
          <a:p>
            <a:pPr algn="just"/>
            <a:r>
              <a:rPr lang="en-US" sz="2800" smtClean="0">
                <a:latin typeface="Arial-Rounded" pitchFamily="34" charset="0"/>
                <a:ea typeface="Arial-Rounded" pitchFamily="34" charset="0"/>
                <a:cs typeface="Arial-Rounded" pitchFamily="34" charset="0"/>
              </a:rPr>
              <a:t>Phải “người lớn” cơ.</a:t>
            </a:r>
          </a:p>
          <a:p>
            <a:pPr algn="just"/>
            <a:endParaRPr lang="en-US" sz="2800">
              <a:latin typeface="Arial-Rounded" pitchFamily="34" charset="0"/>
              <a:ea typeface="Arial-Rounded" pitchFamily="34" charset="0"/>
              <a:cs typeface="Arial-Rounded" pitchFamily="34" charset="0"/>
            </a:endParaRPr>
          </a:p>
          <a:p>
            <a:pPr algn="just"/>
            <a:r>
              <a:rPr lang="en-US" sz="2800" smtClean="0">
                <a:latin typeface="Arial-Rounded" pitchFamily="34" charset="0"/>
                <a:ea typeface="Arial-Rounded" pitchFamily="34" charset="0"/>
                <a:cs typeface="Arial-Rounded" pitchFamily="34" charset="0"/>
              </a:rPr>
              <a:t>Khi em bé khóc</a:t>
            </a:r>
          </a:p>
          <a:p>
            <a:pPr algn="just"/>
            <a:r>
              <a:rPr lang="en-US" sz="2800" smtClean="0">
                <a:latin typeface="Arial-Rounded" pitchFamily="34" charset="0"/>
                <a:ea typeface="Arial-Rounded" pitchFamily="34" charset="0"/>
                <a:cs typeface="Arial-Rounded" pitchFamily="34" charset="0"/>
              </a:rPr>
              <a:t>Anh phải dỗ dành</a:t>
            </a:r>
          </a:p>
          <a:p>
            <a:pPr algn="just"/>
            <a:r>
              <a:rPr lang="en-US" sz="2800" smtClean="0">
                <a:latin typeface="Arial-Rounded" pitchFamily="34" charset="0"/>
                <a:ea typeface="Arial-Rounded" pitchFamily="34" charset="0"/>
                <a:cs typeface="Arial-Rounded" pitchFamily="34" charset="0"/>
              </a:rPr>
              <a:t>Nếu</a:t>
            </a:r>
            <a:r>
              <a:rPr lang="en-US" sz="2800" smtClean="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em bé ngã</a:t>
            </a:r>
          </a:p>
          <a:p>
            <a:pPr algn="just"/>
            <a:r>
              <a:rPr lang="en-US" sz="2800" smtClean="0">
                <a:latin typeface="Arial-Rounded" pitchFamily="34" charset="0"/>
                <a:ea typeface="Arial-Rounded" pitchFamily="34" charset="0"/>
                <a:cs typeface="Arial-Rounded" pitchFamily="34" charset="0"/>
              </a:rPr>
              <a:t>Anh nâng dịu dàng.</a:t>
            </a:r>
            <a:endParaRPr lang="en-US" sz="280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Rounded" pitchFamily="34" charset="0"/>
                <a:ea typeface="Arial-Rounded" pitchFamily="34" charset="0"/>
                <a:cs typeface="Arial-Rounded" pitchFamily="34" charset="0"/>
              </a:rPr>
              <a:t>Đọc mẫu</a:t>
            </a:r>
            <a:endParaRPr lang="en-US" sz="2000" b="1">
              <a:solidFill>
                <a:schemeClr val="tx1"/>
              </a:solidFill>
              <a:latin typeface="Arial-Rounded" pitchFamily="34" charset="0"/>
              <a:ea typeface="Arial-Rounded" pitchFamily="34" charset="0"/>
              <a:cs typeface="Arial-Rounded" pitchFamily="34" charset="0"/>
            </a:endParaRPr>
          </a:p>
        </p:txBody>
      </p:sp>
      <p:sp>
        <p:nvSpPr>
          <p:cNvPr id="7" name="TextBox 6"/>
          <p:cNvSpPr txBox="1"/>
          <p:nvPr/>
        </p:nvSpPr>
        <p:spPr>
          <a:xfrm>
            <a:off x="4991925" y="765685"/>
            <a:ext cx="4228275" cy="4401156"/>
          </a:xfrm>
          <a:prstGeom prst="rect">
            <a:avLst/>
          </a:prstGeom>
          <a:noFill/>
        </p:spPr>
        <p:txBody>
          <a:bodyPr wrap="square" lIns="91391" tIns="45696" rIns="91391" bIns="45696" rtlCol="0">
            <a:spAutoFit/>
          </a:bodyPr>
          <a:lstStyle/>
          <a:p>
            <a:pPr algn="just"/>
            <a:r>
              <a:rPr lang="en-US" sz="2800" smtClean="0">
                <a:latin typeface="Arial-Rounded" pitchFamily="34" charset="0"/>
                <a:ea typeface="Arial-Rounded" pitchFamily="34" charset="0"/>
                <a:cs typeface="Arial-Rounded" pitchFamily="34" charset="0"/>
              </a:rPr>
              <a:t>Mẹ cho quà bánh</a:t>
            </a:r>
          </a:p>
          <a:p>
            <a:pPr algn="just"/>
            <a:r>
              <a:rPr lang="en-US" sz="2800" smtClean="0">
                <a:latin typeface="Arial-Rounded" pitchFamily="34" charset="0"/>
                <a:ea typeface="Arial-Rounded" pitchFamily="34" charset="0"/>
                <a:cs typeface="Arial-Rounded" pitchFamily="34" charset="0"/>
              </a:rPr>
              <a:t>Chia em phần hơn</a:t>
            </a:r>
          </a:p>
          <a:p>
            <a:pPr algn="just"/>
            <a:r>
              <a:rPr lang="en-US" sz="2800" smtClean="0">
                <a:latin typeface="Arial-Rounded" pitchFamily="34" charset="0"/>
                <a:ea typeface="Arial-Rounded" pitchFamily="34" charset="0"/>
                <a:cs typeface="Arial-Rounded" pitchFamily="34" charset="0"/>
              </a:rPr>
              <a:t>Có đồ chơi đẹp</a:t>
            </a:r>
          </a:p>
          <a:p>
            <a:pPr algn="just"/>
            <a:r>
              <a:rPr lang="en-US" sz="2800" smtClean="0">
                <a:latin typeface="Arial-Rounded" pitchFamily="34" charset="0"/>
                <a:ea typeface="Arial-Rounded" pitchFamily="34" charset="0"/>
                <a:cs typeface="Arial-Rounded" pitchFamily="34" charset="0"/>
              </a:rPr>
              <a:t>Cũng nhường em luôn.</a:t>
            </a:r>
          </a:p>
          <a:p>
            <a:pPr algn="just"/>
            <a:endParaRPr lang="en-US" sz="2800">
              <a:latin typeface="Arial-Rounded" pitchFamily="34" charset="0"/>
              <a:ea typeface="Arial-Rounded" pitchFamily="34" charset="0"/>
              <a:cs typeface="Arial-Rounded" pitchFamily="34" charset="0"/>
            </a:endParaRPr>
          </a:p>
          <a:p>
            <a:pPr algn="just"/>
            <a:r>
              <a:rPr lang="en-US" sz="2800" smtClean="0">
                <a:latin typeface="Arial-Rounded" pitchFamily="34" charset="0"/>
                <a:ea typeface="Arial-Rounded" pitchFamily="34" charset="0"/>
                <a:cs typeface="Arial-Rounded" pitchFamily="34" charset="0"/>
              </a:rPr>
              <a:t>Làm anh thật khó</a:t>
            </a:r>
          </a:p>
          <a:p>
            <a:pPr algn="just"/>
            <a:r>
              <a:rPr lang="en-US" sz="2800" smtClean="0">
                <a:latin typeface="Arial-Rounded" pitchFamily="34" charset="0"/>
                <a:ea typeface="Arial-Rounded" pitchFamily="34" charset="0"/>
                <a:cs typeface="Arial-Rounded" pitchFamily="34" charset="0"/>
              </a:rPr>
              <a:t>Nhưng mà thật vui</a:t>
            </a:r>
          </a:p>
          <a:p>
            <a:pPr algn="just"/>
            <a:r>
              <a:rPr lang="en-US" sz="2800" smtClean="0">
                <a:latin typeface="Arial-Rounded" pitchFamily="34" charset="0"/>
                <a:ea typeface="Arial-Rounded" pitchFamily="34" charset="0"/>
                <a:cs typeface="Arial-Rounded" pitchFamily="34" charset="0"/>
              </a:rPr>
              <a:t>Ai yêu em bé</a:t>
            </a:r>
          </a:p>
          <a:p>
            <a:pPr algn="just"/>
            <a:r>
              <a:rPr lang="en-US" sz="2800" smtClean="0">
                <a:latin typeface="Arial-Rounded" pitchFamily="34" charset="0"/>
                <a:ea typeface="Arial-Rounded" pitchFamily="34" charset="0"/>
                <a:cs typeface="Arial-Rounded" pitchFamily="34" charset="0"/>
              </a:rPr>
              <a:t>Thì làm được thôi.</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    (Phan Thị Thanh Nhàn)</a:t>
            </a:r>
            <a:endParaRPr lang="en-US" sz="2800">
              <a:latin typeface="Arial Rounded MT Bold" pitchFamily="34" charset="0"/>
              <a:ea typeface="Arial-Rounded" pitchFamily="34" charset="0"/>
              <a:cs typeface="Arial-Rounded" pitchFamily="34" charset="0"/>
            </a:endParaRPr>
          </a:p>
        </p:txBody>
      </p:sp>
      <p:sp>
        <p:nvSpPr>
          <p:cNvPr id="9" name="TextBox 8"/>
          <p:cNvSpPr txBox="1"/>
          <p:nvPr/>
        </p:nvSpPr>
        <p:spPr>
          <a:xfrm>
            <a:off x="327389" y="951745"/>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(1)</a:t>
            </a:r>
            <a:endParaRPr lang="en-US" sz="2500">
              <a:latin typeface=".VnArial" pitchFamily="34" charset="0"/>
              <a:ea typeface="Arial-Rounded" pitchFamily="34" charset="0"/>
              <a:cs typeface="Arial-Rounded" pitchFamily="34" charset="0"/>
            </a:endParaRPr>
          </a:p>
        </p:txBody>
      </p:sp>
      <p:sp>
        <p:nvSpPr>
          <p:cNvPr id="10" name="TextBox 9"/>
          <p:cNvSpPr txBox="1"/>
          <p:nvPr/>
        </p:nvSpPr>
        <p:spPr>
          <a:xfrm>
            <a:off x="327388" y="3105150"/>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(2)</a:t>
            </a:r>
            <a:endParaRPr lang="en-US" sz="2500">
              <a:latin typeface=".VnArial" pitchFamily="34" charset="0"/>
              <a:ea typeface="Arial-Rounded" pitchFamily="34" charset="0"/>
              <a:cs typeface="Arial-Rounded" pitchFamily="34" charset="0"/>
            </a:endParaRPr>
          </a:p>
        </p:txBody>
      </p:sp>
      <p:sp>
        <p:nvSpPr>
          <p:cNvPr id="11" name="TextBox 10"/>
          <p:cNvSpPr txBox="1"/>
          <p:nvPr/>
        </p:nvSpPr>
        <p:spPr>
          <a:xfrm>
            <a:off x="4301904" y="953864"/>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(3)</a:t>
            </a:r>
            <a:endParaRPr lang="en-US" sz="2500">
              <a:latin typeface=".VnArial" pitchFamily="34" charset="0"/>
              <a:ea typeface="Arial-Rounded" pitchFamily="34" charset="0"/>
              <a:cs typeface="Arial-Rounded" pitchFamily="34" charset="0"/>
            </a:endParaRPr>
          </a:p>
        </p:txBody>
      </p:sp>
      <p:sp>
        <p:nvSpPr>
          <p:cNvPr id="12" name="TextBox 11"/>
          <p:cNvSpPr txBox="1"/>
          <p:nvPr/>
        </p:nvSpPr>
        <p:spPr>
          <a:xfrm>
            <a:off x="4301903" y="3107269"/>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(4)</a:t>
            </a:r>
            <a:endParaRPr lang="en-US" sz="2500">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295479"/>
            <a:ext cx="7773005"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a:t>
            </a:r>
            <a:r>
              <a:rPr lang="en-US" sz="2400" smtClean="0">
                <a:latin typeface="Arial-Rounded" pitchFamily="34" charset="0"/>
                <a:ea typeface="Arial-Rounded" pitchFamily="34" charset="0"/>
                <a:cs typeface="Arial-Rounded" pitchFamily="34" charset="0"/>
              </a:rPr>
              <a:t>gái bé</a:t>
            </a:r>
            <a:endParaRPr lang="en-US" sz="2400" smtClean="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a:t>
            </a:r>
            <a:r>
              <a:rPr lang="en-US" sz="2400" smtClean="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a:t>
            </a:r>
            <a:r>
              <a:rPr lang="en-US" sz="2400" smtClean="0">
                <a:latin typeface="Arial-Rounded" pitchFamily="34" charset="0"/>
                <a:ea typeface="Arial-Rounded" pitchFamily="34" charset="0"/>
                <a:cs typeface="Arial-Rounded" pitchFamily="34" charset="0"/>
              </a:rPr>
              <a:t>gái bé</a:t>
            </a:r>
            <a:endParaRPr lang="en-US" sz="2400" smtClean="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a:t>
            </a:r>
            <a:r>
              <a:rPr lang="en-US" sz="2400" smtClean="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4" name="TextBox 3"/>
          <p:cNvSpPr txBox="1"/>
          <p:nvPr/>
        </p:nvSpPr>
        <p:spPr>
          <a:xfrm>
            <a:off x="666231" y="4357483"/>
            <a:ext cx="7773005" cy="584739"/>
          </a:xfrm>
          <a:prstGeom prst="rect">
            <a:avLst/>
          </a:prstGeom>
          <a:solidFill>
            <a:srgbClr val="FFD347"/>
          </a:solidFill>
        </p:spPr>
        <p:txBody>
          <a:bodyPr wrap="square" lIns="91403" tIns="45702" rIns="91403" bIns="45702"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13" name="Straight Connector 12"/>
          <p:cNvCxnSpPr/>
          <p:nvPr/>
        </p:nvCxnSpPr>
        <p:spPr>
          <a:xfrm flipH="1">
            <a:off x="2438400" y="3195864"/>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90800" y="3966716"/>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sp>
        <p:nvSpPr>
          <p:cNvPr id="4" name="TextBox 3"/>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a:t>
            </a:r>
            <a:r>
              <a:rPr lang="en-US" sz="2400" smtClean="0">
                <a:latin typeface="Arial-Rounded" pitchFamily="34" charset="0"/>
                <a:ea typeface="Arial-Rounded" pitchFamily="34" charset="0"/>
                <a:cs typeface="Arial-Rounded" pitchFamily="34" charset="0"/>
              </a:rPr>
              <a:t>gái bé</a:t>
            </a:r>
            <a:endParaRPr lang="en-US" sz="2400" smtClean="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a:t>
            </a:r>
            <a:r>
              <a:rPr lang="en-US" sz="2400" smtClean="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730" y="437332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khổ</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1398484"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19266" y="4373327"/>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a:t>
            </a:r>
            <a:r>
              <a:rPr lang="en-US" sz="2400" smtClean="0">
                <a:latin typeface="Arial-Rounded" pitchFamily="34" charset="0"/>
                <a:ea typeface="Arial-Rounded" pitchFamily="34" charset="0"/>
                <a:cs typeface="Arial-Rounded" pitchFamily="34" charset="0"/>
              </a:rPr>
              <a:t>gái bé</a:t>
            </a:r>
            <a:endParaRPr lang="en-US" sz="2400" smtClean="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a:t>
            </a:r>
            <a:r>
              <a:rPr lang="en-US" sz="2400" smtClean="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1" name="TextBox 10"/>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sp>
        <p:nvSpPr>
          <p:cNvPr id="5" name="TextBox 4"/>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6" name="TextBox 5"/>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a:t>
            </a:r>
            <a:r>
              <a:rPr lang="en-US" sz="2400" smtClean="0">
                <a:latin typeface="Arial-Rounded" pitchFamily="34" charset="0"/>
                <a:ea typeface="Arial-Rounded" pitchFamily="34" charset="0"/>
                <a:cs typeface="Arial-Rounded" pitchFamily="34" charset="0"/>
              </a:rPr>
              <a:t>gái bé</a:t>
            </a:r>
            <a:endParaRPr lang="en-US" sz="2400" smtClean="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a:t>
            </a:r>
            <a:r>
              <a:rPr lang="en-US" sz="2400" smtClean="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Tìm tiếng cùng vần với mỗi tiếng </a:t>
            </a:r>
            <a:r>
              <a:rPr lang="en-US" sz="2400" b="1" i="1" smtClean="0">
                <a:latin typeface="Arial-Rounded" pitchFamily="34" charset="0"/>
                <a:ea typeface="Arial-Rounded" pitchFamily="34" charset="0"/>
                <a:cs typeface="Arial-Rounded" pitchFamily="34" charset="0"/>
              </a:rPr>
              <a:t>bánh, đẹp, vui </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637757"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bánh</a:t>
            </a:r>
            <a:endParaRPr lang="en-US" sz="3600" b="1">
              <a:latin typeface="Arial-Rounded" pitchFamily="34" charset="0"/>
              <a:ea typeface="Arial-Rounded" pitchFamily="34" charset="0"/>
              <a:cs typeface="Arial-Rounded" pitchFamily="34" charset="0"/>
            </a:endParaRP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đ</a:t>
            </a:r>
            <a:r>
              <a:rPr lang="en-US" sz="3600" b="1" smtClean="0">
                <a:latin typeface="Arial-Rounded" pitchFamily="34" charset="0"/>
                <a:ea typeface="Arial-Rounded" pitchFamily="34" charset="0"/>
                <a:cs typeface="Arial-Rounded" pitchFamily="34" charset="0"/>
              </a:rPr>
              <a:t>ẹp</a:t>
            </a:r>
            <a:endParaRPr lang="en-US" sz="3600" b="1">
              <a:latin typeface="Arial-Rounded" pitchFamily="34" charset="0"/>
              <a:ea typeface="Arial-Rounded" pitchFamily="34" charset="0"/>
              <a:cs typeface="Arial-Rounded" pitchFamily="34" charset="0"/>
            </a:endParaRPr>
          </a:p>
        </p:txBody>
      </p:sp>
      <p:sp>
        <p:nvSpPr>
          <p:cNvPr id="9" name="Oval 8"/>
          <p:cNvSpPr/>
          <p:nvPr/>
        </p:nvSpPr>
        <p:spPr>
          <a:xfrm>
            <a:off x="6595338" y="1347507"/>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vui</a:t>
            </a:r>
            <a:endParaRPr lang="en-US" sz="3600" b="1">
              <a:latin typeface="Arial-Rounded" pitchFamily="34" charset="0"/>
              <a:ea typeface="Arial-Rounded" pitchFamily="34" charset="0"/>
              <a:cs typeface="Arial-Rounded" pitchFamily="34" charset="0"/>
            </a:endParaRP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canh</a:t>
            </a:r>
            <a:endParaRPr lang="en-US" sz="1600">
              <a:solidFill>
                <a:schemeClr val="tx1"/>
              </a:solidFill>
              <a:latin typeface="Arial-Rounded" pitchFamily="34" charset="0"/>
              <a:ea typeface="Arial-Rounded" pitchFamily="34" charset="0"/>
              <a:cs typeface="Arial-Rounded" pitchFamily="34" charset="0"/>
            </a:endParaRP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lạnh</a:t>
            </a:r>
            <a:endParaRPr lang="en-US" sz="1600">
              <a:solidFill>
                <a:schemeClr val="tx1"/>
              </a:solidFill>
              <a:latin typeface="Arial-Rounded" pitchFamily="34" charset="0"/>
              <a:ea typeface="Arial-Rounded" pitchFamily="34" charset="0"/>
              <a:cs typeface="Arial-Rounded" pitchFamily="34" charset="0"/>
            </a:endParaRP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anh</a:t>
            </a:r>
            <a:endParaRPr lang="en-US" sz="1600">
              <a:solidFill>
                <a:schemeClr val="tx1"/>
              </a:solidFill>
              <a:latin typeface="Arial-Rounded" pitchFamily="34" charset="0"/>
              <a:ea typeface="Arial-Rounded" pitchFamily="34" charset="0"/>
              <a:cs typeface="Arial-Rounded" pitchFamily="34" charset="0"/>
            </a:endParaRP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dép</a:t>
            </a:r>
            <a:endParaRPr lang="en-US" sz="1600">
              <a:solidFill>
                <a:schemeClr val="tx1"/>
              </a:solidFill>
              <a:latin typeface="Arial-Rounded" pitchFamily="34" charset="0"/>
              <a:ea typeface="Arial-Rounded" pitchFamily="34" charset="0"/>
              <a:cs typeface="Arial-Rounded" pitchFamily="34" charset="0"/>
            </a:endParaRP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hẹp</a:t>
            </a:r>
            <a:endParaRPr lang="en-US" sz="1600">
              <a:solidFill>
                <a:schemeClr val="tx1"/>
              </a:solidFill>
              <a:latin typeface="Arial-Rounded" pitchFamily="34" charset="0"/>
              <a:ea typeface="Arial-Rounded" pitchFamily="34" charset="0"/>
              <a:cs typeface="Arial-Rounded" pitchFamily="34" charset="0"/>
            </a:endParaRP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ép</a:t>
            </a:r>
            <a:endParaRPr lang="en-US" sz="1600">
              <a:solidFill>
                <a:schemeClr val="tx1"/>
              </a:solidFill>
              <a:latin typeface="Arial-Rounded" pitchFamily="34" charset="0"/>
              <a:ea typeface="Arial-Rounded" pitchFamily="34" charset="0"/>
              <a:cs typeface="Arial-Rounded" pitchFamily="34" charset="0"/>
            </a:endParaRP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chùi</a:t>
            </a:r>
            <a:endParaRPr lang="en-US" sz="1600">
              <a:solidFill>
                <a:schemeClr val="tx1"/>
              </a:solidFill>
              <a:latin typeface="Arial-Rounded" pitchFamily="34" charset="0"/>
              <a:ea typeface="Arial-Rounded" pitchFamily="34" charset="0"/>
              <a:cs typeface="Arial-Rounded" pitchFamily="34" charset="0"/>
            </a:endParaRPr>
          </a:p>
        </p:txBody>
      </p:sp>
      <p:sp>
        <p:nvSpPr>
          <p:cNvPr id="33" name="Rectangle 32"/>
          <p:cNvSpPr/>
          <p:nvPr/>
        </p:nvSpPr>
        <p:spPr>
          <a:xfrm>
            <a:off x="7112072" y="2898924"/>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túi</a:t>
            </a:r>
            <a:endParaRPr lang="en-US" sz="1600">
              <a:solidFill>
                <a:schemeClr val="tx1"/>
              </a:solidFill>
              <a:latin typeface="Arial-Rounded" pitchFamily="34" charset="0"/>
              <a:ea typeface="Arial-Rounded" pitchFamily="34" charset="0"/>
              <a:cs typeface="Arial-Rounded" pitchFamily="34" charset="0"/>
            </a:endParaRP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mũi</a:t>
            </a:r>
            <a:endParaRPr lang="en-US" sz="1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915</Words>
  <Application>Microsoft Office PowerPoint</Application>
  <PresentationFormat>On-screen Show (16:9)</PresentationFormat>
  <Paragraphs>208</Paragraphs>
  <Slides>15</Slides>
  <Notes>6</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108</cp:revision>
  <dcterms:created xsi:type="dcterms:W3CDTF">2020-12-08T15:48:47Z</dcterms:created>
  <dcterms:modified xsi:type="dcterms:W3CDTF">2021-01-22T12:42:10Z</dcterms:modified>
</cp:coreProperties>
</file>