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310" r:id="rId5"/>
    <p:sldId id="311" r:id="rId6"/>
    <p:sldId id="312" r:id="rId7"/>
    <p:sldId id="313" r:id="rId8"/>
    <p:sldId id="258" r:id="rId9"/>
    <p:sldId id="259" r:id="rId10"/>
    <p:sldId id="260" r:id="rId11"/>
    <p:sldId id="261" r:id="rId12"/>
    <p:sldId id="263" r:id="rId13"/>
    <p:sldId id="264" r:id="rId14"/>
    <p:sldId id="265" r:id="rId15"/>
    <p:sldId id="266" r:id="rId16"/>
    <p:sldId id="268"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83" r:id="rId30"/>
    <p:sldId id="285" r:id="rId31"/>
    <p:sldId id="314" r:id="rId32"/>
    <p:sldId id="286" r:id="rId33"/>
    <p:sldId id="287" r:id="rId34"/>
    <p:sldId id="288" r:id="rId35"/>
    <p:sldId id="289" r:id="rId36"/>
    <p:sldId id="290" r:id="rId37"/>
    <p:sldId id="291" r:id="rId38"/>
    <p:sldId id="292" r:id="rId39"/>
    <p:sldId id="293" r:id="rId40"/>
    <p:sldId id="294" r:id="rId41"/>
    <p:sldId id="296" r:id="rId42"/>
    <p:sldId id="297" r:id="rId43"/>
    <p:sldId id="295" r:id="rId44"/>
    <p:sldId id="299" r:id="rId45"/>
    <p:sldId id="298" r:id="rId46"/>
    <p:sldId id="315" r:id="rId47"/>
    <p:sldId id="318" r:id="rId48"/>
    <p:sldId id="319" r:id="rId49"/>
    <p:sldId id="300" r:id="rId50"/>
    <p:sldId id="301" r:id="rId51"/>
    <p:sldId id="302" r:id="rId52"/>
    <p:sldId id="303" r:id="rId53"/>
    <p:sldId id="304" r:id="rId54"/>
    <p:sldId id="305" r:id="rId55"/>
    <p:sldId id="316" r:id="rId56"/>
    <p:sldId id="317" r:id="rId57"/>
    <p:sldId id="307" r:id="rId58"/>
    <p:sldId id="306" r:id="rId59"/>
    <p:sldId id="30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65" d="100"/>
          <a:sy n="65"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14.gif"/><Relationship Id="rId3" Type="http://schemas.openxmlformats.org/officeDocument/2006/relationships/image" Target="../media/image3.jpe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slide" Target="slide7.xml"/><Relationship Id="rId10" Type="http://schemas.openxmlformats.org/officeDocument/2006/relationships/image" Target="../media/image9.png"/><Relationship Id="rId19"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slide" Target="slide4.xml"/><Relationship Id="rId14" Type="http://schemas.openxmlformats.org/officeDocument/2006/relationships/image" Target="../media/image11.png"/><Relationship Id="rId22"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05327" y="3839280"/>
            <a:ext cx="6286867" cy="1862048"/>
          </a:xfrm>
          <a:prstGeom prst="rect">
            <a:avLst/>
          </a:prstGeom>
          <a:noFill/>
        </p:spPr>
        <p:txBody>
          <a:bodyPr wrap="square" lIns="91440" tIns="45720" rIns="91440" bIns="45720">
            <a:spAutoFit/>
          </a:bodyPr>
          <a:lstStyle/>
          <a:p>
            <a:pPr algn="ctr"/>
            <a:r>
              <a:rPr lang="en-US" sz="11500" b="1" cap="none" spc="0" dirty="0">
                <a:ln w="0"/>
                <a:solidFill>
                  <a:schemeClr val="tx1"/>
                </a:solidFill>
                <a:effectLst>
                  <a:outerShdw blurRad="38100" dist="19050" dir="2700000" algn="tl" rotWithShape="0">
                    <a:schemeClr val="dk1">
                      <a:alpha val="40000"/>
                    </a:schemeClr>
                  </a:outerShdw>
                </a:effectLst>
              </a:rPr>
              <a:t>TIẾT 1 + 2</a:t>
            </a:r>
          </a:p>
        </p:txBody>
      </p:sp>
    </p:spTree>
    <p:extLst>
      <p:ext uri="{BB962C8B-B14F-4D97-AF65-F5344CB8AC3E}">
        <p14:creationId xmlns:p14="http://schemas.microsoft.com/office/powerpoint/2010/main" val="320285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Bọ cánh cam ý tưởng | bọ rùa, côn trùng, động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495" y="67564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76028" y="2696806"/>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sp>
        <p:nvSpPr>
          <p:cNvPr id="2" name="Rectangle 1"/>
          <p:cNvSpPr/>
          <p:nvPr/>
        </p:nvSpPr>
        <p:spPr>
          <a:xfrm>
            <a:off x="812800" y="5141575"/>
            <a:ext cx="10688320" cy="1077218"/>
          </a:xfrm>
          <a:prstGeom prst="rect">
            <a:avLst/>
          </a:prstGeom>
        </p:spPr>
        <p:txBody>
          <a:bodyPr wrap="square">
            <a:spAutoFit/>
          </a:bodyPr>
          <a:lstStyle/>
          <a:p>
            <a:r>
              <a:rPr lang="vi-VN" sz="3200" b="0" i="0" dirty="0">
                <a:solidFill>
                  <a:srgbClr val="383838"/>
                </a:solidFill>
                <a:effectLst/>
                <a:latin typeface="+mj-lt"/>
              </a:rPr>
              <a:t>Hầu hết các loài bọ cánh cam được coi là có lợi vì chúng ăn các loại rệp và côn trùng gây hại cho mùa màng.</a:t>
            </a:r>
            <a:endParaRPr lang="en-US" sz="3200" dirty="0">
              <a:latin typeface="+mj-lt"/>
            </a:endParaRPr>
          </a:p>
        </p:txBody>
      </p:sp>
    </p:spTree>
    <p:extLst>
      <p:ext uri="{BB962C8B-B14F-4D97-AF65-F5344CB8AC3E}">
        <p14:creationId xmlns:p14="http://schemas.microsoft.com/office/powerpoint/2010/main" val="36992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96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TỪ KHÓ</a:t>
            </a:r>
          </a:p>
        </p:txBody>
      </p:sp>
      <p:sp>
        <p:nvSpPr>
          <p:cNvPr id="3" name="TextBox 2"/>
          <p:cNvSpPr txBox="1"/>
          <p:nvPr/>
        </p:nvSpPr>
        <p:spPr>
          <a:xfrm>
            <a:off x="4778431" y="193963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tễnh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78431" y="317709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78431" y="441455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ngơ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CÂU</a:t>
            </a:r>
          </a:p>
        </p:txBody>
      </p:sp>
      <p:sp>
        <p:nvSpPr>
          <p:cNvPr id="3" name="Rectangle 2"/>
          <p:cNvSpPr/>
          <p:nvPr/>
        </p:nvSpPr>
        <p:spPr>
          <a:xfrm>
            <a:off x="1136073" y="2791798"/>
            <a:ext cx="10307782" cy="1200329"/>
          </a:xfrm>
          <a:prstGeom prst="rect">
            <a:avLst/>
          </a:prstGeom>
        </p:spPr>
        <p:txBody>
          <a:bodyPr wrap="square">
            <a:spAutoFit/>
          </a:bodyPr>
          <a:lstStyle/>
          <a:p>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Hằng ngày, </a:t>
            </a:r>
            <a:r>
              <a:rPr lang="en-US"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em đều bỏ vào chiếc lọ</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một chút nước</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 ngọn cỏ xanh non.</a:t>
            </a:r>
            <a:endParaRPr lang="en-US" sz="3600" dirty="0"/>
          </a:p>
        </p:txBody>
      </p:sp>
    </p:spTree>
    <p:extLst>
      <p:ext uri="{BB962C8B-B14F-4D97-AF65-F5344CB8AC3E}">
        <p14:creationId xmlns:p14="http://schemas.microsoft.com/office/powerpoint/2010/main" val="250103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71449" y="1390650"/>
            <a:ext cx="2219325" cy="2095500"/>
          </a:xfrm>
          <a:prstGeom prst="ellipse">
            <a:avLst/>
          </a:prstGeom>
          <a:solidFill>
            <a:srgbClr val="F13FBA"/>
          </a:solidFill>
          <a:ln>
            <a:solidFill>
              <a:srgbClr val="F13FBA"/>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GIẢI NGHĨA TỪ</a:t>
            </a:r>
          </a:p>
        </p:txBody>
      </p:sp>
      <p:sp>
        <p:nvSpPr>
          <p:cNvPr id="3" name="Rounded Rectangle 2"/>
          <p:cNvSpPr/>
          <p:nvPr/>
        </p:nvSpPr>
        <p:spPr>
          <a:xfrm>
            <a:off x="3233737" y="563704"/>
            <a:ext cx="8791575" cy="5844891"/>
          </a:xfrm>
          <a:prstGeom prst="roundRect">
            <a:avLst/>
          </a:prstGeom>
          <a:solidFill>
            <a:schemeClr val="bg1"/>
          </a:solidFill>
          <a:ln w="1905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3200" dirty="0">
              <a:solidFill>
                <a:srgbClr val="FF33CC"/>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306445" y="1156272"/>
            <a:ext cx="4323080" cy="2206338"/>
            <a:chOff x="3638550" y="1181100"/>
            <a:chExt cx="2506184" cy="1724025"/>
          </a:xfrm>
        </p:grpSpPr>
        <p:sp>
          <p:nvSpPr>
            <p:cNvPr id="5" name="Hexagon 4"/>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tễnh</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cao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thấp</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8" name="Group 7"/>
          <p:cNvGrpSpPr/>
          <p:nvPr/>
        </p:nvGrpSpPr>
        <p:grpSpPr>
          <a:xfrm>
            <a:off x="7665878" y="1743076"/>
            <a:ext cx="4323080" cy="2206338"/>
            <a:chOff x="3638550" y="1181100"/>
            <a:chExt cx="2506184" cy="1724025"/>
          </a:xfrm>
        </p:grpSpPr>
        <p:sp>
          <p:nvSpPr>
            <p:cNvPr id="9" name="Hexagon 8"/>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ánh</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Phản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chiếu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lấp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đẹp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mắt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11" name="Group 10"/>
          <p:cNvGrpSpPr/>
          <p:nvPr/>
        </p:nvGrpSpPr>
        <p:grpSpPr>
          <a:xfrm>
            <a:off x="4333350" y="3781998"/>
            <a:ext cx="4323080" cy="2206338"/>
            <a:chOff x="3638550" y="1181100"/>
            <a:chExt cx="2506184" cy="1724025"/>
          </a:xfrm>
        </p:grpSpPr>
        <p:sp>
          <p:nvSpPr>
            <p:cNvPr id="12" name="Hexagon 11"/>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Khệ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nệ</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chậm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mang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nặng</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2533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6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3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TẠM BIỆT CÁNH CAM</a:t>
            </a:r>
          </a:p>
        </p:txBody>
      </p:sp>
      <p:sp>
        <p:nvSpPr>
          <p:cNvPr id="3" name="TextBox 2"/>
          <p:cNvSpPr txBox="1"/>
          <p:nvPr/>
        </p:nvSpPr>
        <p:spPr>
          <a:xfrm>
            <a:off x="110837" y="927827"/>
            <a:ext cx="11988800" cy="526297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tễnh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lẳn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non.</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nhớ</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nhớ</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cam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Bống</a:t>
            </a:r>
            <a:r>
              <a:rPr lang="en-US" sz="2800" b="1" dirty="0">
                <a:latin typeface="Times New Roman" panose="02020603050405020304" pitchFamily="18" charset="0"/>
                <a:cs typeface="Times New Roman" panose="02020603050405020304" pitchFamily="18" charset="0"/>
              </a:rPr>
              <a:t> hi </a:t>
            </a:r>
            <a:r>
              <a:rPr lang="en-US" sz="2800" b="1" dirty="0" err="1">
                <a:latin typeface="Times New Roman" panose="02020603050405020304" pitchFamily="18" charset="0"/>
                <a:cs typeface="Times New Roman" panose="02020603050405020304" pitchFamily="18" charset="0"/>
              </a:rPr>
              <a:t>vọng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(Minh </a:t>
            </a:r>
            <a:r>
              <a:rPr lang="en-US" sz="2800" b="1" dirty="0" err="1">
                <a:latin typeface="Times New Roman" panose="02020603050405020304" pitchFamily="18" charset="0"/>
                <a:cs typeface="Times New Roman" panose="02020603050405020304" pitchFamily="18" charset="0"/>
              </a:rPr>
              <a:t>Đăng</a:t>
            </a:r>
            <a:r>
              <a:rPr lang="en-US" sz="2800" b="1" dirty="0">
                <a:latin typeface="Times New Roman" panose="02020603050405020304" pitchFamily="18" charset="0"/>
                <a:cs typeface="Times New Roman" panose="02020603050405020304" pitchFamily="18"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176680" y="2245040"/>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135414" y="3956782"/>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Thi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0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59784" y="3457551"/>
            <a:ext cx="5526497" cy="861765"/>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TRẢ LỜI CÂU HỎI</a:t>
            </a:r>
          </a:p>
        </p:txBody>
      </p:sp>
      <p:sp>
        <p:nvSpPr>
          <p:cNvPr id="3"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Tree>
    <p:extLst>
      <p:ext uri="{BB962C8B-B14F-4D97-AF65-F5344CB8AC3E}">
        <p14:creationId xmlns:p14="http://schemas.microsoft.com/office/powerpoint/2010/main" val="144267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8699" y="403860"/>
            <a:ext cx="10125076" cy="807258"/>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1.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thấy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bị</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thương</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83394" y="2651451"/>
            <a:ext cx="10684042" cy="3046988"/>
          </a:xfrm>
          <a:prstGeom prst="rect">
            <a:avLst/>
          </a:prstGeom>
          <a:noFill/>
        </p:spPr>
        <p:txBody>
          <a:bodyPr wrap="square" rtlCol="0">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Chân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bị</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tập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tễnh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quá</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Từ</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trở</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thành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người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bạn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xíu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a:t>
            </a:r>
          </a:p>
        </p:txBody>
      </p:sp>
      <p:cxnSp>
        <p:nvCxnSpPr>
          <p:cNvPr id="8" name="Straight Connector 7"/>
          <p:cNvCxnSpPr/>
          <p:nvPr/>
        </p:nvCxnSpPr>
        <p:spPr>
          <a:xfrm flipV="1">
            <a:off x="5929162" y="4107570"/>
            <a:ext cx="5438274" cy="12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524" y="4870384"/>
            <a:ext cx="7762775" cy="37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99833" y="3251815"/>
            <a:ext cx="7524817" cy="1862048"/>
          </a:xfrm>
          <a:prstGeom prst="rect">
            <a:avLst/>
          </a:prstGeom>
          <a:noFill/>
        </p:spPr>
        <p:txBody>
          <a:bodyPr wrap="non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314431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2.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chăm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sóc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như</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thế</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biết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điều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đó</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50094" y="2449704"/>
            <a:ext cx="11208619" cy="3785652"/>
          </a:xfrm>
          <a:prstGeom prst="rect">
            <a:avLst/>
          </a:prstGeom>
        </p:spPr>
        <p:txBody>
          <a:bodyPr wrap="square">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có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đôi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óng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dưới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Mỗi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nghe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tiếng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động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bụng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tròn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lẳn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trốn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đám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chăm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sóc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rất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cẩn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ngọn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non.</a:t>
            </a:r>
          </a:p>
        </p:txBody>
      </p:sp>
      <p:cxnSp>
        <p:nvCxnSpPr>
          <p:cNvPr id="4" name="Straight Connector 3"/>
          <p:cNvCxnSpPr/>
          <p:nvPr/>
        </p:nvCxnSpPr>
        <p:spPr>
          <a:xfrm>
            <a:off x="8783054" y="4649002"/>
            <a:ext cx="2975659"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16129" y="6141152"/>
            <a:ext cx="8803256" cy="4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6129" y="5332396"/>
            <a:ext cx="4317884" cy="2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1272" y="5404745"/>
            <a:ext cx="6397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102694"/>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6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4. </a:t>
            </a:r>
            <a:r>
              <a:rPr lang="en-US" sz="4000" b="1" dirty="0" err="1">
                <a:solidFill>
                  <a:schemeClr val="tx1"/>
                </a:solidFill>
                <a:latin typeface="Times New Roman" panose="02020603050405020304" pitchFamily="18" charset="0"/>
                <a:cs typeface="Times New Roman" panose="02020603050405020304" pitchFamily="18" charset="0"/>
              </a:rPr>
              <a:t>Nếu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85775" y="3112971"/>
            <a:ext cx="11239499" cy="2485745"/>
          </a:xfrm>
          <a:prstGeom prst="rect">
            <a:avLst/>
          </a:prstGeom>
        </p:spPr>
        <p:txBody>
          <a:bodyPr wrap="square">
            <a:spAutoFit/>
          </a:bodyPr>
          <a:lstStyle/>
          <a:p>
            <a:pPr marL="177800" marR="12700" indent="-203200" algn="just">
              <a:lnSpc>
                <a:spcPct val="150000"/>
              </a:lnSpc>
              <a:spcAft>
                <a:spcPts val="370"/>
              </a:spcAft>
            </a:pPr>
            <a:r>
              <a:rPr lang="vi-VN" sz="3600" dirty="0">
                <a:solidFill>
                  <a:srgbClr val="FF0000"/>
                </a:solidFill>
                <a:latin typeface="Times New Roman" panose="02020603050405020304" pitchFamily="18" charset="0"/>
                <a:ea typeface="Times New Roman" panose="02020603050405020304" pitchFamily="18" charset="0"/>
              </a:rPr>
              <a:t>Các loài động vật nên được sống trong môi trường phù hợp</a:t>
            </a:r>
            <a:r>
              <a:rPr lang="en-US" sz="3600" dirty="0">
                <a:solidFill>
                  <a:srgbClr val="FF0000"/>
                </a:solidFill>
                <a:latin typeface="Times New Roman" panose="02020603050405020304" pitchFamily="18" charset="0"/>
                <a:ea typeface="Times New Roman" panose="02020603050405020304" pitchFamily="18" charset="0"/>
              </a:rPr>
              <a:t> </a:t>
            </a:r>
            <a:r>
              <a:rPr lang="vi-VN" sz="3600" dirty="0">
                <a:solidFill>
                  <a:srgbClr val="FF0000"/>
                </a:solidFill>
                <a:latin typeface="Times New Roman" panose="02020603050405020304" pitchFamily="18" charset="0"/>
                <a:ea typeface="Times New Roman" panose="02020603050405020304" pitchFamily="18" charset="0"/>
              </a:rPr>
              <a:t>với chúng. Chỉ có ở trong môi trư</a:t>
            </a:r>
            <a:r>
              <a:rPr lang="en-US" sz="3600" dirty="0">
                <a:solidFill>
                  <a:srgbClr val="FF0000"/>
                </a:solidFill>
                <a:latin typeface="Times New Roman" panose="02020603050405020304" pitchFamily="18" charset="0"/>
                <a:ea typeface="Times New Roman" panose="02020603050405020304" pitchFamily="18" charset="0"/>
              </a:rPr>
              <a:t>ờ</a:t>
            </a:r>
            <a:r>
              <a:rPr lang="vi-VN" sz="3600" dirty="0">
                <a:solidFill>
                  <a:srgbClr val="FF0000"/>
                </a:solidFill>
                <a:latin typeface="Times New Roman" panose="02020603050405020304" pitchFamily="18" charset="0"/>
                <a:ea typeface="Times New Roman" panose="02020603050405020304" pitchFamily="18" charset="0"/>
              </a:rPr>
              <a:t>ng phù hợp, chúng m</a:t>
            </a:r>
            <a:r>
              <a:rPr lang="en-US" sz="3600" dirty="0">
                <a:solidFill>
                  <a:srgbClr val="FF0000"/>
                </a:solidFill>
                <a:latin typeface="Times New Roman" panose="02020603050405020304" pitchFamily="18" charset="0"/>
                <a:ea typeface="Times New Roman" panose="02020603050405020304" pitchFamily="18" charset="0"/>
              </a:rPr>
              <a:t>ớ</a:t>
            </a:r>
            <a:r>
              <a:rPr lang="vi-VN" sz="3600" dirty="0">
                <a:solidFill>
                  <a:srgbClr val="FF0000"/>
                </a:solidFill>
                <a:latin typeface="Times New Roman" panose="02020603050405020304" pitchFamily="18" charset="0"/>
                <a:ea typeface="Times New Roman" panose="02020603050405020304" pitchFamily="18" charset="0"/>
              </a:rPr>
              <a:t>i thoải mái và khoẻ mạnh.</a:t>
            </a:r>
            <a:endParaRPr lang="en-US" sz="36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77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
        <p:nvSpPr>
          <p:cNvPr id="3" name="Rectangle 2"/>
          <p:cNvSpPr/>
          <p:nvPr/>
        </p:nvSpPr>
        <p:spPr>
          <a:xfrm>
            <a:off x="3259784" y="3457551"/>
            <a:ext cx="5034375" cy="861766"/>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 ĐỌC LẠI</a:t>
            </a:r>
          </a:p>
        </p:txBody>
      </p:sp>
    </p:spTree>
    <p:extLst>
      <p:ext uri="{BB962C8B-B14F-4D97-AF65-F5344CB8AC3E}">
        <p14:creationId xmlns:p14="http://schemas.microsoft.com/office/powerpoint/2010/main" val="213975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323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7;p20"/>
          <p:cNvSpPr/>
          <p:nvPr/>
        </p:nvSpPr>
        <p:spPr>
          <a:xfrm>
            <a:off x="2171700" y="521990"/>
            <a:ext cx="8763000" cy="57073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 name="Rectangle 2"/>
          <p:cNvSpPr/>
          <p:nvPr/>
        </p:nvSpPr>
        <p:spPr>
          <a:xfrm>
            <a:off x="2574744" y="857636"/>
            <a:ext cx="7468070" cy="4524315"/>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TẬP</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THEO </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VĂN BẢN ĐỌC</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6317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1.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dưới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đây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được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để</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miêu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a:t>
            </a:r>
            <a:endParaRPr lang="en-US" sz="4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674" t="4719" r="77617" b="14454"/>
          <a:stretch/>
        </p:blipFill>
        <p:spPr>
          <a:xfrm>
            <a:off x="255243" y="3061095"/>
            <a:ext cx="2381250" cy="1304925"/>
          </a:xfrm>
          <a:prstGeom prst="rect">
            <a:avLst/>
          </a:prstGeom>
        </p:spPr>
      </p:pic>
      <p:pic>
        <p:nvPicPr>
          <p:cNvPr id="7" name="Picture 6"/>
          <p:cNvPicPr>
            <a:picLocks noChangeAspect="1"/>
          </p:cNvPicPr>
          <p:nvPr/>
        </p:nvPicPr>
        <p:blipFill rotWithShape="1">
          <a:blip r:embed="rId2"/>
          <a:srcRect l="78628" r="1491"/>
          <a:stretch/>
        </p:blipFill>
        <p:spPr>
          <a:xfrm>
            <a:off x="9652692" y="2827733"/>
            <a:ext cx="2286000" cy="1614488"/>
          </a:xfrm>
          <a:prstGeom prst="rect">
            <a:avLst/>
          </a:prstGeom>
        </p:spPr>
      </p:pic>
      <p:pic>
        <p:nvPicPr>
          <p:cNvPr id="8" name="Picture 7"/>
          <p:cNvPicPr>
            <a:picLocks noChangeAspect="1"/>
          </p:cNvPicPr>
          <p:nvPr/>
        </p:nvPicPr>
        <p:blipFill rotWithShape="1">
          <a:blip r:embed="rId3"/>
          <a:srcRect l="5881" r="4980"/>
          <a:stretch/>
        </p:blipFill>
        <p:spPr>
          <a:xfrm>
            <a:off x="2724151" y="3059905"/>
            <a:ext cx="2266950" cy="1285875"/>
          </a:xfrm>
          <a:prstGeom prst="rect">
            <a:avLst/>
          </a:prstGeom>
        </p:spPr>
      </p:pic>
      <p:pic>
        <p:nvPicPr>
          <p:cNvPr id="9" name="Picture 8"/>
          <p:cNvPicPr>
            <a:picLocks noChangeAspect="1"/>
          </p:cNvPicPr>
          <p:nvPr/>
        </p:nvPicPr>
        <p:blipFill rotWithShape="1">
          <a:blip r:embed="rId4"/>
          <a:srcRect l="8000" r="4222"/>
          <a:stretch/>
        </p:blipFill>
        <p:spPr>
          <a:xfrm>
            <a:off x="5078759" y="2972990"/>
            <a:ext cx="2257426" cy="1352550"/>
          </a:xfrm>
          <a:prstGeom prst="rect">
            <a:avLst/>
          </a:prstGeom>
        </p:spPr>
      </p:pic>
      <p:pic>
        <p:nvPicPr>
          <p:cNvPr id="10" name="Picture 9"/>
          <p:cNvPicPr>
            <a:picLocks noChangeAspect="1"/>
          </p:cNvPicPr>
          <p:nvPr/>
        </p:nvPicPr>
        <p:blipFill rotWithShape="1">
          <a:blip r:embed="rId5"/>
          <a:srcRect l="11919" r="5163"/>
          <a:stretch/>
        </p:blipFill>
        <p:spPr>
          <a:xfrm>
            <a:off x="7433367" y="2944415"/>
            <a:ext cx="2219325" cy="1381125"/>
          </a:xfrm>
          <a:prstGeom prst="rect">
            <a:avLst/>
          </a:prstGeom>
        </p:spPr>
      </p:pic>
    </p:spTree>
    <p:extLst>
      <p:ext uri="{BB962C8B-B14F-4D97-AF65-F5344CB8AC3E}">
        <p14:creationId xmlns:p14="http://schemas.microsoft.com/office/powerpoint/2010/main" val="16653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Bống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nói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lời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động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viên</a:t>
            </a:r>
            <a:r>
              <a:rPr lang="en-US" sz="4000" b="1" dirty="0">
                <a:solidFill>
                  <a:srgbClr val="0000CC"/>
                </a:solidFill>
                <a:latin typeface="Times New Roman" panose="02020603050405020304" pitchFamily="18" charset="0"/>
                <a:cs typeface="Times New Roman" panose="02020603050405020304" pitchFamily="18" charset="0"/>
              </a:rPr>
              <a:t>, an </a:t>
            </a:r>
            <a:r>
              <a:rPr lang="en-US" sz="4000" b="1" dirty="0" err="1">
                <a:solidFill>
                  <a:srgbClr val="0000CC"/>
                </a:solidFill>
                <a:latin typeface="Times New Roman" panose="02020603050405020304" pitchFamily="18" charset="0"/>
                <a:cs typeface="Times New Roman" panose="02020603050405020304" pitchFamily="18" charset="0"/>
              </a:rPr>
              <a:t>ủi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 </a:t>
            </a:r>
            <a:r>
              <a:rPr lang="en-US" sz="4000" b="1" dirty="0" err="1">
                <a:solidFill>
                  <a:srgbClr val="0000CC"/>
                </a:solidFill>
                <a:latin typeface="Times New Roman" panose="02020603050405020304" pitchFamily="18" charset="0"/>
                <a:cs typeface="Times New Roman" panose="02020603050405020304" pitchFamily="18" charset="0"/>
              </a:rPr>
              <a:t>khi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bị</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thương</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25643" y="3448289"/>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Mẫu</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Cánh</a:t>
            </a:r>
            <a:r>
              <a:rPr lang="en-US" sz="3600" dirty="0">
                <a:solidFill>
                  <a:srgbClr val="FF0000"/>
                </a:solidFill>
                <a:latin typeface="Times New Roman" panose="02020603050405020304" pitchFamily="18" charset="0"/>
                <a:cs typeface="Times New Roman" panose="02020603050405020304" pitchFamily="18" charset="0"/>
              </a:rPr>
              <a:t> cam </a:t>
            </a:r>
            <a:r>
              <a:rPr lang="en-US" sz="3600" dirty="0" err="1">
                <a:solidFill>
                  <a:srgbClr val="FF0000"/>
                </a:solidFill>
                <a:latin typeface="Times New Roman" panose="02020603050405020304" pitchFamily="18" charset="0"/>
                <a:cs typeface="Times New Roman" panose="02020603050405020304" pitchFamily="18" charset="0"/>
              </a:rPr>
              <a:t>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đừng</a:t>
            </a:r>
            <a:r>
              <a:rPr lang="en-US" sz="3600" dirty="0">
                <a:solidFill>
                  <a:srgbClr val="FF0000"/>
                </a:solidFill>
                <a:latin typeface="Times New Roman" panose="02020603050405020304" pitchFamily="18" charset="0"/>
                <a:cs typeface="Times New Roman" panose="02020603050405020304" pitchFamily="18" charset="0"/>
              </a:rPr>
              <a:t> lo </a:t>
            </a:r>
            <a:r>
              <a:rPr lang="en-US" sz="3600" dirty="0" err="1">
                <a:solidFill>
                  <a:srgbClr val="FF0000"/>
                </a:solidFill>
                <a:latin typeface="Times New Roman" panose="02020603050405020304" pitchFamily="18" charset="0"/>
                <a:cs typeface="Times New Roman" panose="02020603050405020304" pitchFamily="18" charset="0"/>
              </a:rPr>
              <a:t>lắng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khỏe</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14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t>
            </a:r>
            <a:r>
              <a:rPr lang="en-US" sz="4000" b="1" dirty="0" err="1">
                <a:solidFill>
                  <a:srgbClr val="0000CC"/>
                </a:solidFill>
                <a:latin typeface="Times New Roman" panose="02020603050405020304" pitchFamily="18" charset="0"/>
                <a:cs typeface="Times New Roman" panose="02020603050405020304" pitchFamily="18" charset="0"/>
              </a:rPr>
              <a:t>Nếu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thấy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buồn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sẽ</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làm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5083343" y="2524364"/>
            <a:ext cx="2346157"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Đóng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vai</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4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42487" y="2489996"/>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3</a:t>
            </a:r>
          </a:p>
        </p:txBody>
      </p:sp>
    </p:spTree>
    <p:extLst>
      <p:ext uri="{BB962C8B-B14F-4D97-AF65-F5344CB8AC3E}">
        <p14:creationId xmlns:p14="http://schemas.microsoft.com/office/powerpoint/2010/main" val="186697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12 Bọ cánh cam ý tưởng | bọ rùa, côn trùng, động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434" y="1236197"/>
            <a:ext cx="6420348" cy="4815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4" y="1207"/>
            <a:ext cx="12191995" cy="6856793"/>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990" y="1010509"/>
            <a:ext cx="3218967" cy="224352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574" y="1139193"/>
            <a:ext cx="3212870" cy="2255716"/>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7200" y="3415193"/>
            <a:ext cx="3194581" cy="2225233"/>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1140" y="3409459"/>
            <a:ext cx="3176291" cy="2225233"/>
          </a:xfrm>
          <a:prstGeom prst="rect">
            <a:avLst/>
          </a:prstGeom>
        </p:spPr>
      </p:pic>
      <p:pic>
        <p:nvPicPr>
          <p:cNvPr id="8"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7418" y="1075035"/>
            <a:ext cx="3212870" cy="2312293"/>
          </a:xfrm>
          <a:prstGeom prst="rect">
            <a:avLst/>
          </a:prstGeom>
        </p:spPr>
      </p:pic>
      <p:pic>
        <p:nvPicPr>
          <p:cNvPr id="9"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4241" y="1124532"/>
            <a:ext cx="3205203" cy="2305071"/>
          </a:xfrm>
          <a:prstGeom prst="rect">
            <a:avLst/>
          </a:prstGeom>
        </p:spPr>
      </p:pic>
      <p:pic>
        <p:nvPicPr>
          <p:cNvPr id="10"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99106" y="3382162"/>
            <a:ext cx="3176291" cy="2291294"/>
          </a:xfrm>
          <a:prstGeom prst="rect">
            <a:avLst/>
          </a:prstGeom>
        </p:spPr>
      </p:pic>
      <p:pic>
        <p:nvPicPr>
          <p:cNvPr id="11"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7301" y="3367813"/>
            <a:ext cx="3173458" cy="2308524"/>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16" name="Picture 15">
            <a:hlinkClick r:id="rId20"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7349542" y="6224032"/>
            <a:ext cx="1506247" cy="558165"/>
          </a:xfrm>
          <a:prstGeom prst="rect">
            <a:avLst/>
          </a:prstGeom>
        </p:spPr>
      </p:pic>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08422" y="5553666"/>
            <a:ext cx="1219200" cy="1295400"/>
          </a:xfrm>
          <a:prstGeom prst="rect">
            <a:avLst/>
          </a:prstGeom>
        </p:spPr>
      </p:pic>
      <p:pic>
        <p:nvPicPr>
          <p:cNvPr id="18" name="Picture 1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73552" y="5439994"/>
            <a:ext cx="1219200" cy="1295400"/>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9855" y="281707"/>
            <a:ext cx="1146062" cy="1295400"/>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69262" y="285171"/>
            <a:ext cx="1146062" cy="1295400"/>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32" presetClass="emph" presetSubtype="0" repeatCount="indefinite" fill="hold" nodeType="withEffect">
                                  <p:stCondLst>
                                    <p:cond delay="0"/>
                                  </p:stCondLst>
                                  <p:childTnLst>
                                    <p:animRot by="120000">
                                      <p:cBhvr>
                                        <p:cTn id="75" dur="100" fill="hold">
                                          <p:stCondLst>
                                            <p:cond delay="0"/>
                                          </p:stCondLst>
                                        </p:cTn>
                                        <p:tgtEl>
                                          <p:spTgt spid="16"/>
                                        </p:tgtEl>
                                        <p:attrNameLst>
                                          <p:attrName>r</p:attrName>
                                        </p:attrNameLst>
                                      </p:cBhvr>
                                    </p:animRot>
                                    <p:animRot by="-240000">
                                      <p:cBhvr>
                                        <p:cTn id="76" dur="200" fill="hold">
                                          <p:stCondLst>
                                            <p:cond delay="200"/>
                                          </p:stCondLst>
                                        </p:cTn>
                                        <p:tgtEl>
                                          <p:spTgt spid="16"/>
                                        </p:tgtEl>
                                        <p:attrNameLst>
                                          <p:attrName>r</p:attrName>
                                        </p:attrNameLst>
                                      </p:cBhvr>
                                    </p:animRot>
                                    <p:animRot by="240000">
                                      <p:cBhvr>
                                        <p:cTn id="77" dur="200" fill="hold">
                                          <p:stCondLst>
                                            <p:cond delay="400"/>
                                          </p:stCondLst>
                                        </p:cTn>
                                        <p:tgtEl>
                                          <p:spTgt spid="16"/>
                                        </p:tgtEl>
                                        <p:attrNameLst>
                                          <p:attrName>r</p:attrName>
                                        </p:attrNameLst>
                                      </p:cBhvr>
                                    </p:animRot>
                                    <p:animRot by="-240000">
                                      <p:cBhvr>
                                        <p:cTn id="78" dur="200" fill="hold">
                                          <p:stCondLst>
                                            <p:cond delay="600"/>
                                          </p:stCondLst>
                                        </p:cTn>
                                        <p:tgtEl>
                                          <p:spTgt spid="16"/>
                                        </p:tgtEl>
                                        <p:attrNameLst>
                                          <p:attrName>r</p:attrName>
                                        </p:attrNameLst>
                                      </p:cBhvr>
                                    </p:animRot>
                                    <p:animRot by="120000">
                                      <p:cBhvr>
                                        <p:cTn id="7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69403-6E2D-48EA-B10F-6AE912721EE5}"/>
              </a:ext>
            </a:extLst>
          </p:cNvPr>
          <p:cNvSpPr txBox="1"/>
          <p:nvPr/>
        </p:nvSpPr>
        <p:spPr>
          <a:xfrm>
            <a:off x="366251" y="117987"/>
            <a:ext cx="11459497" cy="6801862"/>
          </a:xfrm>
          <a:prstGeom prst="rect">
            <a:avLst/>
          </a:prstGeom>
          <a:noFill/>
        </p:spPr>
        <p:txBody>
          <a:bodyPr wrap="square" rtlCol="0">
            <a:spAutoFit/>
          </a:bodyPr>
          <a:lstStyle/>
          <a:p>
            <a:pPr algn="ctr"/>
            <a:r>
              <a:rPr lang="vi-VN" sz="3600">
                <a:latin typeface="+mj-lt"/>
              </a:rPr>
              <a:t>Thứ hai ngày 21 tháng 2 năm 2022</a:t>
            </a:r>
          </a:p>
          <a:p>
            <a:pPr algn="ctr"/>
            <a:r>
              <a:rPr lang="vi-VN" sz="3600" u="sng">
                <a:latin typeface="+mj-lt"/>
              </a:rPr>
              <a:t>Tiếng Việt</a:t>
            </a:r>
          </a:p>
          <a:p>
            <a:pPr algn="ctr"/>
            <a:r>
              <a:rPr lang="vi-VN" sz="4400">
                <a:solidFill>
                  <a:srgbClr val="FF0000"/>
                </a:solidFill>
                <a:latin typeface="+mj-lt"/>
              </a:rPr>
              <a:t>Tạm biệt cánh cam</a:t>
            </a:r>
          </a:p>
          <a:p>
            <a:pPr algn="ctr"/>
            <a:endParaRPr lang="vi-VN" sz="3200">
              <a:solidFill>
                <a:srgbClr val="FF0000"/>
              </a:solidFill>
              <a:latin typeface="+mj-lt"/>
            </a:endParaRPr>
          </a:p>
          <a:p>
            <a:r>
              <a:rPr lang="vi-VN" sz="4400">
                <a:solidFill>
                  <a:srgbClr val="FF0000"/>
                </a:solidFill>
                <a:latin typeface="+mj-lt"/>
              </a:rPr>
              <a:t>	</a:t>
            </a:r>
            <a:r>
              <a:rPr lang="vi-VN" sz="4800">
                <a:latin typeface="+mj-lt"/>
              </a:rPr>
              <a:t>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4400">
              <a:latin typeface="+mj-lt"/>
            </a:endParaRPr>
          </a:p>
        </p:txBody>
      </p:sp>
    </p:spTree>
    <p:extLst>
      <p:ext uri="{BB962C8B-B14F-4D97-AF65-F5344CB8AC3E}">
        <p14:creationId xmlns:p14="http://schemas.microsoft.com/office/powerpoint/2010/main" val="218096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Việt Nam chiêm ngưỡng siêu trăng thứ 2 trong năm vào tối nay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337" y="2030564"/>
            <a:ext cx="5109934" cy="340662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trăng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Chìa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khóa</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Sửa khóa, Mở Khóa, Làm chìa khóa Quận 11 sài g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6" y="1812119"/>
            <a:ext cx="3435350" cy="35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4941" y="6018996"/>
            <a:ext cx="2846075"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Bánh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ách làm bánh chưng dẻo, xanh mướt, thơm ngon, đậm đà ch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4" y="1431119"/>
            <a:ext cx="4521201" cy="45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400267" y="6018996"/>
            <a:ext cx="2067334"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trâu</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150" name="Picture 6" descr="Trâu điên húc chết người ở Đồ Sơn: Giải mã chuyện &amp;#39;trâu báo oán&amp;#39; ở làng mổ  trâu lớn nhất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49" y="1431119"/>
            <a:ext cx="6629879" cy="45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3832683" y="1567016"/>
            <a:ext cx="4268016"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VIẾT</a:t>
            </a:r>
          </a:p>
        </p:txBody>
      </p:sp>
      <p:sp>
        <p:nvSpPr>
          <p:cNvPr id="3" name="TextBox 2"/>
          <p:cNvSpPr txBox="1"/>
          <p:nvPr/>
        </p:nvSpPr>
        <p:spPr>
          <a:xfrm>
            <a:off x="1911813" y="3784254"/>
            <a:ext cx="9642012" cy="1200329"/>
          </a:xfrm>
          <a:prstGeom prst="rect">
            <a:avLst/>
          </a:prstGeom>
          <a:noFill/>
        </p:spPr>
        <p:txBody>
          <a:bodyPr wrap="square" rtlCol="0">
            <a:spAutoFit/>
          </a:bodyPr>
          <a:lstStyle/>
          <a:p>
            <a:r>
              <a:rPr lang="en-US" sz="3600" b="1" dirty="0" err="1">
                <a:solidFill>
                  <a:srgbClr val="0000FF"/>
                </a:solidFill>
                <a:latin typeface="Times New Roman" panose="02020603050405020304" pitchFamily="18" charset="0"/>
                <a:cs typeface="Times New Roman" panose="02020603050405020304" pitchFamily="18" charset="0"/>
              </a:rPr>
              <a:t>Nghe</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cánh</a:t>
            </a:r>
            <a:r>
              <a:rPr lang="en-US" sz="3600" b="1" dirty="0">
                <a:solidFill>
                  <a:srgbClr val="0000FF"/>
                </a:solidFill>
                <a:latin typeface="Times New Roman" panose="02020603050405020304" pitchFamily="18" charset="0"/>
                <a:cs typeface="Times New Roman" panose="02020603050405020304" pitchFamily="18" charset="0"/>
              </a:rPr>
              <a:t> cam</a:t>
            </a:r>
          </a:p>
          <a:p>
            <a:r>
              <a:rPr lang="en-US" sz="3600" b="1" dirty="0" err="1">
                <a:solidFill>
                  <a:srgbClr val="0000FF"/>
                </a:solidFill>
                <a:latin typeface="Times New Roman" panose="02020603050405020304" pitchFamily="18" charset="0"/>
                <a:cs typeface="Times New Roman" panose="02020603050405020304" pitchFamily="18" charset="0"/>
              </a:rPr>
              <a:t>Phân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oanh</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oach</a:t>
            </a:r>
            <a:r>
              <a:rPr lang="en-US" sz="3600" b="1" dirty="0">
                <a:solidFill>
                  <a:srgbClr val="0000FF"/>
                </a:solidFill>
                <a:latin typeface="Times New Roman" panose="02020603050405020304" pitchFamily="18" charset="0"/>
                <a:cs typeface="Times New Roman" panose="02020603050405020304" pitchFamily="18" charset="0"/>
              </a:rPr>
              <a:t>, s /x,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ngã</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17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243" y="1301860"/>
            <a:ext cx="10763456" cy="4832092"/>
          </a:xfrm>
          <a:prstGeom prst="rect">
            <a:avLst/>
          </a:prstGeom>
          <a:noFill/>
        </p:spPr>
        <p:txBody>
          <a:bodyPr wrap="square" rtlCol="0">
            <a:spAutoFit/>
          </a:bodyPr>
          <a:lstStyle/>
          <a:p>
            <a:pPr algn="just"/>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có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đôi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mắt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xanh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óng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dưới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nắng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trời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lạc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nhà</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Chân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bị</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bước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tập</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tễnh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quá</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một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lọ</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đựng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đầy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Từ</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ngày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trở</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thành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người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bạn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xíu</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của</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a:t>
            </a:r>
          </a:p>
        </p:txBody>
      </p:sp>
      <p:sp>
        <p:nvSpPr>
          <p:cNvPr id="4" name="TextBox 3"/>
          <p:cNvSpPr txBox="1"/>
          <p:nvPr/>
        </p:nvSpPr>
        <p:spPr>
          <a:xfrm>
            <a:off x="3269108" y="532419"/>
            <a:ext cx="5329727" cy="769441"/>
          </a:xfrm>
          <a:prstGeom prst="rect">
            <a:avLst/>
          </a:prstGeom>
          <a:noFill/>
        </p:spPr>
        <p:txBody>
          <a:bodyPr wrap="square" rtlCol="0">
            <a:spAutoFit/>
          </a:bodyPr>
          <a:lstStyle/>
          <a:p>
            <a:pPr algn="just"/>
            <a:r>
              <a:rPr lang="en-US" sz="4400" b="1" dirty="0" err="1">
                <a:solidFill>
                  <a:srgbClr val="FF0000"/>
                </a:solidFill>
                <a:latin typeface="HP001 4 hàng" panose="020B0603050302020204" pitchFamily="34" charset="0"/>
                <a:cs typeface="Times New Roman" panose="02020603050405020304" pitchFamily="18" charset="0"/>
              </a:rPr>
              <a:t>Tạm</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biệt</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cánh</a:t>
            </a:r>
            <a:r>
              <a:rPr lang="en-US" sz="4400" b="1" dirty="0">
                <a:solidFill>
                  <a:srgbClr val="FF0000"/>
                </a:solidFill>
                <a:latin typeface="HP001 4 hàng" panose="020B0603050302020204" pitchFamily="34" charset="0"/>
                <a:cs typeface="Times New Roman" panose="02020603050405020304" pitchFamily="18" charset="0"/>
              </a:rPr>
              <a:t> cam</a:t>
            </a:r>
          </a:p>
        </p:txBody>
      </p:sp>
    </p:spTree>
    <p:extLst>
      <p:ext uri="{BB962C8B-B14F-4D97-AF65-F5344CB8AC3E}">
        <p14:creationId xmlns:p14="http://schemas.microsoft.com/office/powerpoint/2010/main" val="336275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3860" y="1509991"/>
            <a:ext cx="2640965" cy="1015663"/>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Thu </a:t>
            </a:r>
            <a:r>
              <a:rPr lang="en-US" sz="4000" b="1" dirty="0" err="1">
                <a:solidFill>
                  <a:srgbClr val="0000CC"/>
                </a:solidFill>
                <a:latin typeface="Times New Roman" panose="02020603050405020304" pitchFamily="18" charset="0"/>
                <a:cs typeface="Times New Roman" panose="02020603050405020304" pitchFamily="18" charset="0"/>
              </a:rPr>
              <a:t>hoạch</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48639" y="258406"/>
            <a:ext cx="9328786"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ô </a:t>
            </a:r>
            <a:r>
              <a:rPr lang="en-US" sz="4000" b="1" dirty="0" err="1">
                <a:solidFill>
                  <a:srgbClr val="0000CC"/>
                </a:solidFill>
                <a:latin typeface="Times New Roman" panose="02020603050405020304" pitchFamily="18" charset="0"/>
                <a:cs typeface="Times New Roman" panose="02020603050405020304" pitchFamily="18" charset="0"/>
              </a:rPr>
              <a:t>vuông</a:t>
            </a:r>
            <a:endParaRPr lang="en-US"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070542" y="17796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18167" y="1817797"/>
            <a:ext cx="12074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oach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03060" y="15099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Chim</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8136615" y="1816319"/>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673860" y="36816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Mới</a:t>
            </a:r>
            <a:r>
              <a:rPr lang="en-US" sz="4000" b="1" dirty="0">
                <a:solidFill>
                  <a:srgbClr val="0000CC"/>
                </a:solidFill>
                <a:latin typeface="Times New Roman" panose="02020603050405020304" pitchFamily="18" charset="0"/>
                <a:cs typeface="Times New Roman" panose="02020603050405020304" pitchFamily="18" charset="0"/>
              </a:rPr>
              <a:t> t</a:t>
            </a:r>
          </a:p>
        </p:txBody>
      </p:sp>
      <p:sp>
        <p:nvSpPr>
          <p:cNvPr id="14" name="Rectangle 13"/>
          <p:cNvSpPr/>
          <p:nvPr/>
        </p:nvSpPr>
        <p:spPr>
          <a:xfrm>
            <a:off x="3070542"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703060" y="3681691"/>
            <a:ext cx="3793490" cy="905056"/>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L            </a:t>
            </a:r>
            <a:r>
              <a:rPr lang="en-US" sz="4000" b="1" dirty="0" err="1">
                <a:solidFill>
                  <a:srgbClr val="0000CC"/>
                </a:solidFill>
                <a:latin typeface="Times New Roman" panose="02020603050405020304" pitchFamily="18" charset="0"/>
                <a:cs typeface="Times New Roman" panose="02020603050405020304" pitchFamily="18" charset="0"/>
              </a:rPr>
              <a:t>quanh</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212690"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136615" y="1816319"/>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984817" y="3979972"/>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153137" y="3951397"/>
            <a:ext cx="1333638"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4" grpId="0" animBg="1"/>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847" t="23988" r="5078" b="24567"/>
          <a:stretch/>
        </p:blipFill>
        <p:spPr>
          <a:xfrm>
            <a:off x="9734550" y="2181225"/>
            <a:ext cx="1905000" cy="1695450"/>
          </a:xfrm>
          <a:prstGeom prst="rect">
            <a:avLst/>
          </a:prstGeom>
        </p:spPr>
      </p:pic>
      <p:sp>
        <p:nvSpPr>
          <p:cNvPr id="3" name="TextBox 2"/>
          <p:cNvSpPr txBox="1"/>
          <p:nvPr/>
        </p:nvSpPr>
        <p:spPr>
          <a:xfrm>
            <a:off x="548638" y="258406"/>
            <a:ext cx="11395711"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 </a:t>
            </a:r>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s</a:t>
            </a:r>
            <a:r>
              <a:rPr lang="en-US" sz="4000" b="1" dirty="0">
                <a:solidFill>
                  <a:srgbClr val="0000CC"/>
                </a:solidFill>
                <a:latin typeface="Times New Roman" panose="02020603050405020304" pitchFamily="18" charset="0"/>
                <a:cs typeface="Times New Roman" panose="02020603050405020304" pitchFamily="18" charset="0"/>
              </a:rPr>
              <a:t> hay </a:t>
            </a:r>
            <a:r>
              <a:rPr lang="en-US" sz="4000" b="1" i="1" dirty="0">
                <a:solidFill>
                  <a:srgbClr val="0000CC"/>
                </a:solidFill>
                <a:latin typeface="Times New Roman" panose="02020603050405020304" pitchFamily="18" charset="0"/>
                <a:cs typeface="Times New Roman" panose="02020603050405020304" pitchFamily="18" charset="0"/>
              </a:rPr>
              <a:t>x</a:t>
            </a:r>
            <a:endParaRPr lang="en-US" sz="40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5960" t="23988" r="71744" b="24567"/>
          <a:stretch/>
        </p:blipFill>
        <p:spPr>
          <a:xfrm>
            <a:off x="685799" y="2181225"/>
            <a:ext cx="1924050" cy="1695450"/>
          </a:xfrm>
          <a:prstGeom prst="rect">
            <a:avLst/>
          </a:prstGeom>
        </p:spPr>
      </p:pic>
      <p:pic>
        <p:nvPicPr>
          <p:cNvPr id="5" name="Picture 4"/>
          <p:cNvPicPr>
            <a:picLocks noChangeAspect="1"/>
          </p:cNvPicPr>
          <p:nvPr/>
        </p:nvPicPr>
        <p:blipFill rotWithShape="1">
          <a:blip r:embed="rId2"/>
          <a:srcRect l="28366" t="23988" r="49780" b="24567"/>
          <a:stretch/>
        </p:blipFill>
        <p:spPr>
          <a:xfrm>
            <a:off x="3395661" y="2181225"/>
            <a:ext cx="1885951" cy="1695450"/>
          </a:xfrm>
          <a:prstGeom prst="rect">
            <a:avLst/>
          </a:prstGeom>
        </p:spPr>
      </p:pic>
      <p:pic>
        <p:nvPicPr>
          <p:cNvPr id="6" name="Picture 5"/>
          <p:cNvPicPr>
            <a:picLocks noChangeAspect="1"/>
          </p:cNvPicPr>
          <p:nvPr/>
        </p:nvPicPr>
        <p:blipFill rotWithShape="1">
          <a:blip r:embed="rId2"/>
          <a:srcRect l="50662" t="23988" r="27704" b="24567"/>
          <a:stretch/>
        </p:blipFill>
        <p:spPr>
          <a:xfrm>
            <a:off x="6574630" y="2181225"/>
            <a:ext cx="1866901" cy="1695450"/>
          </a:xfrm>
          <a:prstGeom prst="rect">
            <a:avLst/>
          </a:prstGeom>
        </p:spPr>
      </p:pic>
      <p:sp>
        <p:nvSpPr>
          <p:cNvPr id="7" name="Rounded Rectangle 6"/>
          <p:cNvSpPr/>
          <p:nvPr/>
        </p:nvSpPr>
        <p:spPr>
          <a:xfrm>
            <a:off x="614157" y="4275921"/>
            <a:ext cx="17004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438117" y="4275921"/>
            <a:ext cx="165775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hổ</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426788" y="4251304"/>
            <a:ext cx="19671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sâu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115016" y="4251304"/>
            <a:ext cx="278170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4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9516"/>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952901" y="1470616"/>
            <a:ext cx="1045303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1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Vì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nhưng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đàn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lại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chú</a:t>
            </a:r>
            <a:r>
              <a:rPr lang="en-US" sz="4400" b="1" dirty="0">
                <a:solidFill>
                  <a:srgbClr val="FFFF00"/>
                </a:solidFill>
                <a:latin typeface="Times New Roman" panose="02020603050405020304" pitchFamily="18" charset="0"/>
                <a:cs typeface="Times New Roman" panose="02020603050405020304" pitchFamily="18" charset="0"/>
              </a:rPr>
              <a:t> ý </a:t>
            </a:r>
            <a:r>
              <a:rPr lang="en-US" sz="4400" b="1" dirty="0" err="1">
                <a:solidFill>
                  <a:srgbClr val="FFFF00"/>
                </a:solidFill>
                <a:latin typeface="Times New Roman" panose="02020603050405020304" pitchFamily="18" charset="0"/>
                <a:cs typeface="Times New Roman" panose="02020603050405020304" pitchFamily="18" charset="0"/>
              </a:rPr>
              <a:t>đến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38" y="258406"/>
            <a:ext cx="11395711"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b)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hỏi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ngã</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chữ</a:t>
            </a:r>
            <a:r>
              <a:rPr lang="en-US" sz="4000" b="1" dirty="0">
                <a:solidFill>
                  <a:srgbClr val="0000CC"/>
                </a:solidFill>
                <a:latin typeface="Times New Roman" panose="02020603050405020304" pitchFamily="18" charset="0"/>
                <a:cs typeface="Times New Roman" panose="02020603050405020304" pitchFamily="18" charset="0"/>
              </a:rPr>
              <a:t> in </a:t>
            </a:r>
            <a:r>
              <a:rPr lang="en-US" sz="4000" b="1" dirty="0" err="1">
                <a:solidFill>
                  <a:srgbClr val="0000CC"/>
                </a:solidFill>
                <a:latin typeface="Times New Roman" panose="02020603050405020304" pitchFamily="18" charset="0"/>
                <a:cs typeface="Times New Roman" panose="02020603050405020304" pitchFamily="18" charset="0"/>
              </a:rPr>
              <a:t>đậm</a:t>
            </a:r>
            <a:endParaRPr lang="en-US" sz="4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tho</a:t>
            </a:r>
            <a:endParaRPr lang="en-US" sz="40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Khoe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Dư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thỏ</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Khỏe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Dữ</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6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85241" y="2463871"/>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4</a:t>
            </a:r>
          </a:p>
        </p:txBody>
      </p:sp>
    </p:spTree>
    <p:extLst>
      <p:ext uri="{BB962C8B-B14F-4D97-AF65-F5344CB8AC3E}">
        <p14:creationId xmlns:p14="http://schemas.microsoft.com/office/powerpoint/2010/main" val="1377199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14453" y="2205697"/>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655373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819" y="101743"/>
            <a:ext cx="8214361"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Sắp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hai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ngôi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nhà</a:t>
            </a:r>
            <a:endParaRPr lang="en-US" sz="40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643" y="1509967"/>
            <a:ext cx="4957994" cy="5172076"/>
            <a:chOff x="8643" y="1509967"/>
            <a:chExt cx="4957994" cy="5172076"/>
          </a:xfrm>
        </p:grpSpPr>
        <p:pic>
          <p:nvPicPr>
            <p:cNvPr id="7170"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836" b="70825"/>
            <a:stretch/>
          </p:blipFill>
          <p:spPr bwMode="auto">
            <a:xfrm>
              <a:off x="8643" y="1509967"/>
              <a:ext cx="4957994" cy="517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6034" y="2553931"/>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chăm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7099664" y="1408833"/>
            <a:ext cx="4999663" cy="5172076"/>
            <a:chOff x="7099664" y="1408833"/>
            <a:chExt cx="4999663" cy="5172076"/>
          </a:xfrm>
        </p:grpSpPr>
        <p:pic>
          <p:nvPicPr>
            <p:cNvPr id="4"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468" b="70825"/>
            <a:stretch/>
          </p:blipFill>
          <p:spPr bwMode="auto">
            <a:xfrm>
              <a:off x="7099664" y="1408833"/>
              <a:ext cx="4999663" cy="5172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87889" y="2466763"/>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Phá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hoại</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026999" y="1057385"/>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077960" y="2053896"/>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Bẻ</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cành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024416" y="3149100"/>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Tỉa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lá</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075377" y="4145611"/>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Chặt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024416" y="5076858"/>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5075377" y="6073369"/>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Giẫm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cỏ</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1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70833E-6 4.81481E-6 L -0.35378 0.43194 " pathEditMode="relative" rAng="0" ptsTypes="AA">
                                      <p:cBhvr>
                                        <p:cTn id="23" dur="2000" fill="hold"/>
                                        <p:tgtEl>
                                          <p:spTgt spid="7"/>
                                        </p:tgtEl>
                                        <p:attrNameLst>
                                          <p:attrName>ppt_x</p:attrName>
                                          <p:attrName>ppt_y</p:attrName>
                                        </p:attrNameLst>
                                      </p:cBhvr>
                                      <p:rCtr x="-17695" y="21597"/>
                                    </p:animMotion>
                                  </p:childTnLst>
                                </p:cTn>
                              </p:par>
                              <p:par>
                                <p:cTn id="24" presetID="42" presetClass="path" presetSubtype="0" accel="50000" decel="50000" fill="hold" grpId="0" nodeType="withEffect">
                                  <p:stCondLst>
                                    <p:cond delay="0"/>
                                  </p:stCondLst>
                                  <p:childTnLst>
                                    <p:animMotion origin="layout" path="M -3.95833E-6 4.44444E-6 L 0.22943 0.27939 " pathEditMode="relative" rAng="0" ptsTypes="AA">
                                      <p:cBhvr>
                                        <p:cTn id="25" dur="2000" fill="hold"/>
                                        <p:tgtEl>
                                          <p:spTgt spid="9"/>
                                        </p:tgtEl>
                                        <p:attrNameLst>
                                          <p:attrName>ppt_x</p:attrName>
                                          <p:attrName>ppt_y</p:attrName>
                                        </p:attrNameLst>
                                      </p:cBhvr>
                                      <p:rCtr x="11471" y="13958"/>
                                    </p:animMotion>
                                  </p:childTnLst>
                                </p:cTn>
                              </p:par>
                              <p:par>
                                <p:cTn id="26" presetID="42" presetClass="path" presetSubtype="0" accel="50000" decel="50000" fill="hold" grpId="0" nodeType="withEffect">
                                  <p:stCondLst>
                                    <p:cond delay="0"/>
                                  </p:stCondLst>
                                  <p:childTnLst>
                                    <p:animMotion origin="layout" path="M 3.125E-6 2.22222E-6 L -0.21862 0.25509 " pathEditMode="relative" rAng="0" ptsTypes="AA">
                                      <p:cBhvr>
                                        <p:cTn id="27" dur="2000" fill="hold"/>
                                        <p:tgtEl>
                                          <p:spTgt spid="10"/>
                                        </p:tgtEl>
                                        <p:attrNameLst>
                                          <p:attrName>ppt_x</p:attrName>
                                          <p:attrName>ppt_y</p:attrName>
                                        </p:attrNameLst>
                                      </p:cBhvr>
                                      <p:rCtr x="-10938" y="12755"/>
                                    </p:animMotion>
                                  </p:childTnLst>
                                </p:cTn>
                              </p:par>
                              <p:par>
                                <p:cTn id="28" presetID="42" presetClass="path" presetSubtype="0" accel="50000" decel="50000" fill="hold" grpId="0" nodeType="withEffect">
                                  <p:stCondLst>
                                    <p:cond delay="0"/>
                                  </p:stCondLst>
                                  <p:childTnLst>
                                    <p:animMotion origin="layout" path="M -3.54167E-6 3.33333E-6 L 0.36537 0.06041 " pathEditMode="relative" rAng="0" ptsTypes="AA">
                                      <p:cBhvr>
                                        <p:cTn id="29" dur="2000" fill="hold"/>
                                        <p:tgtEl>
                                          <p:spTgt spid="11"/>
                                        </p:tgtEl>
                                        <p:attrNameLst>
                                          <p:attrName>ppt_x</p:attrName>
                                          <p:attrName>ppt_y</p:attrName>
                                        </p:attrNameLst>
                                      </p:cBhvr>
                                      <p:rCtr x="18268" y="3009"/>
                                    </p:animMotion>
                                  </p:childTnLst>
                                </p:cTn>
                              </p:par>
                              <p:par>
                                <p:cTn id="30" presetID="42" presetClass="path" presetSubtype="0" accel="50000" decel="50000" fill="hold" grpId="0" nodeType="withEffect">
                                  <p:stCondLst>
                                    <p:cond delay="0"/>
                                  </p:stCondLst>
                                  <p:childTnLst>
                                    <p:animMotion origin="layout" path="M 3.125E-6 3.7037E-6 L -0.35117 0.09861 " pathEditMode="relative" rAng="0" ptsTypes="AA">
                                      <p:cBhvr>
                                        <p:cTn id="31" dur="2000" fill="hold"/>
                                        <p:tgtEl>
                                          <p:spTgt spid="14"/>
                                        </p:tgtEl>
                                        <p:attrNameLst>
                                          <p:attrName>ppt_x</p:attrName>
                                          <p:attrName>ppt_y</p:attrName>
                                        </p:attrNameLst>
                                      </p:cBhvr>
                                      <p:rCtr x="-17565" y="4931"/>
                                    </p:animMotion>
                                  </p:childTnLst>
                                </p:cTn>
                              </p:par>
                              <p:par>
                                <p:cTn id="32" presetID="42" presetClass="path" presetSubtype="0" accel="50000" decel="50000" fill="hold" grpId="0" nodeType="withEffect">
                                  <p:stCondLst>
                                    <p:cond delay="0"/>
                                  </p:stCondLst>
                                  <p:childTnLst>
                                    <p:animMotion origin="layout" path="M -3.54167E-6 3.33333E-6 L 0.3086 -0.05949 " pathEditMode="relative" rAng="0" ptsTypes="AA">
                                      <p:cBhvr>
                                        <p:cTn id="33" dur="2000" fill="hold"/>
                                        <p:tgtEl>
                                          <p:spTgt spid="15"/>
                                        </p:tgtEl>
                                        <p:attrNameLst>
                                          <p:attrName>ppt_x</p:attrName>
                                          <p:attrName>ppt_y</p:attrName>
                                        </p:attrNameLst>
                                      </p:cBhvr>
                                      <p:rCtr x="1543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orizontal Scroll 1"/>
          <p:cNvSpPr/>
          <p:nvPr/>
        </p:nvSpPr>
        <p:spPr>
          <a:xfrm>
            <a:off x="2831358" y="34426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1800225" y="2923086"/>
            <a:ext cx="9436554"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rộng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vốn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từ</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các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loài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vật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nhỏ</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bé</a:t>
            </a:r>
            <a:r>
              <a:rPr lang="en-US" sz="4400" b="1" dirty="0">
                <a:solidFill>
                  <a:srgbClr val="0000FF"/>
                </a:solidFill>
                <a:latin typeface="Times New Roman" panose="02020603050405020304" pitchFamily="18" charset="0"/>
                <a:cs typeface="Times New Roman" panose="02020603050405020304" pitchFamily="18" charset="0"/>
              </a:rPr>
              <a:t>;</a:t>
            </a:r>
          </a:p>
          <a:p>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hỏi</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952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04" y="693477"/>
            <a:ext cx="89450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1. </a:t>
            </a:r>
            <a:r>
              <a:rPr lang="en-US" sz="3600" b="1" dirty="0" err="1">
                <a:solidFill>
                  <a:srgbClr val="0000FF"/>
                </a:solidFill>
                <a:latin typeface="Times New Roman" panose="02020603050405020304" pitchFamily="18" charset="0"/>
                <a:cs typeface="Times New Roman" panose="02020603050405020304" pitchFamily="18" charset="0"/>
              </a:rPr>
              <a:t>Tìm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094211" y="114984"/>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LUYỆN TỪ VÀ CÂU</a:t>
            </a:r>
          </a:p>
        </p:txBody>
      </p:sp>
      <p:sp>
        <p:nvSpPr>
          <p:cNvPr id="5" name="TextBox 4"/>
          <p:cNvSpPr txBox="1"/>
          <p:nvPr/>
        </p:nvSpPr>
        <p:spPr>
          <a:xfrm>
            <a:off x="3138490" y="1511258"/>
            <a:ext cx="4201620" cy="3970318"/>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Rền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kéo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dế</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Suốt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chậm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trễ</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Đêm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đóm</a:t>
            </a:r>
            <a:r>
              <a:rPr lang="en-US" sz="3600" b="1" dirty="0">
                <a:latin typeface="Times New Roman" panose="02020603050405020304" pitchFamily="18" charset="0"/>
                <a:cs typeface="Times New Roman" panose="02020603050405020304" pitchFamily="18" charset="0"/>
              </a:rPr>
              <a:t>.</a:t>
            </a:r>
          </a:p>
          <a:p>
            <a:pPr algn="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Vè</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flipV="1">
            <a:off x="5743575" y="2619375"/>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00675" y="3727492"/>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476750" y="4905375"/>
            <a:ext cx="172402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a:srcRect l="42865" t="12892" r="36368" b="25903"/>
          <a:stretch/>
        </p:blipFill>
        <p:spPr>
          <a:xfrm>
            <a:off x="7239000" y="1204913"/>
            <a:ext cx="1857375" cy="2419350"/>
          </a:xfrm>
          <a:prstGeom prst="rect">
            <a:avLst/>
          </a:prstGeom>
        </p:spPr>
      </p:pic>
      <p:pic>
        <p:nvPicPr>
          <p:cNvPr id="13" name="Picture 12"/>
          <p:cNvPicPr>
            <a:picLocks noChangeAspect="1"/>
          </p:cNvPicPr>
          <p:nvPr/>
        </p:nvPicPr>
        <p:blipFill rotWithShape="1">
          <a:blip r:embed="rId2"/>
          <a:srcRect l="60810" t="69036" r="14802"/>
          <a:stretch/>
        </p:blipFill>
        <p:spPr>
          <a:xfrm>
            <a:off x="8510587" y="4135699"/>
            <a:ext cx="2181225" cy="1223962"/>
          </a:xfrm>
          <a:prstGeom prst="rect">
            <a:avLst/>
          </a:prstGeom>
        </p:spPr>
      </p:pic>
      <p:pic>
        <p:nvPicPr>
          <p:cNvPr id="14" name="Picture 13"/>
          <p:cNvPicPr>
            <a:picLocks noChangeAspect="1"/>
          </p:cNvPicPr>
          <p:nvPr/>
        </p:nvPicPr>
        <p:blipFill rotWithShape="1">
          <a:blip r:embed="rId2"/>
          <a:srcRect l="69755" t="21807" r="3834" b="36265"/>
          <a:stretch/>
        </p:blipFill>
        <p:spPr>
          <a:xfrm>
            <a:off x="9601199" y="1790700"/>
            <a:ext cx="2362200" cy="1657350"/>
          </a:xfrm>
          <a:prstGeom prst="rect">
            <a:avLst/>
          </a:prstGeom>
        </p:spPr>
      </p:pic>
    </p:spTree>
    <p:extLst>
      <p:ext uri="{BB962C8B-B14F-4D97-AF65-F5344CB8AC3E}">
        <p14:creationId xmlns:p14="http://schemas.microsoft.com/office/powerpoint/2010/main" val="35952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864B99-5AD9-44B2-8C4D-E936979187D7}"/>
              </a:ext>
            </a:extLst>
          </p:cNvPr>
          <p:cNvSpPr txBox="1"/>
          <p:nvPr/>
        </p:nvSpPr>
        <p:spPr>
          <a:xfrm>
            <a:off x="1746455" y="1291123"/>
            <a:ext cx="4221726" cy="4031873"/>
          </a:xfrm>
          <a:prstGeom prst="rect">
            <a:avLst/>
          </a:prstGeom>
          <a:noFill/>
        </p:spPr>
        <p:txBody>
          <a:bodyPr wrap="square">
            <a:spAutoFit/>
          </a:bodyPr>
          <a:lstStyle/>
          <a:p>
            <a:pPr algn="l"/>
            <a:r>
              <a:rPr lang="vi-VN" sz="3200" b="0" i="0">
                <a:solidFill>
                  <a:srgbClr val="000000"/>
                </a:solidFill>
                <a:effectLst/>
                <a:latin typeface="+mj-lt"/>
              </a:rPr>
              <a:t>Rền rĩ kéo đàn</a:t>
            </a:r>
          </a:p>
          <a:p>
            <a:pPr algn="l"/>
            <a:r>
              <a:rPr lang="vi-VN" sz="3200" b="0" i="0">
                <a:solidFill>
                  <a:srgbClr val="000000"/>
                </a:solidFill>
                <a:effectLst/>
                <a:latin typeface="+mj-lt"/>
              </a:rPr>
              <a:t>Đúng là anh dế</a:t>
            </a:r>
          </a:p>
          <a:p>
            <a:pPr algn="l"/>
            <a:r>
              <a:rPr lang="vi-VN" sz="3200" b="0" i="0">
                <a:solidFill>
                  <a:srgbClr val="000000"/>
                </a:solidFill>
                <a:effectLst/>
                <a:latin typeface="+mj-lt"/>
              </a:rPr>
              <a:t>Suốt đời chậm trễ</a:t>
            </a:r>
          </a:p>
          <a:p>
            <a:pPr algn="l"/>
            <a:r>
              <a:rPr lang="vi-VN" sz="3200" b="0" i="0">
                <a:solidFill>
                  <a:srgbClr val="000000"/>
                </a:solidFill>
                <a:effectLst/>
                <a:latin typeface="+mj-lt"/>
              </a:rPr>
              <a:t>Là họ nhà sên</a:t>
            </a:r>
          </a:p>
          <a:p>
            <a:pPr algn="l"/>
            <a:r>
              <a:rPr lang="vi-VN" sz="3200" b="0" i="0">
                <a:solidFill>
                  <a:srgbClr val="000000"/>
                </a:solidFill>
                <a:effectLst/>
                <a:latin typeface="+mj-lt"/>
              </a:rPr>
              <a:t>Đêm thắp đèn lên</a:t>
            </a:r>
          </a:p>
          <a:p>
            <a:pPr algn="l"/>
            <a:r>
              <a:rPr lang="vi-VN" sz="3200" b="0" i="0">
                <a:solidFill>
                  <a:srgbClr val="000000"/>
                </a:solidFill>
                <a:effectLst/>
                <a:latin typeface="+mj-lt"/>
              </a:rPr>
              <a:t>Là cô đom đóm</a:t>
            </a:r>
          </a:p>
          <a:p>
            <a:pPr algn="l"/>
            <a:r>
              <a:rPr lang="vi-VN" sz="3200" b="0" i="0">
                <a:solidFill>
                  <a:srgbClr val="000000"/>
                </a:solidFill>
                <a:effectLst/>
                <a:latin typeface="+mj-lt"/>
              </a:rPr>
              <a:t>Gọi người dậy sớm</a:t>
            </a:r>
          </a:p>
          <a:p>
            <a:pPr algn="l"/>
            <a:r>
              <a:rPr lang="vi-VN" sz="3200" b="0" i="0">
                <a:solidFill>
                  <a:srgbClr val="000000"/>
                </a:solidFill>
                <a:effectLst/>
                <a:latin typeface="+mj-lt"/>
              </a:rPr>
              <a:t>Chú gà trống choai</a:t>
            </a:r>
          </a:p>
        </p:txBody>
      </p:sp>
      <p:sp>
        <p:nvSpPr>
          <p:cNvPr id="7" name="TextBox 6">
            <a:extLst>
              <a:ext uri="{FF2B5EF4-FFF2-40B4-BE49-F238E27FC236}">
                <a16:creationId xmlns:a16="http://schemas.microsoft.com/office/drawing/2014/main" id="{C448CC80-C443-4568-91B1-B4B92B715314}"/>
              </a:ext>
            </a:extLst>
          </p:cNvPr>
          <p:cNvSpPr txBox="1"/>
          <p:nvPr/>
        </p:nvSpPr>
        <p:spPr>
          <a:xfrm>
            <a:off x="6223820" y="1291123"/>
            <a:ext cx="4719484" cy="5509200"/>
          </a:xfrm>
          <a:prstGeom prst="rect">
            <a:avLst/>
          </a:prstGeom>
          <a:noFill/>
        </p:spPr>
        <p:txBody>
          <a:bodyPr wrap="square">
            <a:spAutoFit/>
          </a:bodyPr>
          <a:lstStyle/>
          <a:p>
            <a:pPr algn="l"/>
            <a:r>
              <a:rPr lang="vi-VN" sz="3200" b="0" i="0">
                <a:solidFill>
                  <a:srgbClr val="000000"/>
                </a:solidFill>
                <a:effectLst/>
                <a:latin typeface="+mj-lt"/>
              </a:rPr>
              <a:t>Đánh hơi rất tài</a:t>
            </a:r>
          </a:p>
          <a:p>
            <a:pPr algn="l"/>
            <a:r>
              <a:rPr lang="vi-VN" sz="3200" b="0" i="0">
                <a:solidFill>
                  <a:srgbClr val="000000"/>
                </a:solidFill>
                <a:effectLst/>
                <a:latin typeface="+mj-lt"/>
              </a:rPr>
              <a:t>Anh em chú chó</a:t>
            </a:r>
          </a:p>
          <a:p>
            <a:pPr algn="l"/>
            <a:r>
              <a:rPr lang="vi-VN" sz="3200" b="0" i="0">
                <a:solidFill>
                  <a:srgbClr val="000000"/>
                </a:solidFill>
                <a:effectLst/>
                <a:latin typeface="+mj-lt"/>
              </a:rPr>
              <a:t>Mặt hay nhăn nhó</a:t>
            </a:r>
          </a:p>
          <a:p>
            <a:pPr algn="l"/>
            <a:r>
              <a:rPr lang="vi-VN" sz="3200" b="0" i="0">
                <a:solidFill>
                  <a:srgbClr val="000000"/>
                </a:solidFill>
                <a:effectLst/>
                <a:latin typeface="+mj-lt"/>
              </a:rPr>
              <a:t>Là khỉ trên rừng</a:t>
            </a:r>
          </a:p>
          <a:p>
            <a:pPr algn="l"/>
            <a:r>
              <a:rPr lang="vi-VN" sz="3200" b="0" i="0">
                <a:solidFill>
                  <a:srgbClr val="000000"/>
                </a:solidFill>
                <a:effectLst/>
                <a:latin typeface="+mj-lt"/>
              </a:rPr>
              <a:t>Đồng thanh hát cùng</a:t>
            </a:r>
          </a:p>
          <a:p>
            <a:pPr algn="l"/>
            <a:r>
              <a:rPr lang="vi-VN" sz="3200" b="0" i="0">
                <a:solidFill>
                  <a:srgbClr val="000000"/>
                </a:solidFill>
                <a:effectLst/>
                <a:latin typeface="+mj-lt"/>
              </a:rPr>
              <a:t>Ve sầu mùa hạ</a:t>
            </a:r>
          </a:p>
          <a:p>
            <a:pPr algn="l"/>
            <a:r>
              <a:rPr lang="vi-VN" sz="3200" b="0" i="0">
                <a:solidFill>
                  <a:srgbClr val="000000"/>
                </a:solidFill>
                <a:effectLst/>
                <a:latin typeface="+mj-lt"/>
              </a:rPr>
              <a:t>Cho tơ óng ả</a:t>
            </a:r>
          </a:p>
          <a:p>
            <a:pPr algn="l"/>
            <a:r>
              <a:rPr lang="vi-VN" sz="3200" b="0" i="0">
                <a:solidFill>
                  <a:srgbClr val="000000"/>
                </a:solidFill>
                <a:effectLst/>
                <a:latin typeface="+mj-lt"/>
              </a:rPr>
              <a:t>Chị em nhà tằm</a:t>
            </a:r>
          </a:p>
          <a:p>
            <a:pPr algn="l"/>
            <a:r>
              <a:rPr lang="vi-VN" sz="3200" b="0" i="0">
                <a:solidFill>
                  <a:srgbClr val="000000"/>
                </a:solidFill>
                <a:effectLst/>
                <a:latin typeface="+mj-lt"/>
              </a:rPr>
              <a:t>Tắm nước quanh năm</a:t>
            </a:r>
          </a:p>
          <a:p>
            <a:pPr algn="l"/>
            <a:r>
              <a:rPr lang="vi-VN" sz="3200" b="0" i="0">
                <a:solidFill>
                  <a:srgbClr val="000000"/>
                </a:solidFill>
                <a:effectLst/>
                <a:latin typeface="+mj-lt"/>
              </a:rPr>
              <a:t>Giống nòi tôm cá.</a:t>
            </a:r>
          </a:p>
          <a:p>
            <a:pPr algn="l"/>
            <a:r>
              <a:rPr lang="vi-VN" sz="3200" b="0" i="0">
                <a:solidFill>
                  <a:srgbClr val="000000"/>
                </a:solidFill>
                <a:effectLst/>
                <a:latin typeface="+mj-lt"/>
              </a:rPr>
              <a:t>	(Về loài vật)</a:t>
            </a:r>
          </a:p>
        </p:txBody>
      </p:sp>
      <p:sp>
        <p:nvSpPr>
          <p:cNvPr id="9" name="TextBox 8">
            <a:extLst>
              <a:ext uri="{FF2B5EF4-FFF2-40B4-BE49-F238E27FC236}">
                <a16:creationId xmlns:a16="http://schemas.microsoft.com/office/drawing/2014/main" id="{4666583D-428B-46DF-9418-F918C2459B6F}"/>
              </a:ext>
            </a:extLst>
          </p:cNvPr>
          <p:cNvSpPr txBox="1"/>
          <p:nvPr/>
        </p:nvSpPr>
        <p:spPr>
          <a:xfrm>
            <a:off x="306028" y="0"/>
            <a:ext cx="9988346" cy="1077218"/>
          </a:xfrm>
          <a:prstGeom prst="rect">
            <a:avLst/>
          </a:prstGeom>
          <a:noFill/>
        </p:spPr>
        <p:txBody>
          <a:bodyPr wrap="square">
            <a:spAutoFit/>
          </a:bodyPr>
          <a:lstStyle/>
          <a:p>
            <a:pPr algn="l"/>
            <a:r>
              <a:rPr lang="vi-VN" sz="3200" b="1" i="0">
                <a:solidFill>
                  <a:srgbClr val="FF0000"/>
                </a:solidFill>
                <a:effectLst/>
                <a:latin typeface="+mj-lt"/>
              </a:rPr>
              <a:t>Câu 6</a:t>
            </a:r>
            <a:endParaRPr lang="vi-VN" sz="3200" b="0" i="0">
              <a:solidFill>
                <a:srgbClr val="FF0000"/>
              </a:solidFill>
              <a:effectLst/>
              <a:latin typeface="+mj-lt"/>
            </a:endParaRPr>
          </a:p>
          <a:p>
            <a:pPr algn="just"/>
            <a:r>
              <a:rPr lang="vi-VN" sz="3200" b="1" i="0">
                <a:solidFill>
                  <a:srgbClr val="FF0000"/>
                </a:solidFill>
                <a:effectLst/>
                <a:latin typeface="+mj-lt"/>
              </a:rPr>
              <a:t>Gạch dưới các từ ngữ chỉ loài vật trong đoạn sau:</a:t>
            </a:r>
            <a:endParaRPr lang="vi-VN" sz="3200" b="0" i="0">
              <a:solidFill>
                <a:srgbClr val="FF0000"/>
              </a:solidFill>
              <a:effectLst/>
              <a:latin typeface="+mj-lt"/>
            </a:endParaRPr>
          </a:p>
        </p:txBody>
      </p:sp>
    </p:spTree>
    <p:extLst>
      <p:ext uri="{BB962C8B-B14F-4D97-AF65-F5344CB8AC3E}">
        <p14:creationId xmlns:p14="http://schemas.microsoft.com/office/powerpoint/2010/main" val="3874220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AC9E0A-DF06-4311-987C-FC6AAF0954BF}"/>
              </a:ext>
            </a:extLst>
          </p:cNvPr>
          <p:cNvPicPr>
            <a:picLocks noChangeAspect="1"/>
          </p:cNvPicPr>
          <p:nvPr/>
        </p:nvPicPr>
        <p:blipFill>
          <a:blip r:embed="rId2"/>
          <a:stretch>
            <a:fillRect/>
          </a:stretch>
        </p:blipFill>
        <p:spPr>
          <a:xfrm>
            <a:off x="2227007" y="988142"/>
            <a:ext cx="8775290" cy="5324167"/>
          </a:xfrm>
          <a:prstGeom prst="rect">
            <a:avLst/>
          </a:prstGeom>
        </p:spPr>
      </p:pic>
    </p:spTree>
    <p:extLst>
      <p:ext uri="{BB962C8B-B14F-4D97-AF65-F5344CB8AC3E}">
        <p14:creationId xmlns:p14="http://schemas.microsoft.com/office/powerpoint/2010/main" val="936031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65BD3-5475-4E06-A3BC-DF21A4F06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845" y="250723"/>
            <a:ext cx="9542207" cy="5515896"/>
          </a:xfrm>
          <a:prstGeom prst="rect">
            <a:avLst/>
          </a:prstGeom>
        </p:spPr>
      </p:pic>
    </p:spTree>
    <p:extLst>
      <p:ext uri="{BB962C8B-B14F-4D97-AF65-F5344CB8AC3E}">
        <p14:creationId xmlns:p14="http://schemas.microsoft.com/office/powerpoint/2010/main" val="2736329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629" y="272831"/>
            <a:ext cx="109262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A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B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1200150" y="20478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Ve</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sầu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9" name="Flowchart: Terminator 8"/>
          <p:cNvSpPr/>
          <p:nvPr/>
        </p:nvSpPr>
        <p:spPr>
          <a:xfrm>
            <a:off x="1200150" y="36099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Ong </a:t>
            </a:r>
          </a:p>
        </p:txBody>
      </p:sp>
      <p:sp>
        <p:nvSpPr>
          <p:cNvPr id="10" name="Flowchart: Terminator 9"/>
          <p:cNvSpPr/>
          <p:nvPr/>
        </p:nvSpPr>
        <p:spPr>
          <a:xfrm>
            <a:off x="1200150" y="51720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Chim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2733675"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a:t>
            </a:r>
          </a:p>
        </p:txBody>
      </p:sp>
      <p:sp>
        <p:nvSpPr>
          <p:cNvPr id="12" name="Oval 11"/>
          <p:cNvSpPr/>
          <p:nvPr/>
        </p:nvSpPr>
        <p:spPr>
          <a:xfrm>
            <a:off x="9239250"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B</a:t>
            </a:r>
          </a:p>
        </p:txBody>
      </p:sp>
      <p:sp>
        <p:nvSpPr>
          <p:cNvPr id="13" name="Flowchart: Terminator 12"/>
          <p:cNvSpPr/>
          <p:nvPr/>
        </p:nvSpPr>
        <p:spPr>
          <a:xfrm>
            <a:off x="7115175" y="204787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mùa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hè</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tới</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7410450" y="359499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bắt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5" name="Flowchart: Terminator 14"/>
          <p:cNvSpPr/>
          <p:nvPr/>
        </p:nvSpPr>
        <p:spPr>
          <a:xfrm>
            <a:off x="7305675" y="5142808"/>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ngọt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7" name="Curved Connector 16"/>
          <p:cNvCxnSpPr>
            <a:stCxn id="8" idx="3"/>
            <a:endCxn id="13" idx="1"/>
          </p:cNvCxnSpPr>
          <p:nvPr/>
        </p:nvCxnSpPr>
        <p:spPr>
          <a:xfrm>
            <a:off x="4838700" y="2466975"/>
            <a:ext cx="2276475" cy="1270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cxnSpLocks/>
            <a:endCxn id="15" idx="1"/>
          </p:cNvCxnSpPr>
          <p:nvPr/>
        </p:nvCxnSpPr>
        <p:spPr>
          <a:xfrm>
            <a:off x="4838700" y="4046538"/>
            <a:ext cx="2466975" cy="1515370"/>
          </a:xfrm>
          <a:prstGeom prst="curvedConnector3">
            <a:avLst>
              <a:gd name="adj1" fmla="val 4163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cxnSpLocks/>
            <a:endCxn id="14" idx="1"/>
          </p:cNvCxnSpPr>
          <p:nvPr/>
        </p:nvCxnSpPr>
        <p:spPr>
          <a:xfrm flipV="1">
            <a:off x="4838700" y="4014095"/>
            <a:ext cx="2571750" cy="1594543"/>
          </a:xfrm>
          <a:prstGeom prst="curvedConnector3">
            <a:avLst>
              <a:gd name="adj1" fmla="val 5344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2" name="Rectangle 1"/>
          <p:cNvSpPr/>
          <p:nvPr/>
        </p:nvSpPr>
        <p:spPr>
          <a:xfrm>
            <a:off x="1932057" y="2274316"/>
            <a:ext cx="8366393" cy="1446550"/>
          </a:xfrm>
          <a:prstGeom prst="rect">
            <a:avLst/>
          </a:prstGeom>
          <a:noFill/>
        </p:spPr>
        <p:txBody>
          <a:bodyPr wrap="none" lIns="91440" tIns="45720" rIns="91440" bIns="45720">
            <a:spAutoFit/>
          </a:bodyPr>
          <a:lstStyle/>
          <a:p>
            <a:pPr algn="ctr"/>
            <a:r>
              <a:rPr lang="en-US" sz="8800" b="1" dirty="0">
                <a:ln w="0"/>
                <a:solidFill>
                  <a:schemeClr val="bg1"/>
                </a:solidFill>
                <a:effectLst>
                  <a:outerShdw blurRad="38100" dist="19050" dir="2700000" algn="tl" rotWithShape="0">
                    <a:schemeClr val="dk1">
                      <a:alpha val="40000"/>
                    </a:schemeClr>
                  </a:outerShdw>
                </a:effectLst>
              </a:rPr>
              <a:t>Ô CỬA MAY MẮN</a:t>
            </a:r>
            <a:endParaRPr lang="en-US" sz="8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6614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885" r="3101" b="29166"/>
          <a:stretch/>
        </p:blipFill>
        <p:spPr>
          <a:xfrm>
            <a:off x="757236" y="1857374"/>
            <a:ext cx="10941524" cy="2686051"/>
          </a:xfrm>
          <a:prstGeom prst="rect">
            <a:avLst/>
          </a:prstGeom>
        </p:spPr>
      </p:pic>
      <p:sp>
        <p:nvSpPr>
          <p:cNvPr id="3" name="TextBox 2"/>
          <p:cNvSpPr txBox="1"/>
          <p:nvPr/>
        </p:nvSpPr>
        <p:spPr>
          <a:xfrm>
            <a:off x="632863" y="256996"/>
            <a:ext cx="10926271"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3.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đáp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mẫu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45354" y="4943474"/>
            <a:ext cx="5901287"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M: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hang</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96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5 + 6</a:t>
            </a:r>
          </a:p>
        </p:txBody>
      </p:sp>
    </p:spTree>
    <p:extLst>
      <p:ext uri="{BB962C8B-B14F-4D97-AF65-F5344CB8AC3E}">
        <p14:creationId xmlns:p14="http://schemas.microsoft.com/office/powerpoint/2010/main" val="1944978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2844421" y="116722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3188109" y="3094536"/>
            <a:ext cx="7458120"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Viết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đoạn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bảo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vệ</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môi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trường</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65" y="575449"/>
            <a:ext cx="11414586"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58849" y="0"/>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TẬP LÀM VĂN</a:t>
            </a:r>
          </a:p>
        </p:txBody>
      </p:sp>
      <p:pic>
        <p:nvPicPr>
          <p:cNvPr id="4" name="Picture 3"/>
          <p:cNvPicPr>
            <a:picLocks noChangeAspect="1"/>
          </p:cNvPicPr>
          <p:nvPr/>
        </p:nvPicPr>
        <p:blipFill rotWithShape="1">
          <a:blip r:embed="rId2"/>
          <a:srcRect l="52955" t="13368" r="1" b="41661"/>
          <a:stretch/>
        </p:blipFill>
        <p:spPr>
          <a:xfrm>
            <a:off x="6695940" y="1735673"/>
            <a:ext cx="5111666" cy="3362326"/>
          </a:xfrm>
          <a:prstGeom prst="rect">
            <a:avLst/>
          </a:prstGeom>
        </p:spPr>
      </p:pic>
      <p:pic>
        <p:nvPicPr>
          <p:cNvPr id="5" name="Picture 4"/>
          <p:cNvPicPr>
            <a:picLocks noChangeAspect="1"/>
          </p:cNvPicPr>
          <p:nvPr/>
        </p:nvPicPr>
        <p:blipFill rotWithShape="1">
          <a:blip r:embed="rId2"/>
          <a:srcRect l="6229" t="13368" r="47220" b="41661"/>
          <a:stretch/>
        </p:blipFill>
        <p:spPr>
          <a:xfrm>
            <a:off x="647324" y="1849973"/>
            <a:ext cx="5058151" cy="3362326"/>
          </a:xfrm>
          <a:prstGeom prst="rect">
            <a:avLst/>
          </a:prstGeom>
        </p:spPr>
      </p:pic>
    </p:spTree>
    <p:extLst>
      <p:ext uri="{BB962C8B-B14F-4D97-AF65-F5344CB8AC3E}">
        <p14:creationId xmlns:p14="http://schemas.microsoft.com/office/powerpoint/2010/main" val="4289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4 – 5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605965" y="2147074"/>
            <a:ext cx="11138360" cy="2958502"/>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6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BBA04-7675-4587-A789-832EA0D0804F}"/>
              </a:ext>
            </a:extLst>
          </p:cNvPr>
          <p:cNvSpPr txBox="1"/>
          <p:nvPr/>
        </p:nvSpPr>
        <p:spPr>
          <a:xfrm>
            <a:off x="870156" y="871198"/>
            <a:ext cx="10722076" cy="4524315"/>
          </a:xfrm>
          <a:prstGeom prst="rect">
            <a:avLst/>
          </a:prstGeom>
          <a:noFill/>
        </p:spPr>
        <p:txBody>
          <a:bodyPr wrap="square">
            <a:spAutoFit/>
          </a:bodyPr>
          <a:lstStyle/>
          <a:p>
            <a:pPr algn="just"/>
            <a:r>
              <a:rPr lang="vi-VN" sz="3600" b="0" i="0">
                <a:solidFill>
                  <a:srgbClr val="000000"/>
                </a:solidFill>
                <a:effectLst/>
                <a:latin typeface="+mj-lt"/>
              </a:rPr>
              <a:t>	Vào cuối mỗi tháng, khu em lại tổng vệ sinh đường xóm một lần. Em cũng tham gia dọn dẹp cùng với mọi người. Mọi người phân công nhau mỗi người làm một việc, người thì quét đường, người thì làm cỏ, nhặt rác,… Em và mấy bạn nhỏ khác được giao cho công việc nhặt rác xung quanh khu tập thể. Chỉ sau 1 giờ, khu em trở nên sạch sẽ và thoáng mát. Ai nấy đều rất vui mừng vì đường vào nhà mình thật đẹp.</a:t>
            </a:r>
            <a:endParaRPr lang="en-US" sz="3600">
              <a:latin typeface="+mj-lt"/>
            </a:endParaRPr>
          </a:p>
        </p:txBody>
      </p:sp>
    </p:spTree>
    <p:extLst>
      <p:ext uri="{BB962C8B-B14F-4D97-AF65-F5344CB8AC3E}">
        <p14:creationId xmlns:p14="http://schemas.microsoft.com/office/powerpoint/2010/main" val="3376436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38C48-A8E9-412F-8681-77D5A3968008}"/>
              </a:ext>
            </a:extLst>
          </p:cNvPr>
          <p:cNvSpPr txBox="1"/>
          <p:nvPr/>
        </p:nvSpPr>
        <p:spPr>
          <a:xfrm>
            <a:off x="3049229" y="1859340"/>
            <a:ext cx="6098458" cy="2031325"/>
          </a:xfrm>
          <a:prstGeom prst="rect">
            <a:avLst/>
          </a:prstGeom>
          <a:noFill/>
        </p:spPr>
        <p:txBody>
          <a:bodyPr wrap="square">
            <a:spAutoFit/>
          </a:bodyPr>
          <a:lstStyle/>
          <a:p>
            <a:r>
              <a:rPr lang="vi-VN" b="0" i="0">
                <a:solidFill>
                  <a:srgbClr val="000000"/>
                </a:solidFill>
                <a:effectLst/>
                <a:latin typeface="OpenSans"/>
              </a:rPr>
              <a:t>Tuần trước, em và các bạn trong lớp đã tham gia dọn rác trên bãi biển. Chúng em tập trung từ sáng sớm. Bạn nào cũng trang bị đầy đủ mũ nón, bao tay, khẩu trang rồi bắt tay vào việc. Chúng em đi dọc bờ biển, vừa đi vừa nhặt rác rồi thu gom vào bao tải. Sau khi dọn rác xong, chúng em tập kết rác về đúng nơi quy định. Em rất vui vì mình đã làm được một việc nhỏ bé để bảo vệ môi trường biển.</a:t>
            </a:r>
            <a:endParaRPr lang="en-US"/>
          </a:p>
        </p:txBody>
      </p:sp>
    </p:spTree>
    <p:extLst>
      <p:ext uri="{BB962C8B-B14F-4D97-AF65-F5344CB8AC3E}">
        <p14:creationId xmlns:p14="http://schemas.microsoft.com/office/powerpoint/2010/main" val="3722492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1077218"/>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8959" y="2327255"/>
            <a:ext cx="5655715" cy="2554545"/>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TIẾT HỌC</a:t>
            </a:r>
          </a:p>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065050" y="1319890"/>
            <a:ext cx="995587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3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Em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suy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gì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về</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5050" y="1319890"/>
            <a:ext cx="10273510"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Câu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nào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thấy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mình</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ích</a:t>
            </a:r>
            <a:r>
              <a:rPr lang="en-US" sz="44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41936" y="661749"/>
            <a:ext cx="1689886" cy="1107996"/>
          </a:xfrm>
          <a:prstGeom prst="rect">
            <a:avLst/>
          </a:prstGeom>
          <a:noFill/>
        </p:spPr>
        <p:txBody>
          <a:bodyPr wrap="none" lIns="91440" tIns="45720" rIns="91440" bIns="45720">
            <a:spAutoFit/>
          </a:bodyPr>
          <a:lstStyle/>
          <a:p>
            <a:pPr algn="ctr"/>
            <a:r>
              <a:rPr lang="en-US" sz="6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Đọc</a:t>
            </a:r>
            <a:endParaRPr lang="en-US" sz="6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052637" y="2218690"/>
            <a:ext cx="8762538" cy="1855470"/>
          </a:xfrm>
          <a:prstGeom prst="rect">
            <a:avLst/>
          </a:prstGeom>
        </p:spPr>
      </p:pic>
    </p:spTree>
    <p:extLst>
      <p:ext uri="{BB962C8B-B14F-4D97-AF65-F5344CB8AC3E}">
        <p14:creationId xmlns:p14="http://schemas.microsoft.com/office/powerpoint/2010/main" val="423617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761" y="207606"/>
            <a:ext cx="2167227" cy="1229174"/>
          </a:xfrm>
          <a:prstGeom prst="rect">
            <a:avLst/>
          </a:prstGeom>
        </p:spPr>
      </p:pic>
      <p:sp>
        <p:nvSpPr>
          <p:cNvPr id="3" name="TextBox 2"/>
          <p:cNvSpPr txBox="1"/>
          <p:nvPr/>
        </p:nvSpPr>
        <p:spPr>
          <a:xfrm>
            <a:off x="2394988" y="207606"/>
            <a:ext cx="9360132" cy="1200329"/>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Nhìn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pic>
        <p:nvPicPr>
          <p:cNvPr id="4" name="Picture 3"/>
          <p:cNvPicPr>
            <a:picLocks noChangeAspect="1"/>
          </p:cNvPicPr>
          <p:nvPr/>
        </p:nvPicPr>
        <p:blipFill rotWithShape="1">
          <a:blip r:embed="rId3"/>
          <a:srcRect l="14096" t="24948" r="7916" b="2313"/>
          <a:stretch/>
        </p:blipFill>
        <p:spPr>
          <a:xfrm>
            <a:off x="1300481" y="1930400"/>
            <a:ext cx="10063462" cy="4257040"/>
          </a:xfrm>
          <a:prstGeom prst="rect">
            <a:avLst/>
          </a:prstGeom>
        </p:spPr>
      </p:pic>
      <p:sp>
        <p:nvSpPr>
          <p:cNvPr id="6" name="Oval 5"/>
          <p:cNvSpPr/>
          <p:nvPr/>
        </p:nvSpPr>
        <p:spPr>
          <a:xfrm>
            <a:off x="5902960" y="3464560"/>
            <a:ext cx="670560" cy="873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2395</Words>
  <Application>Microsoft Office PowerPoint</Application>
  <PresentationFormat>Widescreen</PresentationFormat>
  <Paragraphs>199</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HP001 4 hàng</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Administrator</cp:lastModifiedBy>
  <cp:revision>48</cp:revision>
  <dcterms:created xsi:type="dcterms:W3CDTF">2021-07-13T00:48:11Z</dcterms:created>
  <dcterms:modified xsi:type="dcterms:W3CDTF">2022-02-22T03:36:03Z</dcterms:modified>
</cp:coreProperties>
</file>