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9"/>
  </p:notesMasterIdLst>
  <p:sldIdLst>
    <p:sldId id="262" r:id="rId2"/>
    <p:sldId id="355" r:id="rId3"/>
    <p:sldId id="261" r:id="rId4"/>
    <p:sldId id="365" r:id="rId5"/>
    <p:sldId id="263" r:id="rId6"/>
    <p:sldId id="272" r:id="rId7"/>
    <p:sldId id="310" r:id="rId8"/>
    <p:sldId id="372" r:id="rId9"/>
    <p:sldId id="277" r:id="rId10"/>
    <p:sldId id="271" r:id="rId11"/>
    <p:sldId id="276" r:id="rId12"/>
    <p:sldId id="278" r:id="rId13"/>
    <p:sldId id="279" r:id="rId14"/>
    <p:sldId id="312" r:id="rId15"/>
    <p:sldId id="311" r:id="rId16"/>
    <p:sldId id="281" r:id="rId17"/>
    <p:sldId id="366" r:id="rId18"/>
    <p:sldId id="367" r:id="rId19"/>
    <p:sldId id="284" r:id="rId20"/>
    <p:sldId id="316" r:id="rId21"/>
    <p:sldId id="368" r:id="rId22"/>
    <p:sldId id="318" r:id="rId23"/>
    <p:sldId id="322" r:id="rId24"/>
    <p:sldId id="288" r:id="rId25"/>
    <p:sldId id="325" r:id="rId26"/>
    <p:sldId id="369" r:id="rId27"/>
    <p:sldId id="328" r:id="rId28"/>
    <p:sldId id="292" r:id="rId29"/>
    <p:sldId id="329" r:id="rId30"/>
    <p:sldId id="332" r:id="rId31"/>
    <p:sldId id="370" r:id="rId32"/>
    <p:sldId id="337" r:id="rId33"/>
    <p:sldId id="338" r:id="rId34"/>
    <p:sldId id="298" r:id="rId35"/>
    <p:sldId id="340" r:id="rId36"/>
    <p:sldId id="339" r:id="rId37"/>
    <p:sldId id="371" r:id="rId38"/>
    <p:sldId id="350" r:id="rId39"/>
    <p:sldId id="351" r:id="rId40"/>
    <p:sldId id="306" r:id="rId41"/>
    <p:sldId id="352" r:id="rId42"/>
    <p:sldId id="356" r:id="rId43"/>
    <p:sldId id="359" r:id="rId44"/>
    <p:sldId id="361" r:id="rId45"/>
    <p:sldId id="360" r:id="rId46"/>
    <p:sldId id="362" r:id="rId47"/>
    <p:sldId id="30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96" y="54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771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2A756AB-8C08-4C54-B74E-DCD297CB9A91}" type="slidenum">
              <a:rPr lang="en-US" altLang="en-US"/>
              <a:pPr eaLnBrk="1" hangingPunct="1"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69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84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14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8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475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801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40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36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045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066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y.opera.com/Binh-Thuy/albums/showpic.dml?album=208945&amp;picture=3147107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my.opera.com/Binh-Thuy/albums/showpic.dml?album=208945&amp;picture=3147107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  <p:sp>
        <p:nvSpPr>
          <p:cNvPr id="5" name="Rectangle 4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269632" y="105508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858000"/>
            <a:ext cx="399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5257" y="2705725"/>
            <a:ext cx="92528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chiếc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rễ</a:t>
            </a:r>
            <a:r>
              <a:rPr lang="nl-NL" altLang="en-US" sz="4800" b="1" dirty="0">
                <a:latin typeface="Times New Roman" panose="02020603050405020304" pitchFamily="18" charset="0"/>
              </a:rPr>
              <a:t> , v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òng</a:t>
            </a:r>
            <a:r>
              <a:rPr lang="nl-NL" altLang="en-US" sz="4800" b="1" dirty="0">
                <a:latin typeface="Times New Roman" panose="02020603050405020304" pitchFamily="18" charset="0"/>
              </a:rPr>
              <a:t> lá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</a:t>
            </a:r>
            <a:r>
              <a:rPr lang="nl-NL" altLang="en-US" sz="4800" b="1" dirty="0">
                <a:latin typeface="Times New Roman" panose="02020603050405020304" pitchFamily="18" charset="0"/>
              </a:rPr>
              <a:t>òn,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r>
              <a:rPr lang="nl-NL" altLang="en-US" sz="4800" b="1" dirty="0">
                <a:latin typeface="Times New Roman" panose="02020603050405020304" pitchFamily="18" charset="0"/>
              </a:rPr>
              <a:t>ui qua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r>
              <a:rPr lang="nl-NL" altLang="en-US" sz="4800" b="1" dirty="0">
                <a:latin typeface="Times New Roman" panose="02020603050405020304" pitchFamily="18" charset="0"/>
              </a:rPr>
              <a:t>ui lại, ng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oằn</a:t>
            </a:r>
            <a:r>
              <a:rPr lang="nl-NL" altLang="en-US" sz="4800" b="1" dirty="0">
                <a:latin typeface="Times New Roman" panose="02020603050405020304" pitchFamily="18" charset="0"/>
              </a:rPr>
              <a:t> ng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oèo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2192000" cy="6858000"/>
          </a:xfrm>
        </p:spPr>
      </p:pic>
      <p:sp>
        <p:nvSpPr>
          <p:cNvPr id="24" name="Rectangle 23"/>
          <p:cNvSpPr/>
          <p:nvPr/>
        </p:nvSpPr>
        <p:spPr>
          <a:xfrm>
            <a:off x="3393720" y="378111"/>
            <a:ext cx="45095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1567543" y="1776549"/>
            <a:ext cx="86911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4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tròn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bảo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3508228" y="1935677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5027874" y="2647603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8276171" y="3281152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8720309" y="3953889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8836773" y="3953889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25415" y="3322073"/>
            <a:ext cx="1183919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0671" y="407506"/>
            <a:ext cx="86448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9002" y="1393049"/>
            <a:ext cx="1172682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14" y="4235411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21" descr="j02321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37" y="1940154"/>
            <a:ext cx="2883569" cy="10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913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524000" y="2819400"/>
            <a:ext cx="9144000" cy="1600200"/>
          </a:xfrm>
          <a:prstGeom prst="ribbon">
            <a:avLst>
              <a:gd name="adj1" fmla="val 31944"/>
              <a:gd name="adj2" fmla="val 62278"/>
            </a:avLst>
          </a:prstGeom>
          <a:solidFill>
            <a:srgbClr val="FAEEA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267200" y="3505201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6600FF"/>
                </a:solidFill>
                <a:latin typeface="Times New Roman" panose="02020603050405020304" pitchFamily="18" charset="0"/>
              </a:rPr>
              <a:t>Đọc trong nhóm</a:t>
            </a:r>
          </a:p>
        </p:txBody>
      </p:sp>
      <p:pic>
        <p:nvPicPr>
          <p:cNvPr id="12293" name="Picture 5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457200"/>
            <a:ext cx="304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365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21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367645"/>
            <a:ext cx="10746376" cy="2600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2644" y="6075457"/>
            <a:ext cx="57925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548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0602" y="331851"/>
            <a:ext cx="5317934" cy="1014166"/>
            <a:chOff x="495299" y="451258"/>
            <a:chExt cx="3042331" cy="760625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507085" y="1451894"/>
            <a:ext cx="10718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nằm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mặt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đất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bảo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513434" y="2362907"/>
            <a:ext cx="106973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nằm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mặt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513435" y="3588828"/>
            <a:ext cx="11130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dẫn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507085" y="4120313"/>
            <a:ext cx="10718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cuộn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buộc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tựa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vùi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18606" y="823013"/>
            <a:ext cx="9408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vậy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26F20E-66F3-45A6-82C8-56B92893CF42}"/>
              </a:ext>
            </a:extLst>
          </p:cNvPr>
          <p:cNvSpPr txBox="1"/>
          <p:nvPr/>
        </p:nvSpPr>
        <p:spPr>
          <a:xfrm>
            <a:off x="818606" y="1496701"/>
            <a:ext cx="10519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vậy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cây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qua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56876-4358-4653-9ED5-D98E09EF4339}"/>
              </a:ext>
            </a:extLst>
          </p:cNvPr>
          <p:cNvSpPr txBox="1"/>
          <p:nvPr/>
        </p:nvSpPr>
        <p:spPr>
          <a:xfrm>
            <a:off x="717368" y="3247607"/>
            <a:ext cx="10833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Hồ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00D77A-7EFD-4289-A020-F9710197AC74}"/>
              </a:ext>
            </a:extLst>
          </p:cNvPr>
          <p:cNvSpPr txBox="1"/>
          <p:nvPr/>
        </p:nvSpPr>
        <p:spPr>
          <a:xfrm>
            <a:off x="818606" y="4421916"/>
            <a:ext cx="105199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ta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thương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cháu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1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9247" y="5854860"/>
            <a:ext cx="11670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just">
              <a:spcBef>
                <a:spcPts val="0"/>
              </a:spcBef>
              <a:spcAft>
                <a:spcPts val="430"/>
              </a:spcAft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bài đọc, chúng ta thấy Bác rất yêu thương các cháu thiếu niên, nhi 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4" descr="tv2t2t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6" y="433633"/>
            <a:ext cx="10482606" cy="5175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" y="-10713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360317" y="975004"/>
            <a:ext cx="11547565" cy="585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sớm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hôm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thường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lệ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Hồ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dạo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trong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vườn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Đến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cây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chợt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nhỏ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dài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ngoằn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ngoèo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mặt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Chắc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trận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đêm</a:t>
            </a:r>
            <a:r>
              <a:rPr lang="en-US" b="1" dirty="0">
                <a:latin typeface="UTM Avo" panose="02040603050506020204" pitchFamily="18" charset="0"/>
              </a:rPr>
              <a:t> qua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lát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cuốn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lại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trồng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mọc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tiếp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nhé</a:t>
            </a:r>
            <a:r>
              <a:rPr lang="en-US" b="1" dirty="0">
                <a:latin typeface="UTM Avo" panose="0204060305050602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Theo </a:t>
            </a:r>
            <a:r>
              <a:rPr lang="en-US" b="1" dirty="0" err="1">
                <a:latin typeface="UTM Avo" panose="02040603050506020204" pitchFamily="18" charset="0"/>
              </a:rPr>
              <a:t>lời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vùi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vậy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ân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bảo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này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cuộn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cùng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buộc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tựa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cọc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sau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vùi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đầu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thắc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mắc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Thưa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để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gì</a:t>
            </a:r>
            <a:r>
              <a:rPr lang="en-US" b="1" dirty="0">
                <a:latin typeface="UTM Avo" panose="02040603050506020204" pitchFamily="18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cười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biết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Nhiều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sau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lớn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cây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con </a:t>
            </a:r>
            <a:r>
              <a:rPr lang="en-US" b="1" dirty="0" err="1">
                <a:latin typeface="UTM Avo" panose="02040603050506020204" pitchFamily="18" charset="0"/>
              </a:rPr>
              <a:t>có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Thiếu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vườn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em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cũng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thích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chui</a:t>
            </a:r>
            <a:r>
              <a:rPr lang="en-US" b="1" dirty="0">
                <a:latin typeface="UTM Avo" panose="02040603050506020204" pitchFamily="18" charset="0"/>
              </a:rPr>
              <a:t> qua </a:t>
            </a:r>
            <a:r>
              <a:rPr lang="en-US" b="1" dirty="0" err="1">
                <a:latin typeface="UTM Avo" panose="02040603050506020204" pitchFamily="18" charset="0"/>
              </a:rPr>
              <a:t>chui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ấy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Lúc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đó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mọi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hiểu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vì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sao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trồng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hình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.</a:t>
            </a:r>
            <a:endParaRPr lang="vi-VN" b="1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66875" y="-82062"/>
            <a:ext cx="157928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32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52565" y="43865"/>
            <a:ext cx="1130342" cy="805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989042" y="119106"/>
            <a:ext cx="899823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  <a:noFill/>
        </p:spPr>
        <p:txBody>
          <a:bodyPr anchor="ctr"/>
          <a:lstStyle/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003955" y="1228093"/>
            <a:ext cx="8861196" cy="259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b="1" u="none" dirty="0">
                <a:latin typeface="Times New Roman" panose="02020603050405020304" pitchFamily="18" charset="0"/>
              </a:rPr>
              <a:t> ý: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kể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chậm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rãi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ôn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tồn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dịu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dàng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nhiên</a:t>
            </a:r>
            <a:endParaRPr lang="en-US" altLang="en-US" sz="3600" u="none" dirty="0">
              <a:latin typeface="Times New Roman" panose="02020603050405020304" pitchFamily="18" charset="0"/>
            </a:endParaRPr>
          </a:p>
        </p:txBody>
      </p:sp>
      <p:pic>
        <p:nvPicPr>
          <p:cNvPr id="9220" name="Picture 7" descr="67169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742"/>
            <a:ext cx="1219200" cy="167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 descr="1785687ic4msukw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153150"/>
            <a:ext cx="7086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67169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80190" y="0"/>
            <a:ext cx="1219200" cy="168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lub%20mee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00" y="3858257"/>
            <a:ext cx="4609707" cy="26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946260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14600"/>
            <a:ext cx="5029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5715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chemeClr val="hlink">
                  <a:alpha val="89803"/>
                </a:schemeClr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40127" y="6777776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3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3596319" y="0"/>
            <a:ext cx="5758801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0516" y="3131636"/>
            <a:ext cx="3436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40" y="3518731"/>
            <a:ext cx="11293312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……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77096" y="-264607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6740" y="1431372"/>
            <a:ext cx="10638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4331" y="2750218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4099" y="2750217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7776" y="4052993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0418" y="4052993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11236" y="332331"/>
            <a:ext cx="4825885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9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99295" y="1388612"/>
            <a:ext cx="104780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2800" b="1" dirty="0" err="1">
                <a:latin typeface="UTM Avo" panose="02040603050506020204" pitchFamily="18" charset="0"/>
              </a:rPr>
              <a:t>Tìm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dấu</a:t>
            </a:r>
            <a:r>
              <a:rPr lang="en-US" sz="2800" b="1" i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chấm</a:t>
            </a:r>
            <a:r>
              <a:rPr lang="en-US" sz="2800" b="1" i="1" dirty="0">
                <a:latin typeface="UTM Avo" panose="02040603050506020204" pitchFamily="18" charset="0"/>
              </a:rPr>
              <a:t> than</a:t>
            </a:r>
            <a:r>
              <a:rPr lang="en-US" sz="2800" b="1" dirty="0"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</a:rPr>
              <a:t>? (</a:t>
            </a:r>
            <a:r>
              <a:rPr lang="en-US" sz="2800" b="1" dirty="0" err="1">
                <a:latin typeface="UTM Avo" panose="02040603050506020204" pitchFamily="18" charset="0"/>
              </a:rPr>
              <a:t>Chọn</a:t>
            </a:r>
            <a:r>
              <a:rPr lang="en-US" sz="2800" b="1" dirty="0">
                <a:latin typeface="UTM Avo" panose="02040603050506020204" pitchFamily="18" charset="0"/>
              </a:rPr>
              <a:t> ý </a:t>
            </a:r>
            <a:r>
              <a:rPr lang="en-US" sz="2800" b="1" dirty="0" err="1">
                <a:latin typeface="UTM Avo" panose="02040603050506020204" pitchFamily="18" charset="0"/>
              </a:rPr>
              <a:t>đúng</a:t>
            </a:r>
            <a:r>
              <a:rPr lang="en-US" sz="2800" b="1" dirty="0">
                <a:latin typeface="UTM Avo" panose="02040603050506020204" pitchFamily="18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Nêu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yêu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cầu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đề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nghị</a:t>
            </a:r>
            <a:endParaRPr lang="en-US" sz="2800" b="1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Thể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xúc</a:t>
            </a:r>
            <a:endParaRPr lang="en-US" sz="2800" b="1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sự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việc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hoạt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động</a:t>
            </a:r>
            <a:endParaRPr lang="en-US" sz="28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B2B0D5-9C0E-4C58-9168-F0D6385FD4A4}"/>
              </a:ext>
            </a:extLst>
          </p:cNvPr>
          <p:cNvSpPr txBox="1"/>
          <p:nvPr/>
        </p:nvSpPr>
        <p:spPr>
          <a:xfrm>
            <a:off x="708654" y="4515774"/>
            <a:ext cx="101951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649201-AA92-4AF8-B709-5C4E5E88F8D6}"/>
              </a:ext>
            </a:extLst>
          </p:cNvPr>
          <p:cNvSpPr/>
          <p:nvPr/>
        </p:nvSpPr>
        <p:spPr>
          <a:xfrm>
            <a:off x="527061" y="2885535"/>
            <a:ext cx="568350" cy="4394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05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85430622-D8E0-4234-A4FD-1E14883884D9}"/>
              </a:ext>
            </a:extLst>
          </p:cNvPr>
          <p:cNvSpPr txBox="1"/>
          <p:nvPr/>
        </p:nvSpPr>
        <p:spPr>
          <a:xfrm>
            <a:off x="1714500" y="52768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1"/>
          <a:stretch/>
        </p:blipFill>
        <p:spPr>
          <a:xfrm>
            <a:off x="6292645" y="1533833"/>
            <a:ext cx="4876799" cy="464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loud Callout 5"/>
          <p:cNvSpPr/>
          <p:nvPr/>
        </p:nvSpPr>
        <p:spPr>
          <a:xfrm rot="16200000">
            <a:off x="1092610" y="983226"/>
            <a:ext cx="4945626" cy="420820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23768" y="1680157"/>
            <a:ext cx="2734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ói một câu 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nghị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nhóm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làm một việc gì đó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40127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2366128" y="965672"/>
            <a:ext cx="6919273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20" name="Action Button: Forward or Next 19">
            <a:hlinkClick r:id="" action="ppaction://hlinkshowjump?jump=nextslide" highlightClick="1"/>
          </p:cNvPr>
          <p:cNvSpPr/>
          <p:nvPr/>
        </p:nvSpPr>
        <p:spPr>
          <a:xfrm>
            <a:off x="10812544" y="6363093"/>
            <a:ext cx="1140644" cy="34879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6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713">
        <p15:prstTrans prst="curtains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823244" y="928304"/>
            <a:ext cx="86106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38616" y="243976"/>
            <a:ext cx="8936381" cy="6331763"/>
            <a:chOff x="1670844" y="872333"/>
            <a:chExt cx="8936381" cy="633176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0844" y="872333"/>
              <a:ext cx="8915400" cy="3962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75"/>
            <a:stretch>
              <a:fillRect/>
            </a:stretch>
          </p:blipFill>
          <p:spPr bwMode="auto">
            <a:xfrm>
              <a:off x="1691825" y="4841896"/>
              <a:ext cx="8915400" cy="2362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746074" y="1810308"/>
            <a:ext cx="823172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Nhiều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năm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sau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chiếc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rễ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đã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bén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đất</a:t>
            </a: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796707" y="2464094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và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thành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cây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con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có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vòng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lá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.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Thiếu</a:t>
            </a: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843611" y="3086802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vào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thăm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vườn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Bác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em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nào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cũng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thích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985520" y="3762145"/>
            <a:ext cx="92202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chơi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chui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qua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chui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lại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vòm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lá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ấy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.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Lúc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đó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843611" y="4541448"/>
            <a:ext cx="92202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mọi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người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mới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hiểu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vì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sao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Bác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trồng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985520" y="5287759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chiếc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rễ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thành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hình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như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thế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.   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607547" y="1142967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Chiếc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rễ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247570" y="1842803"/>
            <a:ext cx="1407227" cy="2487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939789" y="6813374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95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80" y="1629717"/>
            <a:ext cx="89154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109784" y="1897182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khó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68105" y="3207073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hiếc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hiều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hiếu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úc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ác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89220" y="3835521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ễ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òng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òn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ui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65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2518778" y="1745361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518775" y="730882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581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7328" y="1509869"/>
            <a:ext cx="10972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340"/>
              </a:spcAft>
              <a:buClr>
                <a:srgbClr val="000000"/>
              </a:buClr>
              <a:buSzPts val="1250"/>
              <a:tabLst>
                <a:tab pos="15621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vào vở tên của 2 nhân vật được nói đến trong chủ điểm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người Việt Nam</a:t>
            </a: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261908" y="444155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6" descr="club%20meet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5" y="223881"/>
            <a:ext cx="3140118" cy="114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5"/>
          <a:stretch>
            <a:fillRect/>
          </a:stretch>
        </p:blipFill>
        <p:spPr bwMode="auto">
          <a:xfrm>
            <a:off x="2052108" y="4288954"/>
            <a:ext cx="89154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21" y="2067228"/>
            <a:ext cx="3200295" cy="1943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78" y="2040286"/>
            <a:ext cx="3035431" cy="1997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747308" y="4612032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ai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iêm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    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ần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Q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uốc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oản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760277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4939" y="741799"/>
            <a:ext cx="7067961" cy="303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150"/>
              </a:lnSpc>
              <a:spcBef>
                <a:spcPts val="0"/>
              </a:spcBef>
              <a:spcAft>
                <a:spcPts val="360"/>
              </a:spcAft>
              <a:buClr>
                <a:srgbClr val="000000"/>
              </a:buClr>
              <a:buSzPts val="1150"/>
              <a:tabLst>
                <a:tab pos="313690" algn="l"/>
              </a:tabLst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3a.</a:t>
            </a:r>
            <a:r>
              <a:rPr lang="vi-VN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từ ngữ có tiếng chứa iu hoặc ưu.</a:t>
            </a:r>
            <a:endParaRPr lang="en-US" sz="32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0" y="1206632"/>
            <a:ext cx="5486400" cy="2205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10" y="4166647"/>
            <a:ext cx="6759019" cy="1866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29" y="1140644"/>
            <a:ext cx="4685122" cy="22883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8136" y="3449524"/>
            <a:ext cx="329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8470" y="3429000"/>
            <a:ext cx="329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5720" y="6038181"/>
            <a:ext cx="329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32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8512" y="2906798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743960" y="781634"/>
            <a:ext cx="7315199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540037" y="2987782"/>
              <a:ext cx="29573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32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76688" y="170778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014331"/>
              </p:ext>
            </p:extLst>
          </p:nvPr>
        </p:nvGraphicFramePr>
        <p:xfrm>
          <a:off x="1790700" y="2157953"/>
          <a:ext cx="8686800" cy="3962400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94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a)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ngữ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nói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cảm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Hồ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thiếu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b)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ngữ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nói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lên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cảm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thiếu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nhi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Hồ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057507" y="4210508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820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14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371600" y="870066"/>
            <a:ext cx="102327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1.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dưới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đây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nhóm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thích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hợp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: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yêu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thương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yêu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chăm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lo,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nhớ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ơn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trọng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</a:rPr>
              <a:t>quan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tâm</a:t>
            </a:r>
            <a:endParaRPr lang="en-US" sz="2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63613" y="870066"/>
            <a:ext cx="1998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47652" y="870066"/>
            <a:ext cx="1514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1326384"/>
            <a:ext cx="1531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chăm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lo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7212" y="1277369"/>
            <a:ext cx="1197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nhớ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ơn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4976" y="1312745"/>
            <a:ext cx="1669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trọng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3046" y="1296360"/>
            <a:ext cx="1531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tâm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5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4483 0.4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22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04 -0.02061 L -0.23125 0.402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4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06484 -1.48148E-6 C 0.09414 -1.48148E-6 0.13021 0.11551 0.13021 0.20996 L 0.13021 0.4201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0.00694 L 0.18385 0.00694 C 0.26927 0.00694 0.37474 0.12199 0.37474 0.21574 L 0.37474 0.4245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12929 3.7037E-7 C 0.18711 3.7037E-7 0.25859 0.13634 0.25859 0.24722 L 0.25859 0.49468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54 -3.33333E-6 L -0.01641 0.13959 C 0.02851 0.16898 0.05403 0.21297 0.05403 0.25903 C 0.05403 0.31111 0.02851 0.35278 -0.01641 0.38218 L -0.21654 0.52199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9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48C770-AE1F-4CD0-A5B7-1D3ACD58E749}"/>
              </a:ext>
            </a:extLst>
          </p:cNvPr>
          <p:cNvSpPr txBox="1"/>
          <p:nvPr/>
        </p:nvSpPr>
        <p:spPr>
          <a:xfrm>
            <a:off x="1027059" y="578117"/>
            <a:ext cx="90450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06FC2358-1512-4EBE-9A35-AEC3F53B5212}"/>
              </a:ext>
            </a:extLst>
          </p:cNvPr>
          <p:cNvSpPr/>
          <p:nvPr/>
        </p:nvSpPr>
        <p:spPr>
          <a:xfrm>
            <a:off x="1808277" y="1499393"/>
            <a:ext cx="242400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anh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dũng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DEABDD4F-A8E0-486B-895F-57A2BE42B8BE}"/>
              </a:ext>
            </a:extLst>
          </p:cNvPr>
          <p:cNvSpPr/>
          <p:nvPr/>
        </p:nvSpPr>
        <p:spPr>
          <a:xfrm>
            <a:off x="4677869" y="1499393"/>
            <a:ext cx="242400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thân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thiện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CB1B3CD5-2297-4792-8BF9-0612E8DEE125}"/>
              </a:ext>
            </a:extLst>
          </p:cNvPr>
          <p:cNvSpPr/>
          <p:nvPr/>
        </p:nvSpPr>
        <p:spPr>
          <a:xfrm>
            <a:off x="7422208" y="1499393"/>
            <a:ext cx="242400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cù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64F821-EB03-455F-BA6D-8B20B70F85E4}"/>
              </a:ext>
            </a:extLst>
          </p:cNvPr>
          <p:cNvSpPr/>
          <p:nvPr/>
        </p:nvSpPr>
        <p:spPr>
          <a:xfrm>
            <a:off x="485346" y="2345781"/>
            <a:ext cx="999629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lao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</a:rPr>
              <a:t> (…).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chiến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đấu</a:t>
            </a:r>
            <a:r>
              <a:rPr lang="en-US" sz="2800" dirty="0">
                <a:latin typeface="UTM Avo" panose="02040603050506020204" pitchFamily="18" charset="0"/>
              </a:rPr>
              <a:t> (…)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bảo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vệ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Tổ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quốc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luôn</a:t>
            </a:r>
            <a:r>
              <a:rPr lang="en-US" sz="2800" dirty="0">
                <a:latin typeface="UTM Avo" panose="02040603050506020204" pitchFamily="18" charset="0"/>
              </a:rPr>
              <a:t> (…) </a:t>
            </a:r>
            <a:r>
              <a:rPr lang="en-US" sz="2800" dirty="0" err="1">
                <a:latin typeface="UTM Avo" panose="020406030505060202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</a:rPr>
              <a:t> du </a:t>
            </a:r>
            <a:r>
              <a:rPr lang="en-US" sz="2800" dirty="0" err="1">
                <a:latin typeface="UTM Avo" panose="02040603050506020204" pitchFamily="18" charset="0"/>
              </a:rPr>
              <a:t>khách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ngoài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73DA0A-1B5B-4259-B1EC-127B70415666}"/>
              </a:ext>
            </a:extLst>
          </p:cNvPr>
          <p:cNvSpPr/>
          <p:nvPr/>
        </p:nvSpPr>
        <p:spPr>
          <a:xfrm>
            <a:off x="580741" y="1751131"/>
            <a:ext cx="94913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lao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chiến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đấu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bảo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vệ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Tổ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quốc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luôn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</a:rPr>
              <a:t> du </a:t>
            </a:r>
            <a:r>
              <a:rPr lang="en-US" sz="2800" dirty="0" err="1">
                <a:latin typeface="UTM Avo" panose="02040603050506020204" pitchFamily="18" charset="0"/>
              </a:rPr>
              <a:t>khách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ngoài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57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88" y="582315"/>
            <a:ext cx="7080069" cy="5931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01"/>
          <a:stretch/>
        </p:blipFill>
        <p:spPr>
          <a:xfrm>
            <a:off x="478971" y="952782"/>
            <a:ext cx="1976846" cy="179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0482" y="164303"/>
            <a:ext cx="3335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3211" y="3046363"/>
            <a:ext cx="3335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ai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" y="3743400"/>
            <a:ext cx="47635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</a:rPr>
              <a:t>? Ở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đâu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4440437"/>
            <a:ext cx="4763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bức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5073802"/>
            <a:ext cx="3770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86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2262434" y="825211"/>
            <a:ext cx="6759018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10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2255" y="1898119"/>
            <a:ext cx="8400786" cy="43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về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Hồ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với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thiếu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niên</a:t>
            </a:r>
            <a:r>
              <a:rPr lang="en-US" sz="2400" b="1" dirty="0"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</a:rPr>
              <a:t>nhi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đồng</a:t>
            </a:r>
            <a:r>
              <a:rPr lang="en-US" sz="2400" b="1" dirty="0">
                <a:latin typeface="UTM Avo" panose="02040603050506020204" pitchFamily="18" charset="0"/>
              </a:rPr>
              <a:t>.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44" y="2779256"/>
            <a:ext cx="9654297" cy="3541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" name="Rectangle 2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2432115" y="4157221"/>
            <a:ext cx="7230360" cy="1861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99241" y="1081391"/>
            <a:ext cx="105297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101339"/>
            <a:ext cx="2400300" cy="16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396" y="101339"/>
            <a:ext cx="1021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tabLst>
                <a:tab pos="161290" algn="l"/>
              </a:tabLst>
            </a:pP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4-5 câu v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việc em vừa kể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tabLst>
                <a:tab pos="161290" algn="l"/>
              </a:tabLst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5"/>
          <a:stretch/>
        </p:blipFill>
        <p:spPr>
          <a:xfrm>
            <a:off x="7258639" y="2169967"/>
            <a:ext cx="4270341" cy="4023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20511" y="1990858"/>
            <a:ext cx="68438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4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2518778" y="1745361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518775" y="730882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74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2262434" y="825211"/>
            <a:ext cx="6759018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 MỞ RỘNG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6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1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1" descr="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01" y="4001294"/>
            <a:ext cx="3754619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ncode_imageresizer_container_32" descr="thnhi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505" y="898929"/>
            <a:ext cx="3482219" cy="2771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4" descr="thnhi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99" y="1194684"/>
            <a:ext cx="3839459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ncode_imageresizer_container_29" descr="thnhi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50" y="1611983"/>
            <a:ext cx="3013631" cy="449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4" descr="Ho Chi Minh146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296" y="4001294"/>
            <a:ext cx="3677043" cy="2656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FE33FA8-445A-4CE2-BF79-385F6ABE41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5699" y="170399"/>
            <a:ext cx="10515600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</a:pPr>
            <a:r>
              <a:rPr lang="vi-VN" sz="2800" dirty="0">
                <a:latin typeface="UTM Avo" panose="02040603050506020204" pitchFamily="18" charset="0"/>
              </a:rPr>
              <a:t>1. </a:t>
            </a:r>
            <a:r>
              <a:rPr lang="en-US" sz="2800" dirty="0" err="1">
                <a:latin typeface="UTM Avo" panose="02040603050506020204" pitchFamily="18" charset="0"/>
              </a:rPr>
              <a:t>Giới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thiệu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vi-VN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quyển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về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Hồ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mình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tìm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đọc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endParaRPr lang="vi-VN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2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517715" y="1659118"/>
            <a:ext cx="9728462" cy="4359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96446" y="657277"/>
            <a:ext cx="87480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5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3"/>
          <a:stretch/>
        </p:blipFill>
        <p:spPr>
          <a:xfrm>
            <a:off x="0" y="-75413"/>
            <a:ext cx="12314548" cy="677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C67835-1799-4BA5-84C8-73C0A272108C}"/>
              </a:ext>
            </a:extLst>
          </p:cNvPr>
          <p:cNvSpPr txBox="1"/>
          <p:nvPr/>
        </p:nvSpPr>
        <p:spPr>
          <a:xfrm>
            <a:off x="586426" y="548881"/>
            <a:ext cx="11095348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lại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Nói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xúc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khi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chuyện</a:t>
            </a:r>
            <a:endParaRPr lang="vi-VN" sz="2800" b="1" dirty="0">
              <a:latin typeface="UTM Avo" panose="02040603050506020204" pitchFamily="18" charset="0"/>
            </a:endParaRPr>
          </a:p>
        </p:txBody>
      </p:sp>
      <p:pic>
        <p:nvPicPr>
          <p:cNvPr id="5" name="Picture 24" descr="Ho Chi Minh146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309" y="1680655"/>
            <a:ext cx="4703975" cy="4451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12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-120886" y="430963"/>
            <a:ext cx="5799716" cy="5996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274579">
            <a:off x="1687433" y="3958904"/>
            <a:ext cx="1363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s" panose="02040603050506020204" pitchFamily="18" charset="0"/>
              </a:rPr>
              <a:t>DẶN DÒ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5401559" y="966438"/>
            <a:ext cx="6014031" cy="39920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47934" y="1741213"/>
            <a:ext cx="42089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8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904215" y="853492"/>
            <a:ext cx="7060676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việt lớp 2, học ki 2, tuần 31, Chiếc rễ đa tròn, thuan mai, tiếng việ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555" y="235131"/>
            <a:ext cx="11295016" cy="62440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921080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61724" y="739034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" y="401984"/>
            <a:ext cx="527050" cy="17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1524803" y="2029074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" y="1463041"/>
            <a:ext cx="527050" cy="331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227583" y="4880999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6" y="4407834"/>
            <a:ext cx="527050" cy="170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1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921080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61724" y="739034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" y="401984"/>
            <a:ext cx="527050" cy="17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1524803" y="2029074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" y="1463041"/>
            <a:ext cx="527050" cy="331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227583" y="4880999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6" y="4407834"/>
            <a:ext cx="527050" cy="170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66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345047" y="111369"/>
            <a:ext cx="11922368" cy="6635261"/>
          </a:xfrm>
        </p:spPr>
      </p:pic>
      <p:sp>
        <p:nvSpPr>
          <p:cNvPr id="5" name="Rectangle 4"/>
          <p:cNvSpPr/>
          <p:nvPr/>
        </p:nvSpPr>
        <p:spPr>
          <a:xfrm>
            <a:off x="0" y="6858000"/>
            <a:ext cx="399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28754" y="2834236"/>
            <a:ext cx="7359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ĐỌC TỪNG CÂU</a:t>
            </a:r>
          </a:p>
        </p:txBody>
      </p:sp>
    </p:spTree>
    <p:extLst>
      <p:ext uri="{BB962C8B-B14F-4D97-AF65-F5344CB8AC3E}">
        <p14:creationId xmlns:p14="http://schemas.microsoft.com/office/powerpoint/2010/main" val="39587651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3418</TotalTime>
  <Words>1676</Words>
  <Application>Microsoft Office PowerPoint</Application>
  <PresentationFormat>Widescreen</PresentationFormat>
  <Paragraphs>188</Paragraphs>
  <Slides>47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等线</vt:lpstr>
      <vt:lpstr>Arial</vt:lpstr>
      <vt:lpstr>Arial-Rounded</vt:lpstr>
      <vt:lpstr>Calibri</vt:lpstr>
      <vt:lpstr>Calibri Light</vt:lpstr>
      <vt:lpstr>Comic Sans MS</vt:lpstr>
      <vt:lpstr>HP001 5 hàng</vt:lpstr>
      <vt:lpstr>Montserrat</vt:lpstr>
      <vt:lpstr>SVN-Cookies</vt:lpstr>
      <vt:lpstr>Times New Roman</vt:lpstr>
      <vt:lpstr>UTM Avo</vt:lpstr>
      <vt:lpstr>UTM Cookies</vt:lpstr>
      <vt:lpstr>Wingdings</vt:lpstr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phân vai theo nhóm</vt:lpstr>
      <vt:lpstr>PowerPoint Presentation</vt:lpstr>
      <vt:lpstr>PowerPoint Presentation</vt:lpstr>
      <vt:lpstr>a. Chú……..chiếc rễ này lại rồi……….cho nó mọc tiếp nhé.   b. Chú cần vụ……  đất, ……chiếc rễ xuống.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Giới thiệu  một quyển sách kể về Bác Hồ mà mình đã tìm đọc.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ADMIN</cp:lastModifiedBy>
  <cp:revision>126</cp:revision>
  <dcterms:created xsi:type="dcterms:W3CDTF">2021-07-07T09:47:17Z</dcterms:created>
  <dcterms:modified xsi:type="dcterms:W3CDTF">2023-04-16T08:13:43Z</dcterms:modified>
</cp:coreProperties>
</file>