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00" r:id="rId2"/>
  </p:sldMasterIdLst>
  <p:notesMasterIdLst>
    <p:notesMasterId r:id="rId24"/>
  </p:notesMasterIdLst>
  <p:sldIdLst>
    <p:sldId id="355" r:id="rId3"/>
    <p:sldId id="284" r:id="rId4"/>
    <p:sldId id="295" r:id="rId5"/>
    <p:sldId id="286" r:id="rId6"/>
    <p:sldId id="296" r:id="rId7"/>
    <p:sldId id="297" r:id="rId8"/>
    <p:sldId id="294" r:id="rId9"/>
    <p:sldId id="269" r:id="rId10"/>
    <p:sldId id="356" r:id="rId11"/>
    <p:sldId id="287" r:id="rId12"/>
    <p:sldId id="300" r:id="rId13"/>
    <p:sldId id="298" r:id="rId14"/>
    <p:sldId id="299" r:id="rId15"/>
    <p:sldId id="357" r:id="rId16"/>
    <p:sldId id="270" r:id="rId17"/>
    <p:sldId id="288" r:id="rId18"/>
    <p:sldId id="358" r:id="rId19"/>
    <p:sldId id="291" r:id="rId20"/>
    <p:sldId id="359" r:id="rId21"/>
    <p:sldId id="293" r:id="rId22"/>
    <p:sldId id="3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677" y="53"/>
      </p:cViewPr>
      <p:guideLst/>
    </p:cSldViewPr>
  </p:slideViewPr>
  <p:notesTextViewPr>
    <p:cViewPr>
      <p:scale>
        <a:sx n="1" d="1"/>
        <a:sy n="1" d="1"/>
      </p:scale>
      <p:origin x="0" y="0"/>
    </p:cViewPr>
  </p:notesTextViewPr>
  <p:notesViewPr>
    <p:cSldViewPr snapToGrid="0">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4E7A1-F770-403A-B44F-ABE2628A000E}"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4FFD4-C49B-4DE4-BDB2-D4736871B2C6}" type="slidenum">
              <a:rPr lang="en-US" smtClean="0"/>
              <a:t>‹#›</a:t>
            </a:fld>
            <a:endParaRPr lang="en-US"/>
          </a:p>
        </p:txBody>
      </p:sp>
    </p:spTree>
    <p:extLst>
      <p:ext uri="{BB962C8B-B14F-4D97-AF65-F5344CB8AC3E}">
        <p14:creationId xmlns:p14="http://schemas.microsoft.com/office/powerpoint/2010/main" val="125183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2</a:t>
            </a:fld>
            <a:endParaRPr lang="en-US"/>
          </a:p>
        </p:txBody>
      </p:sp>
    </p:spTree>
    <p:extLst>
      <p:ext uri="{BB962C8B-B14F-4D97-AF65-F5344CB8AC3E}">
        <p14:creationId xmlns:p14="http://schemas.microsoft.com/office/powerpoint/2010/main" val="353534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20</a:t>
            </a:fld>
            <a:endParaRPr lang="en-US"/>
          </a:p>
        </p:txBody>
      </p:sp>
    </p:spTree>
    <p:extLst>
      <p:ext uri="{BB962C8B-B14F-4D97-AF65-F5344CB8AC3E}">
        <p14:creationId xmlns:p14="http://schemas.microsoft.com/office/powerpoint/2010/main" val="380261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10</a:t>
            </a:fld>
            <a:endParaRPr lang="en-US"/>
          </a:p>
        </p:txBody>
      </p:sp>
    </p:spTree>
    <p:extLst>
      <p:ext uri="{BB962C8B-B14F-4D97-AF65-F5344CB8AC3E}">
        <p14:creationId xmlns:p14="http://schemas.microsoft.com/office/powerpoint/2010/main" val="399193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11</a:t>
            </a:fld>
            <a:endParaRPr lang="en-US"/>
          </a:p>
        </p:txBody>
      </p:sp>
    </p:spTree>
    <p:extLst>
      <p:ext uri="{BB962C8B-B14F-4D97-AF65-F5344CB8AC3E}">
        <p14:creationId xmlns:p14="http://schemas.microsoft.com/office/powerpoint/2010/main" val="146843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12</a:t>
            </a:fld>
            <a:endParaRPr lang="en-US"/>
          </a:p>
        </p:txBody>
      </p:sp>
    </p:spTree>
    <p:extLst>
      <p:ext uri="{BB962C8B-B14F-4D97-AF65-F5344CB8AC3E}">
        <p14:creationId xmlns:p14="http://schemas.microsoft.com/office/powerpoint/2010/main" val="265978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15</a:t>
            </a:fld>
            <a:endParaRPr lang="en-US"/>
          </a:p>
        </p:txBody>
      </p:sp>
    </p:spTree>
    <p:extLst>
      <p:ext uri="{BB962C8B-B14F-4D97-AF65-F5344CB8AC3E}">
        <p14:creationId xmlns:p14="http://schemas.microsoft.com/office/powerpoint/2010/main" val="1231820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16</a:t>
            </a:fld>
            <a:endParaRPr lang="en-US"/>
          </a:p>
        </p:txBody>
      </p:sp>
    </p:spTree>
    <p:extLst>
      <p:ext uri="{BB962C8B-B14F-4D97-AF65-F5344CB8AC3E}">
        <p14:creationId xmlns:p14="http://schemas.microsoft.com/office/powerpoint/2010/main" val="137563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18</a:t>
            </a:fld>
            <a:endParaRPr lang="en-US"/>
          </a:p>
        </p:txBody>
      </p:sp>
    </p:spTree>
    <p:extLst>
      <p:ext uri="{BB962C8B-B14F-4D97-AF65-F5344CB8AC3E}">
        <p14:creationId xmlns:p14="http://schemas.microsoft.com/office/powerpoint/2010/main" val="336664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4960217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0550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5336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25753587"/>
      </p:ext>
    </p:extLst>
  </p:cSld>
  <p:clrMapOvr>
    <a:masterClrMapping/>
  </p:clrMapOvr>
  <mc:AlternateContent xmlns:mc="http://schemas.openxmlformats.org/markup-compatibility/2006" xmlns:p14="http://schemas.microsoft.com/office/powerpoint/2010/main">
    <mc:Choice Requires="p14">
      <p:transition p14:dur="100">
        <p:cut/>
        <p:sndAc>
          <p:stSnd>
            <p:snd r:embed="rId1" name="applause.wav"/>
          </p:stSnd>
        </p:sndAc>
      </p:transition>
    </mc:Choice>
    <mc:Fallback xmlns="">
      <p:transition>
        <p:cut/>
        <p:sndAc>
          <p:stSnd>
            <p:snd r:embed="rId3" name="applaus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491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6/25/2021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16352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41537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6001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3316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3261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069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06006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6295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7995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5084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8388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090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4345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47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00810392"/>
      </p:ext>
    </p:extLst>
  </p:cSld>
  <p:clrMapOvr>
    <a:masterClrMapping/>
  </p:clrMapOvr>
  <mc:AlternateContent xmlns:mc="http://schemas.openxmlformats.org/markup-compatibility/2006" xmlns:p14="http://schemas.microsoft.com/office/powerpoint/2010/main">
    <mc:Choice Requires="p14">
      <p:transition p14:dur="100">
        <p:cut/>
        <p:sndAc>
          <p:stSnd>
            <p:snd r:embed="rId1" name="applause.wav"/>
          </p:stSnd>
        </p:sndAc>
      </p:transition>
    </mc:Choice>
    <mc:Fallback xmlns="">
      <p:transition>
        <p:cut/>
        <p:sndAc>
          <p:stSnd>
            <p:snd r:embed="rId3" name="applaus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32903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6329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2595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67336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556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231640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3783834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7" descr="444"/>
          <p:cNvPicPr>
            <a:picLocks noChangeAspect="1"/>
          </p:cNvPicPr>
          <p:nvPr userDrawn="1"/>
        </p:nvPicPr>
        <p:blipFill>
          <a:blip r:embed="rId16"/>
          <a:stretch>
            <a:fillRect/>
          </a:stretch>
        </p:blipFill>
        <p:spPr>
          <a:xfrm>
            <a:off x="-8255" y="3492"/>
            <a:ext cx="12208511" cy="6851015"/>
          </a:xfrm>
          <a:prstGeom prst="rect">
            <a:avLst/>
          </a:prstGeom>
        </p:spPr>
      </p:pic>
    </p:spTree>
    <p:extLst>
      <p:ext uri="{BB962C8B-B14F-4D97-AF65-F5344CB8AC3E}">
        <p14:creationId xmlns:p14="http://schemas.microsoft.com/office/powerpoint/2010/main" val="3130897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96" r:id="rId12"/>
    <p:sldLayoutId id="2147483898" r:id="rId13"/>
    <p:sldLayoutId id="2147483899" r:id="rId14"/>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7" descr="444"/>
          <p:cNvPicPr>
            <a:picLocks noChangeAspect="1"/>
          </p:cNvPicPr>
          <p:nvPr userDrawn="1"/>
        </p:nvPicPr>
        <p:blipFill>
          <a:blip r:embed="rId15"/>
          <a:stretch>
            <a:fillRect/>
          </a:stretch>
        </p:blipFill>
        <p:spPr>
          <a:xfrm>
            <a:off x="-8255" y="3492"/>
            <a:ext cx="12208511" cy="6851015"/>
          </a:xfrm>
          <a:prstGeom prst="rect">
            <a:avLst/>
          </a:prstGeom>
        </p:spPr>
      </p:pic>
    </p:spTree>
    <p:extLst>
      <p:ext uri="{BB962C8B-B14F-4D97-AF65-F5344CB8AC3E}">
        <p14:creationId xmlns:p14="http://schemas.microsoft.com/office/powerpoint/2010/main" val="360268880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audio" Target="../media/audio10.wav"/><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685505"/>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6"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748B9AE-A366-4181-AB5A-68A2AED83D7F}"/>
              </a:ext>
            </a:extLst>
          </p:cNvPr>
          <p:cNvSpPr/>
          <p:nvPr/>
        </p:nvSpPr>
        <p:spPr>
          <a:xfrm>
            <a:off x="2799184" y="447869"/>
            <a:ext cx="6867330" cy="625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rPr>
              <a:t>Chia </a:t>
            </a:r>
            <a:r>
              <a:rPr lang="en-US" sz="2800" b="1" dirty="0" err="1">
                <a:solidFill>
                  <a:schemeClr val="bg1"/>
                </a:solidFill>
                <a:effectLst/>
              </a:rPr>
              <a:t>sẻ</a:t>
            </a:r>
            <a:r>
              <a:rPr lang="en-US" sz="2800" b="1" dirty="0">
                <a:solidFill>
                  <a:schemeClr val="bg1"/>
                </a:solidFill>
                <a:effectLst/>
              </a:rPr>
              <a:t> </a:t>
            </a:r>
            <a:r>
              <a:rPr lang="en-US" sz="2800" b="1" dirty="0" err="1">
                <a:solidFill>
                  <a:schemeClr val="bg1"/>
                </a:solidFill>
                <a:effectLst/>
              </a:rPr>
              <a:t>những</a:t>
            </a:r>
            <a:r>
              <a:rPr lang="en-US" sz="2800" b="1" dirty="0">
                <a:solidFill>
                  <a:schemeClr val="bg1"/>
                </a:solidFill>
                <a:effectLst/>
              </a:rPr>
              <a:t> </a:t>
            </a:r>
            <a:r>
              <a:rPr lang="en-US" sz="2800" b="1" dirty="0" err="1">
                <a:solidFill>
                  <a:schemeClr val="bg1"/>
                </a:solidFill>
                <a:effectLst/>
              </a:rPr>
              <a:t>gì</a:t>
            </a:r>
            <a:r>
              <a:rPr lang="en-US" sz="2800" b="1" dirty="0">
                <a:solidFill>
                  <a:schemeClr val="bg1"/>
                </a:solidFill>
                <a:effectLst/>
              </a:rPr>
              <a:t> </a:t>
            </a:r>
            <a:r>
              <a:rPr lang="en-US" sz="2800" b="1" dirty="0" err="1">
                <a:solidFill>
                  <a:schemeClr val="bg1"/>
                </a:solidFill>
                <a:effectLst/>
              </a:rPr>
              <a:t>em</a:t>
            </a:r>
            <a:r>
              <a:rPr lang="en-US" sz="2800" b="1" dirty="0">
                <a:solidFill>
                  <a:schemeClr val="bg1"/>
                </a:solidFill>
                <a:effectLst/>
              </a:rPr>
              <a:t> </a:t>
            </a:r>
            <a:r>
              <a:rPr lang="en-US" sz="2800" b="1" dirty="0" err="1">
                <a:solidFill>
                  <a:schemeClr val="bg1"/>
                </a:solidFill>
                <a:effectLst/>
              </a:rPr>
              <a:t>biết</a:t>
            </a:r>
            <a:r>
              <a:rPr lang="en-US" sz="2800" b="1" dirty="0">
                <a:solidFill>
                  <a:schemeClr val="bg1"/>
                </a:solidFill>
                <a:effectLst/>
              </a:rPr>
              <a:t> </a:t>
            </a:r>
            <a:r>
              <a:rPr lang="en-US" sz="2800" b="1" dirty="0" err="1">
                <a:solidFill>
                  <a:schemeClr val="bg1"/>
                </a:solidFill>
                <a:effectLst/>
              </a:rPr>
              <a:t>về</a:t>
            </a:r>
            <a:r>
              <a:rPr lang="en-US" sz="2800" b="1" dirty="0">
                <a:solidFill>
                  <a:schemeClr val="bg1"/>
                </a:solidFill>
                <a:effectLst/>
              </a:rPr>
              <a:t> </a:t>
            </a:r>
            <a:r>
              <a:rPr lang="en-US" sz="2800" b="1" dirty="0" err="1">
                <a:solidFill>
                  <a:schemeClr val="bg1"/>
                </a:solidFill>
                <a:effectLst/>
              </a:rPr>
              <a:t>tết</a:t>
            </a:r>
            <a:r>
              <a:rPr lang="en-US" sz="2800" b="1" dirty="0">
                <a:solidFill>
                  <a:schemeClr val="bg1"/>
                </a:solidFill>
                <a:effectLst/>
              </a:rPr>
              <a:t> </a:t>
            </a:r>
            <a:r>
              <a:rPr lang="en-US" sz="2800" b="1" dirty="0" err="1">
                <a:solidFill>
                  <a:schemeClr val="bg1"/>
                </a:solidFill>
                <a:effectLst/>
              </a:rPr>
              <a:t>Trung</a:t>
            </a:r>
            <a:r>
              <a:rPr lang="en-US" sz="2800" b="1" dirty="0">
                <a:solidFill>
                  <a:schemeClr val="bg1"/>
                </a:solidFill>
                <a:effectLst/>
              </a:rPr>
              <a:t> </a:t>
            </a:r>
            <a:r>
              <a:rPr lang="en-US" sz="2800" b="1" dirty="0" err="1">
                <a:solidFill>
                  <a:schemeClr val="bg1"/>
                </a:solidFill>
                <a:effectLst/>
              </a:rPr>
              <a:t>thu</a:t>
            </a:r>
            <a:endParaRPr lang="en-US" sz="2800" dirty="0">
              <a:solidFill>
                <a:schemeClr val="bg1"/>
              </a:solidFill>
            </a:endParaRPr>
          </a:p>
        </p:txBody>
      </p:sp>
      <p:sp>
        <p:nvSpPr>
          <p:cNvPr id="4" name="TextBox 3">
            <a:extLst>
              <a:ext uri="{FF2B5EF4-FFF2-40B4-BE49-F238E27FC236}">
                <a16:creationId xmlns:a16="http://schemas.microsoft.com/office/drawing/2014/main" xmlns="" id="{14D460CF-05DD-4D57-952D-F760A91EB16B}"/>
              </a:ext>
            </a:extLst>
          </p:cNvPr>
          <p:cNvSpPr txBox="1"/>
          <p:nvPr/>
        </p:nvSpPr>
        <p:spPr>
          <a:xfrm>
            <a:off x="1449355" y="1371599"/>
            <a:ext cx="9293290" cy="646331"/>
          </a:xfrm>
          <a:prstGeom prst="rect">
            <a:avLst/>
          </a:prstGeom>
          <a:noFill/>
        </p:spPr>
        <p:txBody>
          <a:bodyPr wrap="square" rtlCol="0">
            <a:spAutoFit/>
          </a:bodyPr>
          <a:lstStyle/>
          <a:p>
            <a:r>
              <a:rPr lang="en-US" sz="3600" dirty="0" err="1"/>
              <a:t>Tết</a:t>
            </a:r>
            <a:r>
              <a:rPr lang="en-US" sz="3600" dirty="0"/>
              <a:t> </a:t>
            </a:r>
            <a:r>
              <a:rPr lang="en-US" sz="3600" dirty="0" err="1"/>
              <a:t>Trung</a:t>
            </a:r>
            <a:r>
              <a:rPr lang="en-US" sz="3600" dirty="0"/>
              <a:t> </a:t>
            </a:r>
            <a:r>
              <a:rPr lang="en-US" sz="3600" dirty="0" err="1"/>
              <a:t>thu</a:t>
            </a:r>
            <a:r>
              <a:rPr lang="en-US" sz="3600" dirty="0"/>
              <a:t> </a:t>
            </a:r>
            <a:r>
              <a:rPr lang="en-US" sz="3600" dirty="0" err="1"/>
              <a:t>thường</a:t>
            </a:r>
            <a:r>
              <a:rPr lang="en-US" sz="3600" dirty="0"/>
              <a:t> </a:t>
            </a:r>
            <a:r>
              <a:rPr lang="en-US" sz="3600" dirty="0" err="1"/>
              <a:t>có</a:t>
            </a:r>
            <a:r>
              <a:rPr lang="en-US" sz="3600" dirty="0"/>
              <a:t> </a:t>
            </a:r>
            <a:r>
              <a:rPr lang="en-US" sz="3600" dirty="0" err="1"/>
              <a:t>những</a:t>
            </a:r>
            <a:r>
              <a:rPr lang="en-US" sz="3600" dirty="0"/>
              <a:t> </a:t>
            </a:r>
            <a:r>
              <a:rPr lang="en-US" sz="3600" dirty="0" err="1"/>
              <a:t>hoạt</a:t>
            </a:r>
            <a:r>
              <a:rPr lang="en-US" sz="3600" dirty="0"/>
              <a:t> </a:t>
            </a:r>
            <a:r>
              <a:rPr lang="en-US" sz="3600" dirty="0" err="1"/>
              <a:t>động</a:t>
            </a:r>
            <a:r>
              <a:rPr lang="en-US" sz="3600" dirty="0"/>
              <a:t> </a:t>
            </a:r>
            <a:r>
              <a:rPr lang="en-US" sz="3600" dirty="0" err="1"/>
              <a:t>nào</a:t>
            </a:r>
            <a:r>
              <a:rPr lang="en-US" sz="3600" dirty="0"/>
              <a:t>?</a:t>
            </a:r>
          </a:p>
        </p:txBody>
      </p:sp>
      <p:pic>
        <p:nvPicPr>
          <p:cNvPr id="8" name="Picture 7">
            <a:extLst>
              <a:ext uri="{FF2B5EF4-FFF2-40B4-BE49-F238E27FC236}">
                <a16:creationId xmlns:a16="http://schemas.microsoft.com/office/drawing/2014/main" xmlns="" id="{428C2DB6-59EC-47D2-B595-92FE47168283}"/>
              </a:ext>
            </a:extLst>
          </p:cNvPr>
          <p:cNvPicPr>
            <a:picLocks noChangeAspect="1"/>
          </p:cNvPicPr>
          <p:nvPr/>
        </p:nvPicPr>
        <p:blipFill>
          <a:blip r:embed="rId4"/>
          <a:stretch>
            <a:fillRect/>
          </a:stretch>
        </p:blipFill>
        <p:spPr>
          <a:xfrm>
            <a:off x="156254" y="2017930"/>
            <a:ext cx="4687534" cy="2943127"/>
          </a:xfrm>
          <a:prstGeom prst="rect">
            <a:avLst/>
          </a:prstGeom>
        </p:spPr>
      </p:pic>
      <p:pic>
        <p:nvPicPr>
          <p:cNvPr id="10" name="Picture 9">
            <a:extLst>
              <a:ext uri="{FF2B5EF4-FFF2-40B4-BE49-F238E27FC236}">
                <a16:creationId xmlns:a16="http://schemas.microsoft.com/office/drawing/2014/main" xmlns="" id="{2877CF31-C527-410C-95B0-9703850D5EF3}"/>
              </a:ext>
            </a:extLst>
          </p:cNvPr>
          <p:cNvPicPr>
            <a:picLocks noChangeAspect="1"/>
          </p:cNvPicPr>
          <p:nvPr/>
        </p:nvPicPr>
        <p:blipFill>
          <a:blip r:embed="rId5"/>
          <a:stretch>
            <a:fillRect/>
          </a:stretch>
        </p:blipFill>
        <p:spPr>
          <a:xfrm>
            <a:off x="4843788" y="2528596"/>
            <a:ext cx="3638259" cy="3340651"/>
          </a:xfrm>
          <a:prstGeom prst="rect">
            <a:avLst/>
          </a:prstGeom>
        </p:spPr>
      </p:pic>
      <p:pic>
        <p:nvPicPr>
          <p:cNvPr id="12" name="Picture 11">
            <a:extLst>
              <a:ext uri="{FF2B5EF4-FFF2-40B4-BE49-F238E27FC236}">
                <a16:creationId xmlns:a16="http://schemas.microsoft.com/office/drawing/2014/main" xmlns="" id="{19EC39EE-E132-4355-B7A7-D4E1CF45BD55}"/>
              </a:ext>
            </a:extLst>
          </p:cNvPr>
          <p:cNvPicPr>
            <a:picLocks noChangeAspect="1"/>
          </p:cNvPicPr>
          <p:nvPr/>
        </p:nvPicPr>
        <p:blipFill>
          <a:blip r:embed="rId6"/>
          <a:stretch>
            <a:fillRect/>
          </a:stretch>
        </p:blipFill>
        <p:spPr>
          <a:xfrm>
            <a:off x="8482047" y="2528596"/>
            <a:ext cx="3631396" cy="3263184"/>
          </a:xfrm>
          <a:prstGeom prst="rect">
            <a:avLst/>
          </a:prstGeom>
        </p:spPr>
      </p:pic>
    </p:spTree>
    <p:extLst>
      <p:ext uri="{BB962C8B-B14F-4D97-AF65-F5344CB8AC3E}">
        <p14:creationId xmlns:p14="http://schemas.microsoft.com/office/powerpoint/2010/main" val="381720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4D460CF-05DD-4D57-952D-F760A91EB16B}"/>
              </a:ext>
            </a:extLst>
          </p:cNvPr>
          <p:cNvSpPr txBox="1"/>
          <p:nvPr/>
        </p:nvSpPr>
        <p:spPr>
          <a:xfrm>
            <a:off x="1643758" y="0"/>
            <a:ext cx="96684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thường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xmlns="" id="{F7C58559-0209-464F-8858-206387F31EF5}"/>
              </a:ext>
            </a:extLst>
          </p:cNvPr>
          <p:cNvPicPr>
            <a:picLocks noChangeAspect="1"/>
          </p:cNvPicPr>
          <p:nvPr/>
        </p:nvPicPr>
        <p:blipFill>
          <a:blip r:embed="rId4"/>
          <a:stretch>
            <a:fillRect/>
          </a:stretch>
        </p:blipFill>
        <p:spPr>
          <a:xfrm>
            <a:off x="0" y="791851"/>
            <a:ext cx="6257925" cy="4194927"/>
          </a:xfrm>
          <a:prstGeom prst="rect">
            <a:avLst/>
          </a:prstGeom>
        </p:spPr>
      </p:pic>
      <p:pic>
        <p:nvPicPr>
          <p:cNvPr id="11" name="Picture 10">
            <a:extLst>
              <a:ext uri="{FF2B5EF4-FFF2-40B4-BE49-F238E27FC236}">
                <a16:creationId xmlns:a16="http://schemas.microsoft.com/office/drawing/2014/main" xmlns="" id="{16C33AEF-3CEC-4E94-AF29-3A4613504CAE}"/>
              </a:ext>
            </a:extLst>
          </p:cNvPr>
          <p:cNvPicPr>
            <a:picLocks noChangeAspect="1"/>
          </p:cNvPicPr>
          <p:nvPr/>
        </p:nvPicPr>
        <p:blipFill>
          <a:blip r:embed="rId5"/>
          <a:stretch>
            <a:fillRect/>
          </a:stretch>
        </p:blipFill>
        <p:spPr>
          <a:xfrm>
            <a:off x="6257925" y="791850"/>
            <a:ext cx="5934075" cy="4194927"/>
          </a:xfrm>
          <a:prstGeom prst="rect">
            <a:avLst/>
          </a:prstGeom>
        </p:spPr>
      </p:pic>
    </p:spTree>
    <p:extLst>
      <p:ext uri="{BB962C8B-B14F-4D97-AF65-F5344CB8AC3E}">
        <p14:creationId xmlns:p14="http://schemas.microsoft.com/office/powerpoint/2010/main" val="229909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4D460CF-05DD-4D57-952D-F760A91EB16B}"/>
              </a:ext>
            </a:extLst>
          </p:cNvPr>
          <p:cNvSpPr txBox="1"/>
          <p:nvPr/>
        </p:nvSpPr>
        <p:spPr>
          <a:xfrm>
            <a:off x="1449355" y="618649"/>
            <a:ext cx="92932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xúc</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tham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gia</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vui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Trung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thu</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B3B3312D-D4B4-4BA3-AEA6-0E2FC6C900CC}"/>
              </a:ext>
            </a:extLst>
          </p:cNvPr>
          <p:cNvPicPr>
            <a:picLocks noChangeAspect="1"/>
          </p:cNvPicPr>
          <p:nvPr/>
        </p:nvPicPr>
        <p:blipFill>
          <a:blip r:embed="rId4"/>
          <a:stretch>
            <a:fillRect/>
          </a:stretch>
        </p:blipFill>
        <p:spPr>
          <a:xfrm>
            <a:off x="2055043" y="1168924"/>
            <a:ext cx="8870623" cy="4858652"/>
          </a:xfrm>
          <a:prstGeom prst="rect">
            <a:avLst/>
          </a:prstGeom>
        </p:spPr>
      </p:pic>
    </p:spTree>
    <p:extLst>
      <p:ext uri="{BB962C8B-B14F-4D97-AF65-F5344CB8AC3E}">
        <p14:creationId xmlns:p14="http://schemas.microsoft.com/office/powerpoint/2010/main" val="121881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2290855"/>
            <a:ext cx="8978265" cy="2308324"/>
          </a:xfrm>
          <a:prstGeom prst="rect">
            <a:avLst/>
          </a:prstGeom>
          <a:noFill/>
          <a:ln w="9525">
            <a:noFill/>
          </a:ln>
        </p:spPr>
        <p:txBody>
          <a:bodyPr wrap="square">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Tết Trung thu có nhiều hình ảnh tiêu biểu, quen thuộc với mỗi người Việt Nam như mâm quả, trăng sáng, rước đèn, bày cỗ Trung thu, giữa mùa thu, đồ chơi,…</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287319585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Khám</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phá</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281088"/>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6EBCC25A-C4AE-4786-9613-62CD574E7607}"/>
              </a:ext>
            </a:extLst>
          </p:cNvPr>
          <p:cNvSpPr/>
          <p:nvPr/>
        </p:nvSpPr>
        <p:spPr>
          <a:xfrm>
            <a:off x="1943100" y="195943"/>
            <a:ext cx="8385888" cy="1315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prstClr val="white"/>
                </a:solidFill>
              </a:rPr>
              <a:t>Gọi</a:t>
            </a:r>
            <a:r>
              <a:rPr lang="en-US" sz="3600" dirty="0">
                <a:solidFill>
                  <a:prstClr val="white"/>
                </a:solidFill>
              </a:rPr>
              <a:t> </a:t>
            </a:r>
            <a:r>
              <a:rPr lang="en-US" sz="3600" dirty="0" err="1">
                <a:solidFill>
                  <a:prstClr val="white"/>
                </a:solidFill>
              </a:rPr>
              <a:t>tên</a:t>
            </a:r>
            <a:r>
              <a:rPr lang="en-US" sz="3600" dirty="0">
                <a:solidFill>
                  <a:prstClr val="white"/>
                </a:solidFill>
              </a:rPr>
              <a:t> </a:t>
            </a:r>
            <a:r>
              <a:rPr lang="en-US" sz="3600" dirty="0" err="1">
                <a:solidFill>
                  <a:prstClr val="white"/>
                </a:solidFill>
              </a:rPr>
              <a:t>các</a:t>
            </a:r>
            <a:r>
              <a:rPr lang="en-US" sz="3600" dirty="0">
                <a:solidFill>
                  <a:prstClr val="white"/>
                </a:solidFill>
              </a:rPr>
              <a:t> </a:t>
            </a:r>
            <a:r>
              <a:rPr lang="en-US" sz="3600" dirty="0" err="1">
                <a:solidFill>
                  <a:prstClr val="white"/>
                </a:solidFill>
              </a:rPr>
              <a:t>loại</a:t>
            </a:r>
            <a:r>
              <a:rPr lang="en-US" sz="3600" dirty="0">
                <a:solidFill>
                  <a:prstClr val="white"/>
                </a:solidFill>
              </a:rPr>
              <a:t> </a:t>
            </a:r>
            <a:r>
              <a:rPr lang="en-US" sz="3600" dirty="0" err="1">
                <a:solidFill>
                  <a:prstClr val="white"/>
                </a:solidFill>
              </a:rPr>
              <a:t>quả</a:t>
            </a:r>
            <a:r>
              <a:rPr lang="en-US" sz="3600" dirty="0">
                <a:solidFill>
                  <a:prstClr val="white"/>
                </a:solidFill>
              </a:rPr>
              <a:t> </a:t>
            </a:r>
            <a:r>
              <a:rPr lang="en-US" sz="3600" dirty="0" err="1">
                <a:solidFill>
                  <a:prstClr val="white"/>
                </a:solidFill>
              </a:rPr>
              <a:t>trong</a:t>
            </a:r>
            <a:r>
              <a:rPr lang="en-US" sz="3600" dirty="0">
                <a:solidFill>
                  <a:prstClr val="white"/>
                </a:solidFill>
              </a:rPr>
              <a:t> </a:t>
            </a:r>
            <a:r>
              <a:rPr lang="en-US" sz="3600" dirty="0" err="1">
                <a:solidFill>
                  <a:prstClr val="white"/>
                </a:solidFill>
              </a:rPr>
              <a:t>mâm</a:t>
            </a:r>
            <a:r>
              <a:rPr lang="en-US" sz="3600" dirty="0">
                <a:solidFill>
                  <a:prstClr val="white"/>
                </a:solidFill>
              </a:rPr>
              <a:t> </a:t>
            </a:r>
            <a:r>
              <a:rPr lang="en-US" sz="3600" dirty="0" err="1">
                <a:solidFill>
                  <a:prstClr val="white"/>
                </a:solidFill>
              </a:rPr>
              <a:t>quả</a:t>
            </a:r>
            <a:r>
              <a:rPr lang="en-US" sz="3600" dirty="0">
                <a:solidFill>
                  <a:prstClr val="white"/>
                </a:solidFill>
              </a:rPr>
              <a:t> </a:t>
            </a:r>
            <a:r>
              <a:rPr lang="en-US" sz="3600" dirty="0" err="1">
                <a:solidFill>
                  <a:prstClr val="white"/>
                </a:solidFill>
              </a:rPr>
              <a:t>bày</a:t>
            </a:r>
            <a:r>
              <a:rPr lang="en-US" sz="3600" dirty="0">
                <a:solidFill>
                  <a:prstClr val="white"/>
                </a:solidFill>
              </a:rPr>
              <a:t> </a:t>
            </a:r>
            <a:r>
              <a:rPr lang="en-US" sz="3600" dirty="0" err="1">
                <a:solidFill>
                  <a:prstClr val="white"/>
                </a:solidFill>
              </a:rPr>
              <a:t>tết</a:t>
            </a:r>
            <a:r>
              <a:rPr lang="en-US" sz="3600" dirty="0">
                <a:solidFill>
                  <a:prstClr val="white"/>
                </a:solidFill>
              </a:rPr>
              <a:t> </a:t>
            </a:r>
            <a:r>
              <a:rPr lang="en-US" sz="3600" dirty="0" err="1">
                <a:solidFill>
                  <a:prstClr val="white"/>
                </a:solidFill>
              </a:rPr>
              <a:t>Trung</a:t>
            </a:r>
            <a:r>
              <a:rPr lang="en-US" sz="3600" dirty="0">
                <a:solidFill>
                  <a:prstClr val="white"/>
                </a:solidFill>
              </a:rPr>
              <a:t> Thu</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xmlns="" id="{ECB49DBA-1AA0-4A78-93E7-0E7022D27F8C}"/>
              </a:ext>
            </a:extLst>
          </p:cNvPr>
          <p:cNvPicPr>
            <a:picLocks noChangeAspect="1"/>
          </p:cNvPicPr>
          <p:nvPr/>
        </p:nvPicPr>
        <p:blipFill>
          <a:blip r:embed="rId4"/>
          <a:stretch>
            <a:fillRect/>
          </a:stretch>
        </p:blipFill>
        <p:spPr>
          <a:xfrm>
            <a:off x="2857500" y="1702933"/>
            <a:ext cx="6477000" cy="3190875"/>
          </a:xfrm>
          <a:prstGeom prst="rect">
            <a:avLst/>
          </a:prstGeom>
        </p:spPr>
      </p:pic>
      <p:sp>
        <p:nvSpPr>
          <p:cNvPr id="7" name="Cloud 6">
            <a:extLst>
              <a:ext uri="{FF2B5EF4-FFF2-40B4-BE49-F238E27FC236}">
                <a16:creationId xmlns:a16="http://schemas.microsoft.com/office/drawing/2014/main" xmlns="" id="{2C5DA6E3-F981-4152-9050-38FFE5CA82F0}"/>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bg1"/>
                </a:solidFill>
                <a:effectLst/>
              </a:rPr>
              <a:t>Em</a:t>
            </a:r>
            <a:r>
              <a:rPr lang="en-US" sz="2800" dirty="0">
                <a:solidFill>
                  <a:schemeClr val="bg1"/>
                </a:solidFill>
                <a:effectLst/>
              </a:rPr>
              <a:t> </a:t>
            </a:r>
            <a:r>
              <a:rPr lang="en-US" sz="2800" dirty="0" err="1">
                <a:solidFill>
                  <a:schemeClr val="bg1"/>
                </a:solidFill>
                <a:effectLst/>
              </a:rPr>
              <a:t>đã</a:t>
            </a:r>
            <a:r>
              <a:rPr lang="en-US" sz="2800" dirty="0">
                <a:solidFill>
                  <a:schemeClr val="bg1"/>
                </a:solidFill>
                <a:effectLst/>
              </a:rPr>
              <a:t> </a:t>
            </a:r>
            <a:r>
              <a:rPr lang="en-US" sz="2800" dirty="0" err="1">
                <a:solidFill>
                  <a:schemeClr val="bg1"/>
                </a:solidFill>
                <a:effectLst/>
              </a:rPr>
              <a:t>từng</a:t>
            </a:r>
            <a:r>
              <a:rPr lang="en-US" sz="2800" dirty="0">
                <a:solidFill>
                  <a:schemeClr val="bg1"/>
                </a:solidFill>
                <a:effectLst/>
              </a:rPr>
              <a:t> </a:t>
            </a:r>
            <a:r>
              <a:rPr lang="en-US" sz="2800" dirty="0" err="1">
                <a:solidFill>
                  <a:schemeClr val="bg1"/>
                </a:solidFill>
                <a:effectLst/>
              </a:rPr>
              <a:t>ăn</a:t>
            </a:r>
            <a:r>
              <a:rPr lang="en-US" sz="2800" dirty="0">
                <a:solidFill>
                  <a:schemeClr val="bg1"/>
                </a:solidFill>
                <a:effectLst/>
              </a:rPr>
              <a:t> </a:t>
            </a:r>
            <a:r>
              <a:rPr lang="en-US" sz="2800" dirty="0" err="1">
                <a:solidFill>
                  <a:schemeClr val="bg1"/>
                </a:solidFill>
                <a:effectLst/>
              </a:rPr>
              <a:t>loại</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 </a:t>
            </a:r>
            <a:r>
              <a:rPr lang="en-US" sz="2800" dirty="0" err="1">
                <a:solidFill>
                  <a:schemeClr val="bg1"/>
                </a:solidFill>
                <a:effectLst/>
              </a:rPr>
              <a:t>nào</a:t>
            </a:r>
            <a:r>
              <a:rPr lang="en-US" sz="2800" dirty="0">
                <a:solidFill>
                  <a:schemeClr val="bg1"/>
                </a:solidFill>
                <a:effectLst/>
              </a:rPr>
              <a:t> </a:t>
            </a:r>
            <a:r>
              <a:rPr lang="en-US" sz="2800" dirty="0" err="1">
                <a:solidFill>
                  <a:schemeClr val="bg1"/>
                </a:solidFill>
                <a:effectLst/>
              </a:rPr>
              <a:t>trong</a:t>
            </a:r>
            <a:r>
              <a:rPr lang="en-US" sz="2800" dirty="0">
                <a:solidFill>
                  <a:schemeClr val="bg1"/>
                </a:solidFill>
                <a:effectLst/>
              </a:rPr>
              <a:t> </a:t>
            </a:r>
            <a:r>
              <a:rPr lang="en-US" sz="2800" dirty="0" err="1">
                <a:solidFill>
                  <a:schemeClr val="bg1"/>
                </a:solidFill>
                <a:effectLst/>
              </a:rPr>
              <a:t>mâm</a:t>
            </a:r>
            <a:r>
              <a:rPr lang="en-US" sz="2800" dirty="0">
                <a:solidFill>
                  <a:schemeClr val="bg1"/>
                </a:solidFill>
                <a:effectLst/>
              </a:rPr>
              <a:t> </a:t>
            </a:r>
            <a:r>
              <a:rPr lang="en-US" sz="2800" dirty="0" err="1">
                <a:solidFill>
                  <a:schemeClr val="bg1"/>
                </a:solidFill>
                <a:effectLst/>
              </a:rPr>
              <a:t>ngũ</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a:t>
            </a:r>
            <a:endParaRPr lang="en-US" sz="2800" dirty="0">
              <a:solidFill>
                <a:schemeClr val="bg1"/>
              </a:solidFill>
            </a:endParaRPr>
          </a:p>
        </p:txBody>
      </p:sp>
      <p:sp>
        <p:nvSpPr>
          <p:cNvPr id="9" name="Cloud 8">
            <a:extLst>
              <a:ext uri="{FF2B5EF4-FFF2-40B4-BE49-F238E27FC236}">
                <a16:creationId xmlns:a16="http://schemas.microsoft.com/office/drawing/2014/main" xmlns="" id="{6A834864-3884-4566-8C8E-D94A23322F85}"/>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bg1"/>
                </a:solidFill>
                <a:effectLst/>
              </a:rPr>
              <a:t>Em</a:t>
            </a:r>
            <a:r>
              <a:rPr lang="en-US" sz="2800" dirty="0">
                <a:solidFill>
                  <a:schemeClr val="bg1"/>
                </a:solidFill>
                <a:effectLst/>
              </a:rPr>
              <a:t> </a:t>
            </a:r>
            <a:r>
              <a:rPr lang="en-US" sz="2800" dirty="0" err="1">
                <a:solidFill>
                  <a:schemeClr val="bg1"/>
                </a:solidFill>
                <a:effectLst/>
              </a:rPr>
              <a:t>đã</a:t>
            </a:r>
            <a:r>
              <a:rPr lang="en-US" sz="2800" dirty="0">
                <a:solidFill>
                  <a:schemeClr val="bg1"/>
                </a:solidFill>
                <a:effectLst/>
              </a:rPr>
              <a:t> </a:t>
            </a:r>
            <a:r>
              <a:rPr lang="en-US" sz="2800" dirty="0" err="1">
                <a:solidFill>
                  <a:schemeClr val="bg1"/>
                </a:solidFill>
                <a:effectLst/>
              </a:rPr>
              <a:t>từng</a:t>
            </a:r>
            <a:r>
              <a:rPr lang="en-US" sz="2800" dirty="0">
                <a:solidFill>
                  <a:schemeClr val="bg1"/>
                </a:solidFill>
                <a:effectLst/>
              </a:rPr>
              <a:t> </a:t>
            </a:r>
            <a:r>
              <a:rPr lang="en-US" sz="2800" dirty="0" err="1">
                <a:solidFill>
                  <a:schemeClr val="bg1"/>
                </a:solidFill>
                <a:effectLst/>
              </a:rPr>
              <a:t>ăn</a:t>
            </a:r>
            <a:r>
              <a:rPr lang="en-US" sz="2800" dirty="0">
                <a:solidFill>
                  <a:schemeClr val="bg1"/>
                </a:solidFill>
                <a:effectLst/>
              </a:rPr>
              <a:t> </a:t>
            </a:r>
            <a:r>
              <a:rPr lang="en-US" sz="2800" dirty="0" err="1">
                <a:solidFill>
                  <a:schemeClr val="bg1"/>
                </a:solidFill>
                <a:effectLst/>
              </a:rPr>
              <a:t>loại</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 </a:t>
            </a:r>
            <a:r>
              <a:rPr lang="en-US" sz="2800" dirty="0" err="1">
                <a:solidFill>
                  <a:schemeClr val="bg1"/>
                </a:solidFill>
                <a:effectLst/>
              </a:rPr>
              <a:t>nào</a:t>
            </a:r>
            <a:r>
              <a:rPr lang="en-US" sz="2800" dirty="0">
                <a:solidFill>
                  <a:schemeClr val="bg1"/>
                </a:solidFill>
                <a:effectLst/>
              </a:rPr>
              <a:t> </a:t>
            </a:r>
            <a:r>
              <a:rPr lang="en-US" sz="2800" dirty="0" err="1">
                <a:solidFill>
                  <a:schemeClr val="bg1"/>
                </a:solidFill>
                <a:effectLst/>
              </a:rPr>
              <a:t>trong</a:t>
            </a:r>
            <a:r>
              <a:rPr lang="en-US" sz="2800" dirty="0">
                <a:solidFill>
                  <a:schemeClr val="bg1"/>
                </a:solidFill>
                <a:effectLst/>
              </a:rPr>
              <a:t> </a:t>
            </a:r>
            <a:r>
              <a:rPr lang="en-US" sz="2800" dirty="0" err="1">
                <a:solidFill>
                  <a:schemeClr val="bg1"/>
                </a:solidFill>
                <a:effectLst/>
              </a:rPr>
              <a:t>mâm</a:t>
            </a:r>
            <a:r>
              <a:rPr lang="en-US" sz="2800" dirty="0">
                <a:solidFill>
                  <a:schemeClr val="bg1"/>
                </a:solidFill>
                <a:effectLst/>
              </a:rPr>
              <a:t> </a:t>
            </a:r>
            <a:r>
              <a:rPr lang="en-US" sz="2800" dirty="0" err="1">
                <a:solidFill>
                  <a:schemeClr val="bg1"/>
                </a:solidFill>
                <a:effectLst/>
              </a:rPr>
              <a:t>ngũ</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a:t>
            </a:r>
            <a:endParaRPr lang="en-US" sz="2800" dirty="0">
              <a:solidFill>
                <a:schemeClr val="bg1"/>
              </a:solidFill>
            </a:endParaRPr>
          </a:p>
        </p:txBody>
      </p:sp>
      <p:sp>
        <p:nvSpPr>
          <p:cNvPr id="10" name="Cloud 9">
            <a:extLst>
              <a:ext uri="{FF2B5EF4-FFF2-40B4-BE49-F238E27FC236}">
                <a16:creationId xmlns:a16="http://schemas.microsoft.com/office/drawing/2014/main" xmlns="" id="{36100A85-B313-41EF-B9FF-6E528E196A8E}"/>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300" dirty="0" err="1"/>
              <a:t>Mùi</a:t>
            </a:r>
            <a:r>
              <a:rPr lang="en-US" sz="3300" dirty="0"/>
              <a:t> </a:t>
            </a:r>
            <a:r>
              <a:rPr lang="en-US" sz="3300" dirty="0" err="1"/>
              <a:t>vị</a:t>
            </a:r>
            <a:r>
              <a:rPr lang="en-US" sz="3300" dirty="0"/>
              <a:t> </a:t>
            </a:r>
            <a:r>
              <a:rPr lang="en-US" sz="3300" dirty="0" err="1"/>
              <a:t>của</a:t>
            </a:r>
            <a:r>
              <a:rPr lang="en-US" sz="3300" dirty="0"/>
              <a:t> </a:t>
            </a:r>
            <a:r>
              <a:rPr lang="en-US" sz="3300" dirty="0" err="1"/>
              <a:t>nó</a:t>
            </a:r>
            <a:r>
              <a:rPr lang="en-US" sz="3300" dirty="0"/>
              <a:t> </a:t>
            </a:r>
            <a:r>
              <a:rPr lang="en-US" sz="3300" dirty="0" err="1"/>
              <a:t>thế</a:t>
            </a:r>
            <a:r>
              <a:rPr lang="en-US" sz="3300" dirty="0"/>
              <a:t> </a:t>
            </a:r>
            <a:r>
              <a:rPr lang="en-US" sz="3300" dirty="0" err="1"/>
              <a:t>nào</a:t>
            </a:r>
            <a:r>
              <a:rPr lang="en-US" sz="3300" dirty="0"/>
              <a:t>? </a:t>
            </a:r>
            <a:endParaRPr lang="en-US" sz="3300" dirty="0">
              <a:solidFill>
                <a:schemeClr val="bg1"/>
              </a:solidFill>
            </a:endParaRPr>
          </a:p>
        </p:txBody>
      </p:sp>
    </p:spTree>
    <p:extLst>
      <p:ext uri="{BB962C8B-B14F-4D97-AF65-F5344CB8AC3E}">
        <p14:creationId xmlns:p14="http://schemas.microsoft.com/office/powerpoint/2010/main" val="390112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7"/>
                                        </p:tgtEl>
                                      </p:cBhvr>
                                    </p:animEffect>
                                    <p:anim calcmode="lin" valueType="num">
                                      <p:cBhvr>
                                        <p:cTn id="22" dur="1000"/>
                                        <p:tgtEl>
                                          <p:spTgt spid="7"/>
                                        </p:tgtEl>
                                        <p:attrNameLst>
                                          <p:attrName>ppt_x</p:attrName>
                                        </p:attrNameLst>
                                      </p:cBhvr>
                                      <p:tavLst>
                                        <p:tav tm="0">
                                          <p:val>
                                            <p:strVal val="ppt_x"/>
                                          </p:val>
                                        </p:tav>
                                        <p:tav tm="100000">
                                          <p:val>
                                            <p:strVal val="ppt_x"/>
                                          </p:val>
                                        </p:tav>
                                      </p:tavLst>
                                    </p:anim>
                                    <p:anim calcmode="lin" valueType="num">
                                      <p:cBhvr>
                                        <p:cTn id="23" dur="1000"/>
                                        <p:tgtEl>
                                          <p:spTgt spid="7"/>
                                        </p:tgtEl>
                                        <p:attrNameLst>
                                          <p:attrName>ppt_y</p:attrName>
                                        </p:attrNameLst>
                                      </p:cBhvr>
                                      <p:tavLst>
                                        <p:tav tm="0">
                                          <p:val>
                                            <p:strVal val="ppt_y"/>
                                          </p:val>
                                        </p:tav>
                                        <p:tav tm="100000">
                                          <p:val>
                                            <p:strVal val="ppt_y+.1"/>
                                          </p:val>
                                        </p:tav>
                                      </p:tavLst>
                                    </p:anim>
                                    <p:set>
                                      <p:cBhvr>
                                        <p:cTn id="24" dur="1" fill="hold">
                                          <p:stCondLst>
                                            <p:cond delay="9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1" nodeType="click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9" grpId="0" animBg="1"/>
      <p:bldP spid="9"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EACC3C3-8383-4318-8B14-AB1B9C17E325}"/>
              </a:ext>
            </a:extLst>
          </p:cNvPr>
          <p:cNvSpPr/>
          <p:nvPr/>
        </p:nvSpPr>
        <p:spPr>
          <a:xfrm>
            <a:off x="653143" y="186613"/>
            <a:ext cx="9965094" cy="7371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dirty="0">
                <a:latin typeface="Calibri" panose="020F0502020204030204" pitchFamily="34" charset="0"/>
                <a:cs typeface="Calibri" panose="020F0502020204030204" pitchFamily="34" charset="0"/>
              </a:rPr>
              <a:t>Các loại quả </a:t>
            </a:r>
            <a:r>
              <a:rPr lang="en-US" sz="3000" dirty="0" err="1">
                <a:latin typeface="Calibri" panose="020F0502020204030204" pitchFamily="34" charset="0"/>
                <a:cs typeface="Calibri" panose="020F0502020204030204" pitchFamily="34" charset="0"/>
              </a:rPr>
              <a:t>trong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mâm</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ngũ</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quả</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thường</a:t>
            </a:r>
            <a:r>
              <a:rPr lang="vi-VN" sz="3000" dirty="0">
                <a:latin typeface="Calibri" panose="020F0502020204030204" pitchFamily="34" charset="0"/>
                <a:cs typeface="Calibri" panose="020F0502020204030204" pitchFamily="34" charset="0"/>
              </a:rPr>
              <a:t> được bày thế nào? </a:t>
            </a:r>
            <a:endParaRPr kumimoji="0" lang="en-US" sz="3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653E3506-DE14-4758-B2D5-81CAEDDE1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269" y="1086725"/>
            <a:ext cx="6419461" cy="3989128"/>
          </a:xfrm>
          <a:prstGeom prst="rect">
            <a:avLst/>
          </a:prstGeom>
        </p:spPr>
      </p:pic>
      <p:sp>
        <p:nvSpPr>
          <p:cNvPr id="7" name="Rectangle 6">
            <a:extLst>
              <a:ext uri="{FF2B5EF4-FFF2-40B4-BE49-F238E27FC236}">
                <a16:creationId xmlns:a16="http://schemas.microsoft.com/office/drawing/2014/main" xmlns="" id="{1E84CCCA-00A2-40BF-8CC6-F9D6D594318B}"/>
              </a:ext>
            </a:extLst>
          </p:cNvPr>
          <p:cNvSpPr/>
          <p:nvPr/>
        </p:nvSpPr>
        <p:spPr>
          <a:xfrm>
            <a:off x="783771" y="5075853"/>
            <a:ext cx="10356980" cy="1731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2900" dirty="0">
                <a:solidFill>
                  <a:srgbClr val="000000"/>
                </a:solidFill>
                <a:effectLst/>
                <a:latin typeface="Calibri" panose="020F0502020204030204" pitchFamily="34" charset="0"/>
                <a:cs typeface="Calibri" panose="020F0502020204030204" pitchFamily="34" charset="0"/>
              </a:rPr>
              <a:t>Ngoài việc bày nguyên cả quả thì trong mâm cỗ Trung thu, các loại quả còn được cắt tỉa thành những hình đẹp mắt như con chó bông làm từ múi bưởi, con nhím làm từ quả nho, bông hoa từ các loại quả khác,...</a:t>
            </a:r>
            <a:endParaRPr lang="en-US" sz="2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448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Mở</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rộng</a:t>
            </a:r>
            <a:endParaRPr lang="en-US" sz="7200" b="1" dirty="0" smtClean="0">
              <a:solidFill>
                <a:schemeClr val="bg1"/>
              </a:solidFill>
              <a:latin typeface="Arial" pitchFamily="34" charset="0"/>
              <a:cs typeface="Arial" pitchFamily="34" charset="0"/>
            </a:endParaRPr>
          </a:p>
          <a:p>
            <a:pPr algn="ctr"/>
            <a:r>
              <a:rPr lang="en-US" sz="7200" b="1" dirty="0" err="1" smtClean="0">
                <a:solidFill>
                  <a:schemeClr val="bg1"/>
                </a:solidFill>
                <a:latin typeface="Arial" pitchFamily="34" charset="0"/>
                <a:cs typeface="Arial" pitchFamily="34" charset="0"/>
              </a:rPr>
              <a:t>Tổng</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kết</a:t>
            </a:r>
            <a:r>
              <a:rPr lang="en-US" sz="7200" b="1" dirty="0" smtClean="0">
                <a:solidFill>
                  <a:schemeClr val="bg1"/>
                </a:solidFill>
                <a:latin typeface="Arial" pitchFamily="34" charset="0"/>
                <a:cs typeface="Arial" pitchFamily="34" charset="0"/>
              </a:rPr>
              <a:t> </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951876"/>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6EBCC25A-C4AE-4786-9613-62CD574E7607}"/>
              </a:ext>
            </a:extLst>
          </p:cNvPr>
          <p:cNvSpPr/>
          <p:nvPr/>
        </p:nvSpPr>
        <p:spPr>
          <a:xfrm>
            <a:off x="1604864" y="195943"/>
            <a:ext cx="8789437" cy="877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Thực hành làm đèn lồng đón tết Trung thu.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Hướng dẫn làm đèn lồng">
            <a:hlinkClick r:id="" action="ppaction://media"/>
            <a:extLst>
              <a:ext uri="{FF2B5EF4-FFF2-40B4-BE49-F238E27FC236}">
                <a16:creationId xmlns:a16="http://schemas.microsoft.com/office/drawing/2014/main" xmlns="" id="{E45F1281-9505-40E4-A7C6-256BEAEAA1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1281" y="1452077"/>
            <a:ext cx="8789437" cy="4944058"/>
          </a:xfrm>
          <a:prstGeom prst="rect">
            <a:avLst/>
          </a:prstGeom>
        </p:spPr>
      </p:pic>
    </p:spTree>
    <p:extLst>
      <p:ext uri="{BB962C8B-B14F-4D97-AF65-F5344CB8AC3E}">
        <p14:creationId xmlns:p14="http://schemas.microsoft.com/office/powerpoint/2010/main" val="24937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HĐ</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về</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nhà</a:t>
            </a:r>
            <a:endParaRPr lang="en-US" sz="7200" b="1" dirty="0">
              <a:solidFill>
                <a:schemeClr val="bg1"/>
              </a:solidFill>
              <a:latin typeface="Arial" pitchFamily="34" charset="0"/>
              <a:cs typeface="Arial"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500141"/>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0" y="0"/>
            <a:ext cx="12192000" cy="6852456"/>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5AD3E89-574F-4BFF-82D2-CF99A8D816FE}"/>
              </a:ext>
            </a:extLst>
          </p:cNvPr>
          <p:cNvSpPr txBox="1"/>
          <p:nvPr/>
        </p:nvSpPr>
        <p:spPr>
          <a:xfrm>
            <a:off x="2724151" y="447675"/>
            <a:ext cx="6915150" cy="1200329"/>
          </a:xfrm>
          <a:prstGeom prst="rect">
            <a:avLst/>
          </a:prstGeom>
          <a:noFill/>
        </p:spPr>
        <p:txBody>
          <a:bodyPr wrap="square" rtlCol="0">
            <a:spAutoFit/>
          </a:bodyPr>
          <a:lstStyle/>
          <a:p>
            <a:pPr lvl="0" algn="ctr">
              <a:defRPr/>
            </a:pPr>
            <a:r>
              <a:rPr lang="en-US" sz="3600" dirty="0" err="1">
                <a:solidFill>
                  <a:prstClr val="black"/>
                </a:solidFill>
              </a:rPr>
              <a:t>Thực</a:t>
            </a:r>
            <a:r>
              <a:rPr lang="en-US" sz="3600" dirty="0">
                <a:solidFill>
                  <a:prstClr val="black"/>
                </a:solidFill>
              </a:rPr>
              <a:t> </a:t>
            </a:r>
            <a:r>
              <a:rPr lang="en-US" sz="3600" dirty="0" err="1">
                <a:solidFill>
                  <a:prstClr val="black"/>
                </a:solidFill>
              </a:rPr>
              <a:t>hiện</a:t>
            </a:r>
            <a:r>
              <a:rPr lang="en-US" sz="3600" dirty="0">
                <a:solidFill>
                  <a:prstClr val="black"/>
                </a:solidFill>
              </a:rPr>
              <a:t> </a:t>
            </a:r>
            <a:r>
              <a:rPr lang="en-US" sz="3600" dirty="0" err="1">
                <a:solidFill>
                  <a:prstClr val="black"/>
                </a:solidFill>
              </a:rPr>
              <a:t>một</a:t>
            </a:r>
            <a:r>
              <a:rPr lang="en-US" sz="3600" dirty="0">
                <a:solidFill>
                  <a:prstClr val="black"/>
                </a:solidFill>
              </a:rPr>
              <a:t> </a:t>
            </a:r>
            <a:r>
              <a:rPr lang="en-US" sz="3600" dirty="0" err="1">
                <a:solidFill>
                  <a:prstClr val="black"/>
                </a:solidFill>
              </a:rPr>
              <a:t>việc</a:t>
            </a:r>
            <a:r>
              <a:rPr lang="en-US" sz="3600" dirty="0">
                <a:solidFill>
                  <a:prstClr val="black"/>
                </a:solidFill>
              </a:rPr>
              <a:t> </a:t>
            </a:r>
            <a:r>
              <a:rPr lang="en-US" sz="3600" dirty="0" err="1">
                <a:solidFill>
                  <a:prstClr val="black"/>
                </a:solidFill>
              </a:rPr>
              <a:t>để</a:t>
            </a:r>
            <a:r>
              <a:rPr lang="en-US" sz="3600" dirty="0">
                <a:solidFill>
                  <a:prstClr val="black"/>
                </a:solidFill>
              </a:rPr>
              <a:t> </a:t>
            </a:r>
            <a:r>
              <a:rPr lang="en-US" sz="3600" dirty="0" err="1">
                <a:solidFill>
                  <a:prstClr val="black"/>
                </a:solidFill>
              </a:rPr>
              <a:t>chuẩn</a:t>
            </a:r>
            <a:r>
              <a:rPr lang="en-US" sz="3600" dirty="0">
                <a:solidFill>
                  <a:prstClr val="black"/>
                </a:solidFill>
              </a:rPr>
              <a:t> </a:t>
            </a:r>
            <a:r>
              <a:rPr lang="en-US" sz="3600" dirty="0" err="1">
                <a:solidFill>
                  <a:prstClr val="black"/>
                </a:solidFill>
              </a:rPr>
              <a:t>bị</a:t>
            </a:r>
            <a:r>
              <a:rPr lang="en-US" sz="3600" dirty="0">
                <a:solidFill>
                  <a:prstClr val="black"/>
                </a:solidFill>
              </a:rPr>
              <a:t> </a:t>
            </a:r>
            <a:r>
              <a:rPr lang="en-US" sz="3600" dirty="0" err="1">
                <a:solidFill>
                  <a:prstClr val="black"/>
                </a:solidFill>
              </a:rPr>
              <a:t>Tết</a:t>
            </a:r>
            <a:r>
              <a:rPr lang="en-US" sz="3600" dirty="0">
                <a:solidFill>
                  <a:prstClr val="black"/>
                </a:solidFill>
              </a:rPr>
              <a:t> </a:t>
            </a:r>
            <a:r>
              <a:rPr lang="en-US" sz="3600" dirty="0" err="1">
                <a:solidFill>
                  <a:prstClr val="black"/>
                </a:solidFill>
              </a:rPr>
              <a:t>Trung</a:t>
            </a:r>
            <a:r>
              <a:rPr lang="en-US" sz="3600" dirty="0">
                <a:solidFill>
                  <a:prstClr val="black"/>
                </a:solidFill>
              </a:rPr>
              <a:t> </a:t>
            </a:r>
            <a:r>
              <a:rPr lang="en-US" sz="3600" dirty="0" err="1">
                <a:solidFill>
                  <a:prstClr val="black"/>
                </a:solidFill>
              </a:rPr>
              <a:t>thu</a:t>
            </a:r>
            <a:r>
              <a:rPr lang="en-US" sz="3600" dirty="0">
                <a:solidFill>
                  <a:prstClr val="black"/>
                </a:solidFill>
              </a:rPr>
              <a:t> </a:t>
            </a:r>
            <a:r>
              <a:rPr lang="en-US" sz="3600" dirty="0" err="1">
                <a:solidFill>
                  <a:prstClr val="black"/>
                </a:solidFill>
              </a:rPr>
              <a:t>cùng</a:t>
            </a:r>
            <a:r>
              <a:rPr lang="en-US" sz="3600" dirty="0">
                <a:solidFill>
                  <a:prstClr val="black"/>
                </a:solidFill>
              </a:rPr>
              <a:t> </a:t>
            </a:r>
            <a:r>
              <a:rPr lang="en-US" sz="3600" dirty="0" err="1">
                <a:solidFill>
                  <a:prstClr val="black"/>
                </a:solidFill>
              </a:rPr>
              <a:t>gia</a:t>
            </a:r>
            <a:r>
              <a:rPr lang="en-US" sz="3600" dirty="0">
                <a:solidFill>
                  <a:prstClr val="black"/>
                </a:solidFill>
              </a:rPr>
              <a:t> </a:t>
            </a:r>
            <a:r>
              <a:rPr lang="en-US" sz="3600" dirty="0" err="1">
                <a:solidFill>
                  <a:prstClr val="black"/>
                </a:solidFill>
              </a:rPr>
              <a:t>đình</a:t>
            </a:r>
            <a:r>
              <a:rPr lang="en-US" sz="3600" dirty="0">
                <a:solidFill>
                  <a:prstClr val="black"/>
                </a:solidFill>
              </a:rPr>
              <a:t> </a:t>
            </a:r>
            <a:r>
              <a:rPr lang="en-US" sz="3600" dirty="0" err="1">
                <a:solidFill>
                  <a:prstClr val="black"/>
                </a:solidFill>
              </a:rPr>
              <a:t>mình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6CA54DE9-A0D6-4D93-B2FC-CAA10628374A}"/>
              </a:ext>
            </a:extLst>
          </p:cNvPr>
          <p:cNvPicPr>
            <a:picLocks noChangeAspect="1"/>
          </p:cNvPicPr>
          <p:nvPr/>
        </p:nvPicPr>
        <p:blipFill>
          <a:blip r:embed="rId4"/>
          <a:stretch>
            <a:fillRect/>
          </a:stretch>
        </p:blipFill>
        <p:spPr>
          <a:xfrm>
            <a:off x="2864498" y="2102304"/>
            <a:ext cx="7053943" cy="3542716"/>
          </a:xfrm>
          <a:prstGeom prst="rect">
            <a:avLst/>
          </a:prstGeom>
        </p:spPr>
      </p:pic>
    </p:spTree>
    <p:extLst>
      <p:ext uri="{BB962C8B-B14F-4D97-AF65-F5344CB8AC3E}">
        <p14:creationId xmlns:p14="http://schemas.microsoft.com/office/powerpoint/2010/main" val="1122927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2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6852456"/>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trông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trăng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thiếu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392501" y="764249"/>
            <a:ext cx="9371348" cy="769441"/>
          </a:xfrm>
          <a:prstGeom prst="rect">
            <a:avLst/>
          </a:prstGeom>
          <a:noFill/>
        </p:spPr>
        <p:txBody>
          <a:bodyPr wrap="none" lIns="91440" tIns="45720" rIns="91440" bIns="45720">
            <a:spAutoFit/>
          </a:bodyPr>
          <a:lstStyle/>
          <a:p>
            <a:pPr lvl="0" algn="ctr">
              <a:defRPr/>
            </a:pPr>
            <a:r>
              <a:rPr lang="en-US" sz="4400">
                <a:ln w="0"/>
                <a:solidFill>
                  <a:srgbClr val="002060"/>
                </a:solidFill>
                <a:latin typeface="Times New Roman" panose="02020603050405020304" pitchFamily="18" charset="0"/>
                <a:cs typeface="Times New Roman" panose="02020603050405020304" pitchFamily="18" charset="0"/>
              </a:rPr>
              <a:t>Tết Trung Thu còn có tên gọi khác là gì?</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lang="en-US" sz="3600" b="1" dirty="0" err="1">
                <a:solidFill>
                  <a:srgbClr val="FFFF00"/>
                </a:solidFill>
                <a:latin typeface="Times New Roman" panose="02020603050405020304" pitchFamily="18" charset="0"/>
                <a:cs typeface="Times New Roman" panose="02020603050405020304" pitchFamily="18" charset="0"/>
              </a:rPr>
              <a:t>Trung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Quốc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C.Việt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Nam</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Hàn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Quốc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D.Nhật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Bản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850158" y="764249"/>
            <a:ext cx="8456033" cy="769441"/>
          </a:xfrm>
          <a:prstGeom prst="rect">
            <a:avLst/>
          </a:prstGeom>
          <a:noFill/>
        </p:spPr>
        <p:txBody>
          <a:bodyPr wrap="none" lIns="91440" tIns="45720" rIns="91440" bIns="45720">
            <a:spAutoFit/>
          </a:bodyPr>
          <a:lstStyle/>
          <a:p>
            <a:pPr lvl="0" algn="ctr">
              <a:defRPr/>
            </a:pPr>
            <a:r>
              <a:rPr lang="en-US" sz="4400">
                <a:ln w="0"/>
                <a:solidFill>
                  <a:srgbClr val="002060"/>
                </a:solidFill>
                <a:latin typeface="Times New Roman" panose="02020603050405020304" pitchFamily="18" charset="0"/>
                <a:cs typeface="Times New Roman" panose="02020603050405020304" pitchFamily="18" charset="0"/>
              </a:rPr>
              <a:t>Tết Trung Thu có nguồn gốc từ đâu?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rgbClr val="FFFF00"/>
                </a:solidFill>
                <a:latin typeface="Times New Roman" panose="02020603050405020304" pitchFamily="18" charset="0"/>
                <a:cs typeface="Times New Roman" panose="02020603050405020304" pitchFamily="18" charset="0"/>
              </a:rPr>
              <a:t>C. </a:t>
            </a:r>
            <a:r>
              <a:rPr lang="en-US" sz="3600" b="1" dirty="0" err="1">
                <a:solidFill>
                  <a:srgbClr val="FFFF00"/>
                </a:solidFill>
                <a:latin typeface="Times New Roman" panose="02020603050405020304" pitchFamily="18" charset="0"/>
                <a:cs typeface="Times New Roman" panose="02020603050405020304" pitchFamily="18" charset="0"/>
              </a:rPr>
              <a:t>Chú</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Cuội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chị</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Hằng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Tễu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chị</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Hằng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300" b="1" dirty="0">
                <a:solidFill>
                  <a:srgbClr val="FFFF00"/>
                </a:solidFill>
                <a:latin typeface="Times New Roman" panose="02020603050405020304" pitchFamily="18" charset="0"/>
                <a:cs typeface="Times New Roman" panose="02020603050405020304" pitchFamily="18" charset="0"/>
              </a:rPr>
              <a:t>A. </a:t>
            </a:r>
            <a:r>
              <a:rPr lang="en-US" sz="3300" b="1" dirty="0" err="1">
                <a:solidFill>
                  <a:srgbClr val="FFFF00"/>
                </a:solidFill>
                <a:latin typeface="Times New Roman" panose="02020603050405020304" pitchFamily="18" charset="0"/>
                <a:cs typeface="Times New Roman" panose="02020603050405020304" pitchFamily="18" charset="0"/>
              </a:rPr>
              <a:t>Chị</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Hằng</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Thỏ</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Chú</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Cuội</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Thỏ</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2057682" y="764249"/>
            <a:ext cx="8040984" cy="1446550"/>
          </a:xfrm>
          <a:prstGeom prst="rect">
            <a:avLst/>
          </a:prstGeom>
          <a:noFill/>
        </p:spPr>
        <p:txBody>
          <a:bodyPr wrap="none" lIns="91440" tIns="45720" rIns="91440" bIns="45720">
            <a:spAutoFit/>
          </a:bodyPr>
          <a:lstStyle/>
          <a:p>
            <a:pPr lvl="0" algn="ctr">
              <a:defRPr/>
            </a:pPr>
            <a:r>
              <a:rPr lang="vi-VN" sz="4400" dirty="0">
                <a:ln w="0"/>
                <a:solidFill>
                  <a:srgbClr val="002060"/>
                </a:solidFill>
                <a:latin typeface="Times New Roman" panose="02020603050405020304" pitchFamily="18" charset="0"/>
                <a:cs typeface="Times New Roman" panose="02020603050405020304" pitchFamily="18" charset="0"/>
              </a:rPr>
              <a:t>Hai nhân vật được nhắc đến nhiều </a:t>
            </a:r>
            <a:endParaRPr lang="en-US" sz="4400" dirty="0">
              <a:ln w="0"/>
              <a:solidFill>
                <a:srgbClr val="002060"/>
              </a:solidFill>
              <a:latin typeface="Times New Roman" panose="02020603050405020304" pitchFamily="18" charset="0"/>
              <a:cs typeface="Times New Roman" panose="02020603050405020304" pitchFamily="18" charset="0"/>
            </a:endParaRPr>
          </a:p>
          <a:p>
            <a:pPr lvl="0" algn="ctr">
              <a:defRPr/>
            </a:pPr>
            <a:r>
              <a:rPr lang="vi-VN" sz="4400" dirty="0">
                <a:ln w="0"/>
                <a:solidFill>
                  <a:srgbClr val="002060"/>
                </a:solidFill>
                <a:latin typeface="Times New Roman" panose="02020603050405020304" pitchFamily="18" charset="0"/>
                <a:cs typeface="Times New Roman" panose="02020603050405020304" pitchFamily="18" charset="0"/>
              </a:rPr>
              <a:t>trong ngày Tết Trung Thu là ai?</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5C5ADEC-6990-4A60-A911-AF43793CC623}"/>
              </a:ext>
            </a:extLst>
          </p:cNvPr>
          <p:cNvSpPr txBox="1"/>
          <p:nvPr/>
        </p:nvSpPr>
        <p:spPr>
          <a:xfrm>
            <a:off x="3362276" y="801278"/>
            <a:ext cx="6630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bản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B02159CF-4103-4BB3-8ACC-8620386BE786}"/>
              </a:ext>
            </a:extLst>
          </p:cNvPr>
          <p:cNvSpPr/>
          <p:nvPr/>
        </p:nvSpPr>
        <p:spPr>
          <a:xfrm>
            <a:off x="3362276" y="3429000"/>
            <a:ext cx="6820009"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5: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Vui</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Tết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Trung</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thu</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2983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86150" y="1809750"/>
            <a:ext cx="536257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Mục</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tiêu</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bài</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học</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716833" y="2869006"/>
            <a:ext cx="8322906" cy="1231106"/>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700">
                <a:solidFill>
                  <a:srgbClr val="FF0000"/>
                </a:solidFill>
                <a:cs typeface="Arial" panose="020B0604020202020204" pitchFamily="34" charset="0"/>
              </a:rPr>
              <a:t>Thể hiện được sự khéo tay, cẩn thận khi tham gia tết Trung thu.</a:t>
            </a:r>
            <a:endParaRPr kumimoji="0" lang="en-US" sz="37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Khởi</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động</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554753"/>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TotalTime>
  <Words>510</Words>
  <Application>Microsoft Office PowerPoint</Application>
  <PresentationFormat>Widescreen</PresentationFormat>
  <Paragraphs>107</Paragraphs>
  <Slides>21</Slides>
  <Notes>10</Notes>
  <HiddenSlides>0</HiddenSlides>
  <MMClips>6</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SimSun</vt:lpstr>
      <vt:lpstr>UTM Avo</vt:lpstr>
      <vt:lpstr>字魂17号-萌趣果冻体</vt:lpstr>
      <vt:lpstr>等线</vt:lpstr>
      <vt:lpstr>.VnBlack</vt:lpstr>
      <vt:lpstr>Arial</vt:lpstr>
      <vt:lpstr>Calibri</vt:lpstr>
      <vt:lpstr>Calibri Light</vt:lpstr>
      <vt:lpstr>HP001 4 hàng</vt:lpstr>
      <vt:lpstr>Times New Roman</vt:lpstr>
      <vt:lpstr>Wingdings</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12</cp:revision>
  <dcterms:created xsi:type="dcterms:W3CDTF">2021-06-09T04:20:56Z</dcterms:created>
  <dcterms:modified xsi:type="dcterms:W3CDTF">2021-06-25T10:06:01Z</dcterms:modified>
</cp:coreProperties>
</file>