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3" r:id="rId3"/>
    <p:sldId id="258" r:id="rId4"/>
    <p:sldId id="260" r:id="rId5"/>
    <p:sldId id="275" r:id="rId6"/>
    <p:sldId id="278" r:id="rId7"/>
    <p:sldId id="279" r:id="rId8"/>
    <p:sldId id="280" r:id="rId9"/>
    <p:sldId id="261" r:id="rId10"/>
    <p:sldId id="262" r:id="rId11"/>
    <p:sldId id="264" r:id="rId12"/>
    <p:sldId id="266" r:id="rId13"/>
    <p:sldId id="267" r:id="rId14"/>
    <p:sldId id="270" r:id="rId15"/>
    <p:sldId id="274" r:id="rId16"/>
    <p:sldId id="271" r:id="rId17"/>
    <p:sldId id="272" r:id="rId18"/>
  </p:sldIdLst>
  <p:sldSz cx="9144000" cy="5143500" type="screen16x9"/>
  <p:notesSz cx="6858000" cy="9144000"/>
  <p:defaultTextStyle>
    <a:defPPr>
      <a:defRPr lang="en-US"/>
    </a:defPPr>
    <a:lvl1pPr marL="0" algn="l" defTabSz="913910" rtl="0" eaLnBrk="1" latinLnBrk="0" hangingPunct="1">
      <a:defRPr sz="1800" kern="1200">
        <a:solidFill>
          <a:schemeClr val="tx1"/>
        </a:solidFill>
        <a:latin typeface="+mn-lt"/>
        <a:ea typeface="+mn-ea"/>
        <a:cs typeface="+mn-cs"/>
      </a:defRPr>
    </a:lvl1pPr>
    <a:lvl2pPr marL="456955" algn="l" defTabSz="913910" rtl="0" eaLnBrk="1" latinLnBrk="0" hangingPunct="1">
      <a:defRPr sz="1800" kern="1200">
        <a:solidFill>
          <a:schemeClr val="tx1"/>
        </a:solidFill>
        <a:latin typeface="+mn-lt"/>
        <a:ea typeface="+mn-ea"/>
        <a:cs typeface="+mn-cs"/>
      </a:defRPr>
    </a:lvl2pPr>
    <a:lvl3pPr marL="913910" algn="l" defTabSz="913910" rtl="0" eaLnBrk="1" latinLnBrk="0" hangingPunct="1">
      <a:defRPr sz="1800" kern="1200">
        <a:solidFill>
          <a:schemeClr val="tx1"/>
        </a:solidFill>
        <a:latin typeface="+mn-lt"/>
        <a:ea typeface="+mn-ea"/>
        <a:cs typeface="+mn-cs"/>
      </a:defRPr>
    </a:lvl3pPr>
    <a:lvl4pPr marL="1370865" algn="l" defTabSz="913910" rtl="0" eaLnBrk="1" latinLnBrk="0" hangingPunct="1">
      <a:defRPr sz="1800" kern="1200">
        <a:solidFill>
          <a:schemeClr val="tx1"/>
        </a:solidFill>
        <a:latin typeface="+mn-lt"/>
        <a:ea typeface="+mn-ea"/>
        <a:cs typeface="+mn-cs"/>
      </a:defRPr>
    </a:lvl4pPr>
    <a:lvl5pPr marL="1827821" algn="l" defTabSz="913910" rtl="0" eaLnBrk="1" latinLnBrk="0" hangingPunct="1">
      <a:defRPr sz="1800" kern="1200">
        <a:solidFill>
          <a:schemeClr val="tx1"/>
        </a:solidFill>
        <a:latin typeface="+mn-lt"/>
        <a:ea typeface="+mn-ea"/>
        <a:cs typeface="+mn-cs"/>
      </a:defRPr>
    </a:lvl5pPr>
    <a:lvl6pPr marL="2284776" algn="l" defTabSz="913910" rtl="0" eaLnBrk="1" latinLnBrk="0" hangingPunct="1">
      <a:defRPr sz="1800" kern="1200">
        <a:solidFill>
          <a:schemeClr val="tx1"/>
        </a:solidFill>
        <a:latin typeface="+mn-lt"/>
        <a:ea typeface="+mn-ea"/>
        <a:cs typeface="+mn-cs"/>
      </a:defRPr>
    </a:lvl6pPr>
    <a:lvl7pPr marL="2741731" algn="l" defTabSz="913910" rtl="0" eaLnBrk="1" latinLnBrk="0" hangingPunct="1">
      <a:defRPr sz="1800" kern="1200">
        <a:solidFill>
          <a:schemeClr val="tx1"/>
        </a:solidFill>
        <a:latin typeface="+mn-lt"/>
        <a:ea typeface="+mn-ea"/>
        <a:cs typeface="+mn-cs"/>
      </a:defRPr>
    </a:lvl7pPr>
    <a:lvl8pPr marL="3198686" algn="l" defTabSz="913910" rtl="0" eaLnBrk="1" latinLnBrk="0" hangingPunct="1">
      <a:defRPr sz="1800" kern="1200">
        <a:solidFill>
          <a:schemeClr val="tx1"/>
        </a:solidFill>
        <a:latin typeface="+mn-lt"/>
        <a:ea typeface="+mn-ea"/>
        <a:cs typeface="+mn-cs"/>
      </a:defRPr>
    </a:lvl8pPr>
    <a:lvl9pPr marL="3655641" algn="l" defTabSz="91391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243"/>
    <a:srgbClr val="FFEDB3"/>
    <a:srgbClr val="FFDF79"/>
    <a:srgbClr val="FFD03B"/>
    <a:srgbClr val="F68426"/>
    <a:srgbClr val="FFC611"/>
    <a:srgbClr val="FFD347"/>
    <a:srgbClr val="EBF6F9"/>
    <a:srgbClr val="BEE395"/>
    <a:srgbClr val="A9DA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907" autoAdjust="0"/>
  </p:normalViewPr>
  <p:slideViewPr>
    <p:cSldViewPr>
      <p:cViewPr varScale="1">
        <p:scale>
          <a:sx n="94" d="100"/>
          <a:sy n="94" d="100"/>
        </p:scale>
        <p:origin x="-696"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1BC2AF-ECAD-4B64-9E5E-57F7F29CBAD2}" type="datetimeFigureOut">
              <a:rPr lang="en-US" smtClean="0"/>
              <a:t>2/1/2021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FEA3F6-B450-4284-BB2C-4DA94784FDB0}" type="slidenum">
              <a:rPr lang="en-US" smtClean="0"/>
              <a:t>‹#›</a:t>
            </a:fld>
            <a:endParaRPr lang="en-US"/>
          </a:p>
        </p:txBody>
      </p:sp>
    </p:spTree>
    <p:extLst>
      <p:ext uri="{BB962C8B-B14F-4D97-AF65-F5344CB8AC3E}">
        <p14:creationId xmlns:p14="http://schemas.microsoft.com/office/powerpoint/2010/main" val="2254272202"/>
      </p:ext>
    </p:extLst>
  </p:cSld>
  <p:clrMap bg1="lt1" tx1="dk1" bg2="lt2" tx2="dk2" accent1="accent1" accent2="accent2" accent3="accent3" accent4="accent4" accent5="accent5" accent6="accent6" hlink="hlink" folHlink="folHlink"/>
  <p:notesStyle>
    <a:lvl1pPr marL="0" algn="l" defTabSz="914034" rtl="0" eaLnBrk="1" latinLnBrk="0" hangingPunct="1">
      <a:defRPr sz="1200" kern="1200">
        <a:solidFill>
          <a:schemeClr val="tx1"/>
        </a:solidFill>
        <a:latin typeface="+mn-lt"/>
        <a:ea typeface="+mn-ea"/>
        <a:cs typeface="+mn-cs"/>
      </a:defRPr>
    </a:lvl1pPr>
    <a:lvl2pPr marL="457017" algn="l" defTabSz="914034" rtl="0" eaLnBrk="1" latinLnBrk="0" hangingPunct="1">
      <a:defRPr sz="1200" kern="1200">
        <a:solidFill>
          <a:schemeClr val="tx1"/>
        </a:solidFill>
        <a:latin typeface="+mn-lt"/>
        <a:ea typeface="+mn-ea"/>
        <a:cs typeface="+mn-cs"/>
      </a:defRPr>
    </a:lvl2pPr>
    <a:lvl3pPr marL="914034" algn="l" defTabSz="914034" rtl="0" eaLnBrk="1" latinLnBrk="0" hangingPunct="1">
      <a:defRPr sz="1200" kern="1200">
        <a:solidFill>
          <a:schemeClr val="tx1"/>
        </a:solidFill>
        <a:latin typeface="+mn-lt"/>
        <a:ea typeface="+mn-ea"/>
        <a:cs typeface="+mn-cs"/>
      </a:defRPr>
    </a:lvl3pPr>
    <a:lvl4pPr marL="1371051" algn="l" defTabSz="914034" rtl="0" eaLnBrk="1" latinLnBrk="0" hangingPunct="1">
      <a:defRPr sz="1200" kern="1200">
        <a:solidFill>
          <a:schemeClr val="tx1"/>
        </a:solidFill>
        <a:latin typeface="+mn-lt"/>
        <a:ea typeface="+mn-ea"/>
        <a:cs typeface="+mn-cs"/>
      </a:defRPr>
    </a:lvl4pPr>
    <a:lvl5pPr marL="1828068" algn="l" defTabSz="914034" rtl="0" eaLnBrk="1" latinLnBrk="0" hangingPunct="1">
      <a:defRPr sz="1200" kern="1200">
        <a:solidFill>
          <a:schemeClr val="tx1"/>
        </a:solidFill>
        <a:latin typeface="+mn-lt"/>
        <a:ea typeface="+mn-ea"/>
        <a:cs typeface="+mn-cs"/>
      </a:defRPr>
    </a:lvl5pPr>
    <a:lvl6pPr marL="2285086" algn="l" defTabSz="914034" rtl="0" eaLnBrk="1" latinLnBrk="0" hangingPunct="1">
      <a:defRPr sz="1200" kern="1200">
        <a:solidFill>
          <a:schemeClr val="tx1"/>
        </a:solidFill>
        <a:latin typeface="+mn-lt"/>
        <a:ea typeface="+mn-ea"/>
        <a:cs typeface="+mn-cs"/>
      </a:defRPr>
    </a:lvl6pPr>
    <a:lvl7pPr marL="2742103" algn="l" defTabSz="914034" rtl="0" eaLnBrk="1" latinLnBrk="0" hangingPunct="1">
      <a:defRPr sz="1200" kern="1200">
        <a:solidFill>
          <a:schemeClr val="tx1"/>
        </a:solidFill>
        <a:latin typeface="+mn-lt"/>
        <a:ea typeface="+mn-ea"/>
        <a:cs typeface="+mn-cs"/>
      </a:defRPr>
    </a:lvl7pPr>
    <a:lvl8pPr marL="3199120" algn="l" defTabSz="914034" rtl="0" eaLnBrk="1" latinLnBrk="0" hangingPunct="1">
      <a:defRPr sz="1200" kern="1200">
        <a:solidFill>
          <a:schemeClr val="tx1"/>
        </a:solidFill>
        <a:latin typeface="+mn-lt"/>
        <a:ea typeface="+mn-ea"/>
        <a:cs typeface="+mn-cs"/>
      </a:defRPr>
    </a:lvl8pPr>
    <a:lvl9pPr marL="3656137" algn="l" defTabSz="91403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mtClean="0"/>
              <a:t>Giáo</a:t>
            </a:r>
            <a:r>
              <a:rPr lang="en-US" baseline="0" smtClean="0"/>
              <a:t> viên chủ động giải thích từ khó, cho hs luyện đọc từ. Từ khó có thể linh động theo vùng miền. GV cho hs khai thác trên sách giáo khoa chứ đừng nhìn màn hình nhé.</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4</a:t>
            </a:fld>
            <a:endParaRPr lang="en-US"/>
          </a:p>
        </p:txBody>
      </p:sp>
    </p:spTree>
    <p:extLst>
      <p:ext uri="{BB962C8B-B14F-4D97-AF65-F5344CB8AC3E}">
        <p14:creationId xmlns:p14="http://schemas.microsoft.com/office/powerpoint/2010/main" val="2205804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Mộc</a:t>
            </a:r>
            <a:r>
              <a:rPr lang="en-US" baseline="0" smtClean="0"/>
              <a:t> mạc: giản dị, đơn giản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5</a:t>
            </a:fld>
            <a:endParaRPr lang="en-US"/>
          </a:p>
        </p:txBody>
      </p:sp>
    </p:spTree>
    <p:extLst>
      <p:ext uri="{BB962C8B-B14F-4D97-AF65-F5344CB8AC3E}">
        <p14:creationId xmlns:p14="http://schemas.microsoft.com/office/powerpoint/2010/main" val="29075993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10</a:t>
            </a:fld>
            <a:endParaRPr lang="en-US"/>
          </a:p>
        </p:txBody>
      </p:sp>
    </p:spTree>
    <p:extLst>
      <p:ext uri="{BB962C8B-B14F-4D97-AF65-F5344CB8AC3E}">
        <p14:creationId xmlns:p14="http://schemas.microsoft.com/office/powerpoint/2010/main" val="1331230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mtClean="0"/>
              <a:t>Đây</a:t>
            </a:r>
            <a:r>
              <a:rPr lang="en-US" baseline="0" smtClean="0"/>
              <a:t> chỉ là gợi ý GV đưa ra sau khi GV đã trả lời xong. HĐ này GV nên tổ chức thi đua trên bảng lớp hoặc bảng nhóm</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12</a:t>
            </a:fld>
            <a:endParaRPr lang="en-US"/>
          </a:p>
        </p:txBody>
      </p:sp>
    </p:spTree>
    <p:extLst>
      <p:ext uri="{BB962C8B-B14F-4D97-AF65-F5344CB8AC3E}">
        <p14:creationId xmlns:p14="http://schemas.microsoft.com/office/powerpoint/2010/main" val="2345454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2 câu</a:t>
            </a:r>
            <a:r>
              <a:rPr lang="en-US" baseline="0" smtClean="0"/>
              <a:t> sau là câu hỏi mở, GV tôn trọng ý kiến của hs nhé</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13</a:t>
            </a:fld>
            <a:endParaRPr lang="en-US"/>
          </a:p>
        </p:txBody>
      </p:sp>
    </p:spTree>
    <p:extLst>
      <p:ext uri="{BB962C8B-B14F-4D97-AF65-F5344CB8AC3E}">
        <p14:creationId xmlns:p14="http://schemas.microsoft.com/office/powerpoint/2010/main" val="320792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14</a:t>
            </a:fld>
            <a:endParaRPr lang="en-US"/>
          </a:p>
        </p:txBody>
      </p:sp>
    </p:spTree>
    <p:extLst>
      <p:ext uri="{BB962C8B-B14F-4D97-AF65-F5344CB8AC3E}">
        <p14:creationId xmlns:p14="http://schemas.microsoft.com/office/powerpoint/2010/main" val="2365446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Chuẩn</a:t>
            </a:r>
            <a:r>
              <a:rPr lang="en-US" baseline="0" smtClean="0"/>
              <a:t> bị sách để phục vụ cho tiết học sau</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17</a:t>
            </a:fld>
            <a:endParaRPr lang="en-US"/>
          </a:p>
        </p:txBody>
      </p:sp>
    </p:spTree>
    <p:extLst>
      <p:ext uri="{BB962C8B-B14F-4D97-AF65-F5344CB8AC3E}">
        <p14:creationId xmlns:p14="http://schemas.microsoft.com/office/powerpoint/2010/main" val="3699317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6955" indent="0" algn="ctr">
              <a:buNone/>
              <a:defRPr>
                <a:solidFill>
                  <a:schemeClr val="tx1">
                    <a:tint val="75000"/>
                  </a:schemeClr>
                </a:solidFill>
              </a:defRPr>
            </a:lvl2pPr>
            <a:lvl3pPr marL="913910" indent="0" algn="ctr">
              <a:buNone/>
              <a:defRPr>
                <a:solidFill>
                  <a:schemeClr val="tx1">
                    <a:tint val="75000"/>
                  </a:schemeClr>
                </a:solidFill>
              </a:defRPr>
            </a:lvl3pPr>
            <a:lvl4pPr marL="1370865" indent="0" algn="ctr">
              <a:buNone/>
              <a:defRPr>
                <a:solidFill>
                  <a:schemeClr val="tx1">
                    <a:tint val="75000"/>
                  </a:schemeClr>
                </a:solidFill>
              </a:defRPr>
            </a:lvl4pPr>
            <a:lvl5pPr marL="1827821" indent="0" algn="ctr">
              <a:buNone/>
              <a:defRPr>
                <a:solidFill>
                  <a:schemeClr val="tx1">
                    <a:tint val="75000"/>
                  </a:schemeClr>
                </a:solidFill>
              </a:defRPr>
            </a:lvl5pPr>
            <a:lvl6pPr marL="2284776" indent="0" algn="ctr">
              <a:buNone/>
              <a:defRPr>
                <a:solidFill>
                  <a:schemeClr val="tx1">
                    <a:tint val="75000"/>
                  </a:schemeClr>
                </a:solidFill>
              </a:defRPr>
            </a:lvl6pPr>
            <a:lvl7pPr marL="2741731" indent="0" algn="ctr">
              <a:buNone/>
              <a:defRPr>
                <a:solidFill>
                  <a:schemeClr val="tx1">
                    <a:tint val="75000"/>
                  </a:schemeClr>
                </a:solidFill>
              </a:defRPr>
            </a:lvl7pPr>
            <a:lvl8pPr marL="3198686" indent="0" algn="ctr">
              <a:buNone/>
              <a:defRPr>
                <a:solidFill>
                  <a:schemeClr val="tx1">
                    <a:tint val="75000"/>
                  </a:schemeClr>
                </a:solidFill>
              </a:defRPr>
            </a:lvl8pPr>
            <a:lvl9pPr marL="3655641"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2695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50891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06682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EF851F-4C9B-4ED8-A706-7687066F5A2C}" type="datetimeFigureOut">
              <a:rPr lang="en-US" smtClean="0"/>
              <a:t>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820573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6955" indent="0">
              <a:buNone/>
              <a:defRPr sz="1800">
                <a:solidFill>
                  <a:schemeClr val="tx1">
                    <a:tint val="75000"/>
                  </a:schemeClr>
                </a:solidFill>
              </a:defRPr>
            </a:lvl2pPr>
            <a:lvl3pPr marL="913910" indent="0">
              <a:buNone/>
              <a:defRPr sz="1600">
                <a:solidFill>
                  <a:schemeClr val="tx1">
                    <a:tint val="75000"/>
                  </a:schemeClr>
                </a:solidFill>
              </a:defRPr>
            </a:lvl3pPr>
            <a:lvl4pPr marL="1370865" indent="0">
              <a:buNone/>
              <a:defRPr sz="1400">
                <a:solidFill>
                  <a:schemeClr val="tx1">
                    <a:tint val="75000"/>
                  </a:schemeClr>
                </a:solidFill>
              </a:defRPr>
            </a:lvl4pPr>
            <a:lvl5pPr marL="1827821" indent="0">
              <a:buNone/>
              <a:defRPr sz="1400">
                <a:solidFill>
                  <a:schemeClr val="tx1">
                    <a:tint val="75000"/>
                  </a:schemeClr>
                </a:solidFill>
              </a:defRPr>
            </a:lvl5pPr>
            <a:lvl6pPr marL="2284776" indent="0">
              <a:buNone/>
              <a:defRPr sz="1400">
                <a:solidFill>
                  <a:schemeClr val="tx1">
                    <a:tint val="75000"/>
                  </a:schemeClr>
                </a:solidFill>
              </a:defRPr>
            </a:lvl6pPr>
            <a:lvl7pPr marL="2741731" indent="0">
              <a:buNone/>
              <a:defRPr sz="1400">
                <a:solidFill>
                  <a:schemeClr val="tx1">
                    <a:tint val="75000"/>
                  </a:schemeClr>
                </a:solidFill>
              </a:defRPr>
            </a:lvl7pPr>
            <a:lvl8pPr marL="3198686" indent="0">
              <a:buNone/>
              <a:defRPr sz="1400">
                <a:solidFill>
                  <a:schemeClr val="tx1">
                    <a:tint val="75000"/>
                  </a:schemeClr>
                </a:solidFill>
              </a:defRPr>
            </a:lvl8pPr>
            <a:lvl9pPr marL="3655641"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EF851F-4C9B-4ED8-A706-7687066F5A2C}" type="datetimeFigureOut">
              <a:rPr lang="en-US" smtClean="0"/>
              <a:t>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56017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EF851F-4C9B-4ED8-A706-7687066F5A2C}" type="datetimeFigureOut">
              <a:rPr lang="en-US" smtClean="0"/>
              <a:t>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880206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6955" indent="0">
              <a:buNone/>
              <a:defRPr sz="2000" b="1"/>
            </a:lvl2pPr>
            <a:lvl3pPr marL="913910" indent="0">
              <a:buNone/>
              <a:defRPr sz="1800" b="1"/>
            </a:lvl3pPr>
            <a:lvl4pPr marL="1370865" indent="0">
              <a:buNone/>
              <a:defRPr sz="1600" b="1"/>
            </a:lvl4pPr>
            <a:lvl5pPr marL="1827821" indent="0">
              <a:buNone/>
              <a:defRPr sz="1600" b="1"/>
            </a:lvl5pPr>
            <a:lvl6pPr marL="2284776" indent="0">
              <a:buNone/>
              <a:defRPr sz="1600" b="1"/>
            </a:lvl6pPr>
            <a:lvl7pPr marL="2741731" indent="0">
              <a:buNone/>
              <a:defRPr sz="1600" b="1"/>
            </a:lvl7pPr>
            <a:lvl8pPr marL="3198686" indent="0">
              <a:buNone/>
              <a:defRPr sz="1600" b="1"/>
            </a:lvl8pPr>
            <a:lvl9pPr marL="365564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2400" b="1"/>
            </a:lvl1pPr>
            <a:lvl2pPr marL="456955" indent="0">
              <a:buNone/>
              <a:defRPr sz="2000" b="1"/>
            </a:lvl2pPr>
            <a:lvl3pPr marL="913910" indent="0">
              <a:buNone/>
              <a:defRPr sz="1800" b="1"/>
            </a:lvl3pPr>
            <a:lvl4pPr marL="1370865" indent="0">
              <a:buNone/>
              <a:defRPr sz="1600" b="1"/>
            </a:lvl4pPr>
            <a:lvl5pPr marL="1827821" indent="0">
              <a:buNone/>
              <a:defRPr sz="1600" b="1"/>
            </a:lvl5pPr>
            <a:lvl6pPr marL="2284776" indent="0">
              <a:buNone/>
              <a:defRPr sz="1600" b="1"/>
            </a:lvl6pPr>
            <a:lvl7pPr marL="2741731" indent="0">
              <a:buNone/>
              <a:defRPr sz="1600" b="1"/>
            </a:lvl7pPr>
            <a:lvl8pPr marL="3198686" indent="0">
              <a:buNone/>
              <a:defRPr sz="1600" b="1"/>
            </a:lvl8pPr>
            <a:lvl9pPr marL="365564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EF851F-4C9B-4ED8-A706-7687066F5A2C}" type="datetimeFigureOut">
              <a:rPr lang="en-US" smtClean="0"/>
              <a:t>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82069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EF851F-4C9B-4ED8-A706-7687066F5A2C}" type="datetimeFigureOut">
              <a:rPr lang="en-US" smtClean="0"/>
              <a:t>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75719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F851F-4C9B-4ED8-A706-7687066F5A2C}" type="datetimeFigureOut">
              <a:rPr lang="en-US" smtClean="0"/>
              <a:t>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5887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076327"/>
            <a:ext cx="3008313" cy="3518297"/>
          </a:xfrm>
        </p:spPr>
        <p:txBody>
          <a:bodyPr/>
          <a:lstStyle>
            <a:lvl1pPr marL="0" indent="0">
              <a:buNone/>
              <a:defRPr sz="1400"/>
            </a:lvl1pPr>
            <a:lvl2pPr marL="456955" indent="0">
              <a:buNone/>
              <a:defRPr sz="1200"/>
            </a:lvl2pPr>
            <a:lvl3pPr marL="913910" indent="0">
              <a:buNone/>
              <a:defRPr sz="1000"/>
            </a:lvl3pPr>
            <a:lvl4pPr marL="1370865" indent="0">
              <a:buNone/>
              <a:defRPr sz="900"/>
            </a:lvl4pPr>
            <a:lvl5pPr marL="1827821" indent="0">
              <a:buNone/>
              <a:defRPr sz="900"/>
            </a:lvl5pPr>
            <a:lvl6pPr marL="2284776" indent="0">
              <a:buNone/>
              <a:defRPr sz="900"/>
            </a:lvl6pPr>
            <a:lvl7pPr marL="2741731" indent="0">
              <a:buNone/>
              <a:defRPr sz="900"/>
            </a:lvl7pPr>
            <a:lvl8pPr marL="3198686" indent="0">
              <a:buNone/>
              <a:defRPr sz="900"/>
            </a:lvl8pPr>
            <a:lvl9pPr marL="3655641"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32287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6955" indent="0">
              <a:buNone/>
              <a:defRPr sz="2800"/>
            </a:lvl2pPr>
            <a:lvl3pPr marL="913910" indent="0">
              <a:buNone/>
              <a:defRPr sz="2400"/>
            </a:lvl3pPr>
            <a:lvl4pPr marL="1370865" indent="0">
              <a:buNone/>
              <a:defRPr sz="2000"/>
            </a:lvl4pPr>
            <a:lvl5pPr marL="1827821" indent="0">
              <a:buNone/>
              <a:defRPr sz="2000"/>
            </a:lvl5pPr>
            <a:lvl6pPr marL="2284776" indent="0">
              <a:buNone/>
              <a:defRPr sz="2000"/>
            </a:lvl6pPr>
            <a:lvl7pPr marL="2741731" indent="0">
              <a:buNone/>
              <a:defRPr sz="2000"/>
            </a:lvl7pPr>
            <a:lvl8pPr marL="3198686" indent="0">
              <a:buNone/>
              <a:defRPr sz="2000"/>
            </a:lvl8pPr>
            <a:lvl9pPr marL="3655641" indent="0">
              <a:buNone/>
              <a:defRPr sz="20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6955" indent="0">
              <a:buNone/>
              <a:defRPr sz="1200"/>
            </a:lvl2pPr>
            <a:lvl3pPr marL="913910" indent="0">
              <a:buNone/>
              <a:defRPr sz="1000"/>
            </a:lvl3pPr>
            <a:lvl4pPr marL="1370865" indent="0">
              <a:buNone/>
              <a:defRPr sz="900"/>
            </a:lvl4pPr>
            <a:lvl5pPr marL="1827821" indent="0">
              <a:buNone/>
              <a:defRPr sz="900"/>
            </a:lvl5pPr>
            <a:lvl6pPr marL="2284776" indent="0">
              <a:buNone/>
              <a:defRPr sz="900"/>
            </a:lvl6pPr>
            <a:lvl7pPr marL="2741731" indent="0">
              <a:buNone/>
              <a:defRPr sz="900"/>
            </a:lvl7pPr>
            <a:lvl8pPr marL="3198686" indent="0">
              <a:buNone/>
              <a:defRPr sz="900"/>
            </a:lvl8pPr>
            <a:lvl9pPr marL="3655641"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23242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391" tIns="45696" rIns="91391" bIns="4569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391" tIns="45696" rIns="91391" bIns="4569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391" tIns="45696" rIns="91391" bIns="45696" rtlCol="0" anchor="ctr"/>
          <a:lstStyle>
            <a:lvl1pPr algn="l">
              <a:defRPr sz="1200">
                <a:solidFill>
                  <a:schemeClr val="tx1">
                    <a:tint val="75000"/>
                  </a:schemeClr>
                </a:solidFill>
              </a:defRPr>
            </a:lvl1pPr>
          </a:lstStyle>
          <a:p>
            <a:fld id="{4CEF851F-4C9B-4ED8-A706-7687066F5A2C}" type="datetimeFigureOut">
              <a:rPr lang="en-US" smtClean="0"/>
              <a:t>2/1/2021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391" tIns="45696" rIns="91391" bIns="45696"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391" tIns="45696" rIns="91391" bIns="45696" rtlCol="0" anchor="ctr"/>
          <a:lstStyle>
            <a:lvl1pPr algn="r">
              <a:defRPr sz="1200">
                <a:solidFill>
                  <a:schemeClr val="tx1">
                    <a:tint val="75000"/>
                  </a:schemeClr>
                </a:solidFill>
              </a:defRPr>
            </a:lvl1pPr>
          </a:lstStyle>
          <a:p>
            <a:fld id="{46F2045C-80A1-433A-B3B9-3018D210B466}" type="slidenum">
              <a:rPr lang="en-US" smtClean="0"/>
              <a:t>‹#›</a:t>
            </a:fld>
            <a:endParaRPr lang="en-US"/>
          </a:p>
        </p:txBody>
      </p:sp>
    </p:spTree>
    <p:extLst>
      <p:ext uri="{BB962C8B-B14F-4D97-AF65-F5344CB8AC3E}">
        <p14:creationId xmlns:p14="http://schemas.microsoft.com/office/powerpoint/2010/main" val="12181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910" rtl="0" eaLnBrk="1" latinLnBrk="0" hangingPunct="1">
        <a:spcBef>
          <a:spcPct val="0"/>
        </a:spcBef>
        <a:buNone/>
        <a:defRPr sz="4400" kern="1200">
          <a:solidFill>
            <a:schemeClr val="tx1"/>
          </a:solidFill>
          <a:latin typeface="+mj-lt"/>
          <a:ea typeface="+mj-ea"/>
          <a:cs typeface="+mj-cs"/>
        </a:defRPr>
      </a:lvl1pPr>
    </p:titleStyle>
    <p:bodyStyle>
      <a:lvl1pPr marL="342716" indent="-342716" algn="l" defTabSz="91391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552" indent="-285597" algn="l" defTabSz="91391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388" indent="-228478" algn="l" defTabSz="91391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343"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6298"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3253"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208"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164"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119"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910" rtl="0" eaLnBrk="1" latinLnBrk="0" hangingPunct="1">
        <a:defRPr sz="1800" kern="1200">
          <a:solidFill>
            <a:schemeClr val="tx1"/>
          </a:solidFill>
          <a:latin typeface="+mn-lt"/>
          <a:ea typeface="+mn-ea"/>
          <a:cs typeface="+mn-cs"/>
        </a:defRPr>
      </a:lvl1pPr>
      <a:lvl2pPr marL="456955" algn="l" defTabSz="913910" rtl="0" eaLnBrk="1" latinLnBrk="0" hangingPunct="1">
        <a:defRPr sz="1800" kern="1200">
          <a:solidFill>
            <a:schemeClr val="tx1"/>
          </a:solidFill>
          <a:latin typeface="+mn-lt"/>
          <a:ea typeface="+mn-ea"/>
          <a:cs typeface="+mn-cs"/>
        </a:defRPr>
      </a:lvl2pPr>
      <a:lvl3pPr marL="913910" algn="l" defTabSz="913910" rtl="0" eaLnBrk="1" latinLnBrk="0" hangingPunct="1">
        <a:defRPr sz="1800" kern="1200">
          <a:solidFill>
            <a:schemeClr val="tx1"/>
          </a:solidFill>
          <a:latin typeface="+mn-lt"/>
          <a:ea typeface="+mn-ea"/>
          <a:cs typeface="+mn-cs"/>
        </a:defRPr>
      </a:lvl3pPr>
      <a:lvl4pPr marL="1370865" algn="l" defTabSz="913910" rtl="0" eaLnBrk="1" latinLnBrk="0" hangingPunct="1">
        <a:defRPr sz="1800" kern="1200">
          <a:solidFill>
            <a:schemeClr val="tx1"/>
          </a:solidFill>
          <a:latin typeface="+mn-lt"/>
          <a:ea typeface="+mn-ea"/>
          <a:cs typeface="+mn-cs"/>
        </a:defRPr>
      </a:lvl4pPr>
      <a:lvl5pPr marL="1827821" algn="l" defTabSz="913910" rtl="0" eaLnBrk="1" latinLnBrk="0" hangingPunct="1">
        <a:defRPr sz="1800" kern="1200">
          <a:solidFill>
            <a:schemeClr val="tx1"/>
          </a:solidFill>
          <a:latin typeface="+mn-lt"/>
          <a:ea typeface="+mn-ea"/>
          <a:cs typeface="+mn-cs"/>
        </a:defRPr>
      </a:lvl5pPr>
      <a:lvl6pPr marL="2284776" algn="l" defTabSz="913910" rtl="0" eaLnBrk="1" latinLnBrk="0" hangingPunct="1">
        <a:defRPr sz="1800" kern="1200">
          <a:solidFill>
            <a:schemeClr val="tx1"/>
          </a:solidFill>
          <a:latin typeface="+mn-lt"/>
          <a:ea typeface="+mn-ea"/>
          <a:cs typeface="+mn-cs"/>
        </a:defRPr>
      </a:lvl6pPr>
      <a:lvl7pPr marL="2741731" algn="l" defTabSz="913910" rtl="0" eaLnBrk="1" latinLnBrk="0" hangingPunct="1">
        <a:defRPr sz="1800" kern="1200">
          <a:solidFill>
            <a:schemeClr val="tx1"/>
          </a:solidFill>
          <a:latin typeface="+mn-lt"/>
          <a:ea typeface="+mn-ea"/>
          <a:cs typeface="+mn-cs"/>
        </a:defRPr>
      </a:lvl7pPr>
      <a:lvl8pPr marL="3198686" algn="l" defTabSz="913910" rtl="0" eaLnBrk="1" latinLnBrk="0" hangingPunct="1">
        <a:defRPr sz="1800" kern="1200">
          <a:solidFill>
            <a:schemeClr val="tx1"/>
          </a:solidFill>
          <a:latin typeface="+mn-lt"/>
          <a:ea typeface="+mn-ea"/>
          <a:cs typeface="+mn-cs"/>
        </a:defRPr>
      </a:lvl8pPr>
      <a:lvl9pPr marL="3655641" algn="l" defTabSz="91391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g"/><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fif"/><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lowchart: Document 17"/>
          <p:cNvSpPr/>
          <p:nvPr/>
        </p:nvSpPr>
        <p:spPr>
          <a:xfrm>
            <a:off x="-17799" y="-14642"/>
            <a:ext cx="925264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469 w 21676"/>
              <a:gd name="connsiteY4" fmla="*/ 23038 h 23225"/>
              <a:gd name="connsiteX5" fmla="*/ 1 w 21676"/>
              <a:gd name="connsiteY5" fmla="*/ 20416 h 23225"/>
              <a:gd name="connsiteX6" fmla="*/ 76 w 21676"/>
              <a:gd name="connsiteY6" fmla="*/ 0 h 23225"/>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290 w 21676"/>
              <a:gd name="connsiteY4" fmla="*/ 23038 h 23225"/>
              <a:gd name="connsiteX5" fmla="*/ 1 w 21676"/>
              <a:gd name="connsiteY5" fmla="*/ 20416 h 23225"/>
              <a:gd name="connsiteX6" fmla="*/ 76 w 21676"/>
              <a:gd name="connsiteY6" fmla="*/ 0 h 23225"/>
              <a:gd name="connsiteX0" fmla="*/ 76 w 21676"/>
              <a:gd name="connsiteY0" fmla="*/ 0 h 23054"/>
              <a:gd name="connsiteX1" fmla="*/ 21676 w 21676"/>
              <a:gd name="connsiteY1" fmla="*/ 0 h 23054"/>
              <a:gd name="connsiteX2" fmla="*/ 21625 w 21676"/>
              <a:gd name="connsiteY2" fmla="*/ 18938 h 23054"/>
              <a:gd name="connsiteX3" fmla="*/ 17591 w 21676"/>
              <a:gd name="connsiteY3" fmla="*/ 19806 h 23054"/>
              <a:gd name="connsiteX4" fmla="*/ 8290 w 21676"/>
              <a:gd name="connsiteY4" fmla="*/ 23038 h 23054"/>
              <a:gd name="connsiteX5" fmla="*/ 1 w 21676"/>
              <a:gd name="connsiteY5" fmla="*/ 20416 h 23054"/>
              <a:gd name="connsiteX6" fmla="*/ 76 w 21676"/>
              <a:gd name="connsiteY6" fmla="*/ 0 h 23054"/>
              <a:gd name="connsiteX0" fmla="*/ 76 w 21676"/>
              <a:gd name="connsiteY0" fmla="*/ 0 h 23038"/>
              <a:gd name="connsiteX1" fmla="*/ 21676 w 21676"/>
              <a:gd name="connsiteY1" fmla="*/ 0 h 23038"/>
              <a:gd name="connsiteX2" fmla="*/ 21625 w 21676"/>
              <a:gd name="connsiteY2" fmla="*/ 18938 h 23038"/>
              <a:gd name="connsiteX3" fmla="*/ 17591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8938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75"/>
              <a:gd name="connsiteX1" fmla="*/ 21676 w 21676"/>
              <a:gd name="connsiteY1" fmla="*/ 0 h 23075"/>
              <a:gd name="connsiteX2" fmla="*/ 21625 w 21676"/>
              <a:gd name="connsiteY2" fmla="*/ 19390 h 23075"/>
              <a:gd name="connsiteX3" fmla="*/ 18037 w 21676"/>
              <a:gd name="connsiteY3" fmla="*/ 19806 h 23075"/>
              <a:gd name="connsiteX4" fmla="*/ 8290 w 21676"/>
              <a:gd name="connsiteY4" fmla="*/ 23038 h 23075"/>
              <a:gd name="connsiteX5" fmla="*/ 1 w 21676"/>
              <a:gd name="connsiteY5" fmla="*/ 20416 h 23075"/>
              <a:gd name="connsiteX6" fmla="*/ 76 w 21676"/>
              <a:gd name="connsiteY6" fmla="*/ 0 h 2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FFD24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18" name="Flowchart: Document 17"/>
          <p:cNvSpPr/>
          <p:nvPr/>
        </p:nvSpPr>
        <p:spPr>
          <a:xfrm>
            <a:off x="-43199" y="10758"/>
            <a:ext cx="9252641"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5" name="Rectangle 4"/>
          <p:cNvSpPr/>
          <p:nvPr/>
        </p:nvSpPr>
        <p:spPr>
          <a:xfrm>
            <a:off x="0" y="5010150"/>
            <a:ext cx="9144000" cy="13335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grpSp>
        <p:nvGrpSpPr>
          <p:cNvPr id="2" name="Group 1"/>
          <p:cNvGrpSpPr/>
          <p:nvPr/>
        </p:nvGrpSpPr>
        <p:grpSpPr>
          <a:xfrm>
            <a:off x="2400655" y="2152115"/>
            <a:ext cx="4609745" cy="975143"/>
            <a:chOff x="9566064" y="964372"/>
            <a:chExt cx="5446164" cy="698253"/>
          </a:xfrm>
        </p:grpSpPr>
        <p:sp>
          <p:nvSpPr>
            <p:cNvPr id="13"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 name="connsiteX0" fmla="*/ 0 w 5333999"/>
                <a:gd name="connsiteY0" fmla="*/ 0 h 724766"/>
                <a:gd name="connsiteX1" fmla="*/ 5334000 w 5333999"/>
                <a:gd name="connsiteY1" fmla="*/ 0 h 724766"/>
                <a:gd name="connsiteX2" fmla="*/ 3970191 w 5333999"/>
                <a:gd name="connsiteY2" fmla="*/ 513468 h 724766"/>
                <a:gd name="connsiteX3" fmla="*/ 5334000 w 5333999"/>
                <a:gd name="connsiteY3" fmla="*/ 724766 h 724766"/>
                <a:gd name="connsiteX4" fmla="*/ 0 w 5333999"/>
                <a:gd name="connsiteY4" fmla="*/ 724766 h 724766"/>
                <a:gd name="connsiteX5" fmla="*/ 0 w 5333999"/>
                <a:gd name="connsiteY5" fmla="*/ 0 h 724766"/>
                <a:gd name="connsiteX0" fmla="*/ 0 w 5334002"/>
                <a:gd name="connsiteY0" fmla="*/ 0 h 724766"/>
                <a:gd name="connsiteX1" fmla="*/ 5334000 w 5334002"/>
                <a:gd name="connsiteY1" fmla="*/ 0 h 724766"/>
                <a:gd name="connsiteX2" fmla="*/ 4572681 w 5334002"/>
                <a:gd name="connsiteY2" fmla="*/ 409907 h 724766"/>
                <a:gd name="connsiteX3" fmla="*/ 5334000 w 5334002"/>
                <a:gd name="connsiteY3" fmla="*/ 724766 h 724766"/>
                <a:gd name="connsiteX4" fmla="*/ 0 w 5334002"/>
                <a:gd name="connsiteY4" fmla="*/ 724766 h 724766"/>
                <a:gd name="connsiteX5" fmla="*/ 0 w 5334002"/>
                <a:gd name="connsiteY5" fmla="*/ 0 h 724766"/>
                <a:gd name="connsiteX0" fmla="*/ 0 w 5649495"/>
                <a:gd name="connsiteY0" fmla="*/ 0 h 724766"/>
                <a:gd name="connsiteX1" fmla="*/ 5649496 w 5649495"/>
                <a:gd name="connsiteY1" fmla="*/ 27302 h 724766"/>
                <a:gd name="connsiteX2" fmla="*/ 4572681 w 5649495"/>
                <a:gd name="connsiteY2" fmla="*/ 409907 h 724766"/>
                <a:gd name="connsiteX3" fmla="*/ 5334000 w 5649495"/>
                <a:gd name="connsiteY3" fmla="*/ 724766 h 724766"/>
                <a:gd name="connsiteX4" fmla="*/ 0 w 5649495"/>
                <a:gd name="connsiteY4" fmla="*/ 724766 h 724766"/>
                <a:gd name="connsiteX5" fmla="*/ 0 w 5649495"/>
                <a:gd name="connsiteY5" fmla="*/ 0 h 724766"/>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24345 w 5673840"/>
                <a:gd name="connsiteY4" fmla="*/ 697464 h 697464"/>
                <a:gd name="connsiteX5" fmla="*/ -1 w 5673840"/>
                <a:gd name="connsiteY5" fmla="*/ 152873 h 697464"/>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6831 w 5673840"/>
                <a:gd name="connsiteY4" fmla="*/ 568730 h 697464"/>
                <a:gd name="connsiteX5" fmla="*/ -1 w 5673840"/>
                <a:gd name="connsiteY5" fmla="*/ 152873 h 697464"/>
                <a:gd name="connsiteX0" fmla="*/ -1 w 5673840"/>
                <a:gd name="connsiteY0" fmla="*/ 152873 h 661803"/>
                <a:gd name="connsiteX1" fmla="*/ 5673841 w 5673840"/>
                <a:gd name="connsiteY1" fmla="*/ 0 h 661803"/>
                <a:gd name="connsiteX2" fmla="*/ 4597026 w 5673840"/>
                <a:gd name="connsiteY2" fmla="*/ 382605 h 661803"/>
                <a:gd name="connsiteX3" fmla="*/ 5253439 w 5673840"/>
                <a:gd name="connsiteY3" fmla="*/ 661803 h 661803"/>
                <a:gd name="connsiteX4" fmla="*/ 6831 w 5673840"/>
                <a:gd name="connsiteY4" fmla="*/ 568730 h 661803"/>
                <a:gd name="connsiteX5" fmla="*/ -1 w 5673840"/>
                <a:gd name="connsiteY5" fmla="*/ 152873 h 6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1"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2" name="Rectangle 10"/>
            <p:cNvSpPr/>
            <p:nvPr/>
          </p:nvSpPr>
          <p:spPr>
            <a:xfrm>
              <a:off x="9616287" y="1021956"/>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grpSp>
        <p:nvGrpSpPr>
          <p:cNvPr id="10" name="Group 9"/>
          <p:cNvGrpSpPr/>
          <p:nvPr/>
        </p:nvGrpSpPr>
        <p:grpSpPr>
          <a:xfrm>
            <a:off x="1408834" y="2109520"/>
            <a:ext cx="992332" cy="992332"/>
            <a:chOff x="1212273" y="1084984"/>
            <a:chExt cx="992332" cy="992332"/>
          </a:xfrm>
        </p:grpSpPr>
        <p:sp>
          <p:nvSpPr>
            <p:cNvPr id="9" name="Oval 8"/>
            <p:cNvSpPr/>
            <p:nvPr/>
          </p:nvSpPr>
          <p:spPr>
            <a:xfrm>
              <a:off x="1212273" y="1084984"/>
              <a:ext cx="992332" cy="992332"/>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52971" y="1095375"/>
              <a:ext cx="914400" cy="914400"/>
            </a:xfrm>
            <a:prstGeom prst="ellipse">
              <a:avLst/>
            </a:prstGeom>
            <a:solidFill>
              <a:schemeClr val="accent6"/>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659635" y="-848744"/>
            <a:ext cx="2469633" cy="2296731"/>
            <a:chOff x="-2957976" y="-1125796"/>
            <a:chExt cx="2469633" cy="2296731"/>
          </a:xfrm>
        </p:grpSpPr>
        <p:sp>
          <p:nvSpPr>
            <p:cNvPr id="26" name="Oval 25"/>
            <p:cNvSpPr/>
            <p:nvPr/>
          </p:nvSpPr>
          <p:spPr>
            <a:xfrm rot="9814622">
              <a:off x="-2957976" y="-1125796"/>
              <a:ext cx="2469633" cy="2296731"/>
            </a:xfrm>
            <a:prstGeom prst="ellipse">
              <a:avLst/>
            </a:prstGeom>
            <a:solidFill>
              <a:srgbClr val="FFD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968493">
              <a:off x="-2721155" y="-827037"/>
              <a:ext cx="2069022" cy="1931010"/>
            </a:xfrm>
            <a:prstGeom prst="ellipse">
              <a:avLst/>
            </a:prstGeom>
            <a:solidFill>
              <a:srgbClr val="FFC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150288">
              <a:off x="-2540893" y="-528917"/>
              <a:ext cx="1825297" cy="15837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p:cNvSpPr txBox="1"/>
          <p:nvPr/>
        </p:nvSpPr>
        <p:spPr>
          <a:xfrm>
            <a:off x="12700" y="178394"/>
            <a:ext cx="1341530" cy="1107947"/>
          </a:xfrm>
          <a:prstGeom prst="rect">
            <a:avLst/>
          </a:prstGeom>
          <a:noFill/>
        </p:spPr>
        <p:txBody>
          <a:bodyPr wrap="square" lIns="91391" tIns="45696" rIns="91391" bIns="45696" rtlCol="0">
            <a:spAutoFit/>
          </a:bodyPr>
          <a:lstStyle/>
          <a:p>
            <a:pPr algn="ctr"/>
            <a:r>
              <a:rPr lang="en-US" sz="6600" b="1">
                <a:solidFill>
                  <a:schemeClr val="accent6"/>
                </a:solidFill>
                <a:latin typeface="Arial Rounded MT Bold" pitchFamily="34" charset="0"/>
                <a:ea typeface="Arial-Rounded" pitchFamily="34" charset="0"/>
                <a:cs typeface="Times New Roman" pitchFamily="18" charset="0"/>
              </a:rPr>
              <a:t>2</a:t>
            </a:r>
          </a:p>
        </p:txBody>
      </p:sp>
      <p:sp>
        <p:nvSpPr>
          <p:cNvPr id="29" name="TextBox 28"/>
          <p:cNvSpPr txBox="1"/>
          <p:nvPr/>
        </p:nvSpPr>
        <p:spPr>
          <a:xfrm>
            <a:off x="1905000" y="437711"/>
            <a:ext cx="6172200" cy="923281"/>
          </a:xfrm>
          <a:prstGeom prst="rect">
            <a:avLst/>
          </a:prstGeom>
          <a:noFill/>
        </p:spPr>
        <p:txBody>
          <a:bodyPr wrap="square" lIns="91391" tIns="45696" rIns="91391" bIns="45696" rtlCol="0">
            <a:spAutoFit/>
          </a:bodyPr>
          <a:lstStyle/>
          <a:p>
            <a:pPr algn="ctr"/>
            <a:r>
              <a:rPr lang="en-US" sz="5400" b="1">
                <a:ln w="3175">
                  <a:solidFill>
                    <a:schemeClr val="bg1"/>
                  </a:solidFill>
                </a:ln>
                <a:solidFill>
                  <a:schemeClr val="bg1"/>
                </a:solidFill>
                <a:latin typeface="Arial-Rounded" pitchFamily="34" charset="0"/>
                <a:ea typeface="Arial-Rounded" pitchFamily="34" charset="0"/>
                <a:cs typeface="Arial-Rounded" pitchFamily="34" charset="0"/>
              </a:rPr>
              <a:t>MÁI ẤM GIA ĐÌNH</a:t>
            </a:r>
          </a:p>
        </p:txBody>
      </p:sp>
      <p:sp>
        <p:nvSpPr>
          <p:cNvPr id="33" name="TextBox 32"/>
          <p:cNvSpPr txBox="1"/>
          <p:nvPr/>
        </p:nvSpPr>
        <p:spPr>
          <a:xfrm>
            <a:off x="1439639" y="2162639"/>
            <a:ext cx="990600" cy="954059"/>
          </a:xfrm>
          <a:prstGeom prst="rect">
            <a:avLst/>
          </a:prstGeom>
          <a:noFill/>
        </p:spPr>
        <p:txBody>
          <a:bodyPr wrap="square" lIns="91391" tIns="45696" rIns="91391" bIns="45696" rtlCol="0">
            <a:spAutoFit/>
          </a:bodyPr>
          <a:lstStyle/>
          <a:p>
            <a:pPr algn="ctr"/>
            <a:r>
              <a:rPr lang="en-US" sz="2400" b="1">
                <a:solidFill>
                  <a:schemeClr val="bg1"/>
                </a:solidFill>
                <a:latin typeface="Arial-Rounded" pitchFamily="34" charset="0"/>
                <a:ea typeface="Arial-Rounded" pitchFamily="34" charset="0"/>
                <a:cs typeface="Arial-Rounded" pitchFamily="34" charset="0"/>
              </a:rPr>
              <a:t>Bài</a:t>
            </a:r>
          </a:p>
          <a:p>
            <a:pPr algn="ctr"/>
            <a:r>
              <a:rPr lang="en-US" sz="3200" b="1" smtClean="0">
                <a:solidFill>
                  <a:schemeClr val="bg1"/>
                </a:solidFill>
                <a:latin typeface="Arial Rounded MT Bold" pitchFamily="34" charset="0"/>
                <a:ea typeface="Arial-Rounded" pitchFamily="34" charset="0"/>
                <a:cs typeface="Times New Roman" pitchFamily="18" charset="0"/>
              </a:rPr>
              <a:t>6</a:t>
            </a:r>
            <a:endParaRPr lang="en-US" sz="3200" b="1">
              <a:solidFill>
                <a:schemeClr val="bg1"/>
              </a:solidFill>
              <a:latin typeface="Arial Rounded MT Bold" pitchFamily="34" charset="0"/>
              <a:ea typeface="Arial-Rounded" pitchFamily="34" charset="0"/>
              <a:cs typeface="Times New Roman" pitchFamily="18" charset="0"/>
            </a:endParaRPr>
          </a:p>
        </p:txBody>
      </p:sp>
      <p:sp>
        <p:nvSpPr>
          <p:cNvPr id="24" name="TextBox 23"/>
          <p:cNvSpPr txBox="1"/>
          <p:nvPr/>
        </p:nvSpPr>
        <p:spPr>
          <a:xfrm>
            <a:off x="2273078" y="2289089"/>
            <a:ext cx="4280122" cy="646282"/>
          </a:xfrm>
          <a:prstGeom prst="rect">
            <a:avLst/>
          </a:prstGeom>
          <a:noFill/>
        </p:spPr>
        <p:txBody>
          <a:bodyPr wrap="square" lIns="91391" tIns="45696" rIns="91391" bIns="45696" rtlCol="0">
            <a:spAutoFit/>
          </a:bodyPr>
          <a:lstStyle/>
          <a:p>
            <a:pPr algn="ctr"/>
            <a:r>
              <a:rPr lang="en-US" sz="3600" b="1" smtClean="0">
                <a:solidFill>
                  <a:srgbClr val="F68426"/>
                </a:solidFill>
                <a:latin typeface="Arial-Rounded" pitchFamily="34" charset="0"/>
                <a:ea typeface="Arial-Rounded" pitchFamily="34" charset="0"/>
                <a:cs typeface="Arial-Rounded" pitchFamily="34" charset="0"/>
              </a:rPr>
              <a:t>NGÔI NHÀ</a:t>
            </a:r>
            <a:endParaRPr lang="en-US" sz="3600" b="1">
              <a:solidFill>
                <a:srgbClr val="F68426"/>
              </a:solidFill>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38303052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358864" y="4373326"/>
            <a:ext cx="3785136"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Đọc nối tiếp </a:t>
            </a:r>
            <a:r>
              <a:rPr lang="en-US" sz="3200" smtClean="0">
                <a:latin typeface="Arial-Rounded" pitchFamily="34" charset="0"/>
                <a:ea typeface="Arial-Rounded" pitchFamily="34" charset="0"/>
                <a:cs typeface="Arial-Rounded" pitchFamily="34" charset="0"/>
              </a:rPr>
              <a:t>khổ</a:t>
            </a:r>
            <a:endParaRPr lang="en-US" sz="3200">
              <a:latin typeface="Arial-Rounded" pitchFamily="34" charset="0"/>
              <a:ea typeface="Arial-Rounded" pitchFamily="34" charset="0"/>
              <a:cs typeface="Arial-Rounded" pitchFamily="34" charset="0"/>
            </a:endParaRPr>
          </a:p>
        </p:txBody>
      </p:sp>
      <p:sp>
        <p:nvSpPr>
          <p:cNvPr id="9" name="TextBox 8"/>
          <p:cNvSpPr txBox="1"/>
          <p:nvPr/>
        </p:nvSpPr>
        <p:spPr>
          <a:xfrm>
            <a:off x="5334618" y="4389536"/>
            <a:ext cx="3785136"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Đọc theo nhóm</a:t>
            </a:r>
          </a:p>
        </p:txBody>
      </p:sp>
      <p:sp>
        <p:nvSpPr>
          <p:cNvPr id="10" name="TextBox 9"/>
          <p:cNvSpPr txBox="1"/>
          <p:nvPr/>
        </p:nvSpPr>
        <p:spPr>
          <a:xfrm>
            <a:off x="5355400" y="4373327"/>
            <a:ext cx="3785136"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Đọc toàn bài</a:t>
            </a:r>
          </a:p>
        </p:txBody>
      </p:sp>
      <p:sp>
        <p:nvSpPr>
          <p:cNvPr id="7" name="TextBox 6"/>
          <p:cNvSpPr txBox="1"/>
          <p:nvPr/>
        </p:nvSpPr>
        <p:spPr>
          <a:xfrm>
            <a:off x="1049482" y="133350"/>
            <a:ext cx="5947064" cy="400061"/>
          </a:xfrm>
          <a:prstGeom prst="rect">
            <a:avLst/>
          </a:prstGeom>
          <a:noFill/>
        </p:spPr>
        <p:txBody>
          <a:bodyPr wrap="square" lIns="91391" tIns="45696" rIns="91391" bIns="45696" rtlCol="0">
            <a:spAutoFit/>
          </a:bodyPr>
          <a:lstStyle/>
          <a:p>
            <a:pPr algn="ctr"/>
            <a:r>
              <a:rPr lang="en-US" sz="2000" b="1" smtClean="0">
                <a:latin typeface="Arial-Rounded" pitchFamily="34" charset="0"/>
                <a:ea typeface="Arial-Rounded" pitchFamily="34" charset="0"/>
                <a:cs typeface="Arial-Rounded" pitchFamily="34" charset="0"/>
              </a:rPr>
              <a:t>Ngôi nhà</a:t>
            </a:r>
            <a:endParaRPr lang="en-US" sz="2000" b="1">
              <a:latin typeface="Arial Rounded MT Bold" pitchFamily="34" charset="0"/>
              <a:ea typeface="Arial-Rounded" pitchFamily="34" charset="0"/>
              <a:cs typeface="Arial-Rounded" pitchFamily="34" charset="0"/>
            </a:endParaRPr>
          </a:p>
        </p:txBody>
      </p:sp>
      <p:sp>
        <p:nvSpPr>
          <p:cNvPr id="11" name="TextBox 10"/>
          <p:cNvSpPr txBox="1"/>
          <p:nvPr/>
        </p:nvSpPr>
        <p:spPr>
          <a:xfrm>
            <a:off x="3243696" y="491979"/>
            <a:ext cx="2409825" cy="4247268"/>
          </a:xfrm>
          <a:prstGeom prst="rect">
            <a:avLst/>
          </a:prstGeom>
          <a:noFill/>
        </p:spPr>
        <p:txBody>
          <a:bodyPr wrap="square" lIns="91391" tIns="45696" rIns="91391" bIns="45696" rtlCol="0">
            <a:spAutoFit/>
          </a:bodyPr>
          <a:lstStyle/>
          <a:p>
            <a:pPr algn="just"/>
            <a:r>
              <a:rPr lang="en-US" smtClean="0">
                <a:latin typeface="Arial-Rounded" pitchFamily="34" charset="0"/>
                <a:ea typeface="Arial-Rounded" pitchFamily="34" charset="0"/>
                <a:cs typeface="Arial-Rounded" pitchFamily="34" charset="0"/>
              </a:rPr>
              <a:t>Em yêu nhà em</a:t>
            </a:r>
          </a:p>
          <a:p>
            <a:pPr algn="just"/>
            <a:r>
              <a:rPr lang="en-US" smtClean="0">
                <a:latin typeface="Arial-Rounded" pitchFamily="34" charset="0"/>
                <a:ea typeface="Arial-Rounded" pitchFamily="34" charset="0"/>
                <a:cs typeface="Arial-Rounded" pitchFamily="34" charset="0"/>
              </a:rPr>
              <a:t>Hàng xoan trước ngõ</a:t>
            </a:r>
          </a:p>
          <a:p>
            <a:pPr algn="just"/>
            <a:r>
              <a:rPr lang="en-US" smtClean="0">
                <a:latin typeface="Arial-Rounded" pitchFamily="34" charset="0"/>
                <a:ea typeface="Arial-Rounded" pitchFamily="34" charset="0"/>
                <a:cs typeface="Arial-Rounded" pitchFamily="34" charset="0"/>
              </a:rPr>
              <a:t>Hoa xao xuyến nở</a:t>
            </a:r>
          </a:p>
          <a:p>
            <a:pPr algn="just"/>
            <a:r>
              <a:rPr lang="en-US" smtClean="0">
                <a:latin typeface="Arial-Rounded" pitchFamily="34" charset="0"/>
                <a:ea typeface="Arial-Rounded" pitchFamily="34" charset="0"/>
                <a:cs typeface="Arial-Rounded" pitchFamily="34" charset="0"/>
              </a:rPr>
              <a:t>Như mây từng chùm.</a:t>
            </a:r>
          </a:p>
          <a:p>
            <a:pPr algn="just"/>
            <a:endParaRPr lang="en-US">
              <a:latin typeface="Arial-Rounded" pitchFamily="34" charset="0"/>
              <a:ea typeface="Arial-Rounded" pitchFamily="34" charset="0"/>
              <a:cs typeface="Arial-Rounded" pitchFamily="34" charset="0"/>
            </a:endParaRPr>
          </a:p>
          <a:p>
            <a:pPr algn="just"/>
            <a:r>
              <a:rPr lang="en-US" smtClean="0">
                <a:latin typeface="Arial-Rounded" pitchFamily="34" charset="0"/>
                <a:ea typeface="Arial-Rounded" pitchFamily="34" charset="0"/>
                <a:cs typeface="Arial-Rounded" pitchFamily="34" charset="0"/>
              </a:rPr>
              <a:t>Em yêu tiếng chim</a:t>
            </a:r>
          </a:p>
          <a:p>
            <a:pPr algn="just"/>
            <a:r>
              <a:rPr lang="en-US" smtClean="0">
                <a:latin typeface="Arial-Rounded" pitchFamily="34" charset="0"/>
                <a:ea typeface="Arial-Rounded" pitchFamily="34" charset="0"/>
                <a:cs typeface="Arial-Rounded" pitchFamily="34" charset="0"/>
              </a:rPr>
              <a:t>Đầu hồi lảnh lót</a:t>
            </a:r>
          </a:p>
          <a:p>
            <a:pPr algn="just"/>
            <a:r>
              <a:rPr lang="en-US" smtClean="0">
                <a:latin typeface="Arial-Rounded" pitchFamily="34" charset="0"/>
                <a:ea typeface="Arial-Rounded" pitchFamily="34" charset="0"/>
                <a:cs typeface="Arial-Rounded" pitchFamily="34" charset="0"/>
              </a:rPr>
              <a:t>Mái vàng thơm phức</a:t>
            </a:r>
          </a:p>
          <a:p>
            <a:pPr algn="just"/>
            <a:r>
              <a:rPr lang="en-US" smtClean="0">
                <a:latin typeface="Arial-Rounded" pitchFamily="34" charset="0"/>
                <a:ea typeface="Arial-Rounded" pitchFamily="34" charset="0"/>
                <a:cs typeface="Arial-Rounded" pitchFamily="34" charset="0"/>
              </a:rPr>
              <a:t>Rạ đầy sân phơi.</a:t>
            </a:r>
          </a:p>
          <a:p>
            <a:pPr algn="just"/>
            <a:endParaRPr lang="en-US" smtClean="0">
              <a:latin typeface="Arial-Rounded" pitchFamily="34" charset="0"/>
              <a:ea typeface="Arial-Rounded" pitchFamily="34" charset="0"/>
              <a:cs typeface="Arial-Rounded" pitchFamily="34" charset="0"/>
            </a:endParaRPr>
          </a:p>
          <a:p>
            <a:pPr algn="just"/>
            <a:r>
              <a:rPr lang="en-US">
                <a:latin typeface="Arial-Rounded" pitchFamily="34" charset="0"/>
                <a:ea typeface="Arial-Rounded" pitchFamily="34" charset="0"/>
                <a:cs typeface="Arial-Rounded" pitchFamily="34" charset="0"/>
              </a:rPr>
              <a:t>Em yêu </a:t>
            </a:r>
            <a:r>
              <a:rPr lang="en-US" smtClean="0">
                <a:latin typeface="Arial-Rounded" pitchFamily="34" charset="0"/>
                <a:ea typeface="Arial-Rounded" pitchFamily="34" charset="0"/>
                <a:cs typeface="Arial-Rounded" pitchFamily="34" charset="0"/>
              </a:rPr>
              <a:t>ngôi </a:t>
            </a:r>
            <a:r>
              <a:rPr lang="en-US">
                <a:latin typeface="Arial-Rounded" pitchFamily="34" charset="0"/>
                <a:ea typeface="Arial-Rounded" pitchFamily="34" charset="0"/>
                <a:cs typeface="Arial-Rounded" pitchFamily="34" charset="0"/>
              </a:rPr>
              <a:t>nhà</a:t>
            </a:r>
          </a:p>
          <a:p>
            <a:pPr algn="just"/>
            <a:r>
              <a:rPr lang="en-US" smtClean="0">
                <a:latin typeface="Arial-Rounded" pitchFamily="34" charset="0"/>
                <a:ea typeface="Arial-Rounded" pitchFamily="34" charset="0"/>
                <a:cs typeface="Arial-Rounded" pitchFamily="34" charset="0"/>
              </a:rPr>
              <a:t>Gỗ, </a:t>
            </a:r>
            <a:r>
              <a:rPr lang="en-US">
                <a:latin typeface="Arial-Rounded" pitchFamily="34" charset="0"/>
                <a:ea typeface="Arial-Rounded" pitchFamily="34" charset="0"/>
                <a:cs typeface="Arial-Rounded" pitchFamily="34" charset="0"/>
              </a:rPr>
              <a:t>tre mộc mạc</a:t>
            </a:r>
          </a:p>
          <a:p>
            <a:pPr algn="just"/>
            <a:r>
              <a:rPr lang="en-US">
                <a:latin typeface="Arial-Rounded" pitchFamily="34" charset="0"/>
                <a:ea typeface="Arial-Rounded" pitchFamily="34" charset="0"/>
                <a:cs typeface="Arial-Rounded" pitchFamily="34" charset="0"/>
              </a:rPr>
              <a:t>Như yêu đất nước</a:t>
            </a:r>
          </a:p>
          <a:p>
            <a:pPr algn="just"/>
            <a:r>
              <a:rPr lang="en-US">
                <a:latin typeface="Arial-Rounded" pitchFamily="34" charset="0"/>
                <a:ea typeface="Arial-Rounded" pitchFamily="34" charset="0"/>
                <a:cs typeface="Arial-Rounded" pitchFamily="34" charset="0"/>
              </a:rPr>
              <a:t>Bốn mùa chim ca.</a:t>
            </a:r>
          </a:p>
          <a:p>
            <a:pPr algn="just"/>
            <a:r>
              <a:rPr lang="en-US">
                <a:latin typeface="Arial-Rounded" pitchFamily="34" charset="0"/>
                <a:ea typeface="Arial-Rounded" pitchFamily="34" charset="0"/>
                <a:cs typeface="Arial-Rounded" pitchFamily="34" charset="0"/>
              </a:rPr>
              <a:t>        </a:t>
            </a:r>
            <a:r>
              <a:rPr lang="en-US" smtClean="0">
                <a:latin typeface="Arial-Rounded" pitchFamily="34" charset="0"/>
                <a:ea typeface="Arial-Rounded" pitchFamily="34" charset="0"/>
                <a:cs typeface="Arial-Rounded" pitchFamily="34" charset="0"/>
              </a:rPr>
              <a:t>               (Tô Hà)</a:t>
            </a:r>
            <a:endParaRPr lang="en-US">
              <a:latin typeface="Arial Rounded MT Bold" pitchFamily="34" charset="0"/>
              <a:ea typeface="Arial-Rounded" pitchFamily="34" charset="0"/>
              <a:cs typeface="Arial-Rounded" pitchFamily="34" charset="0"/>
            </a:endParaRPr>
          </a:p>
        </p:txBody>
      </p:sp>
    </p:spTree>
    <p:extLst>
      <p:ext uri="{BB962C8B-B14F-4D97-AF65-F5344CB8AC3E}">
        <p14:creationId xmlns:p14="http://schemas.microsoft.com/office/powerpoint/2010/main" val="2616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0" fill="hold"/>
                                        <p:tgtEl>
                                          <p:spTgt spid="8"/>
                                        </p:tgtEl>
                                        <p:attrNameLst>
                                          <p:attrName>ppt_x</p:attrName>
                                        </p:attrNameLst>
                                      </p:cBhvr>
                                      <p:tavLst>
                                        <p:tav tm="0">
                                          <p:val>
                                            <p:strVal val="1+#ppt_w/2"/>
                                          </p:val>
                                        </p:tav>
                                        <p:tav tm="100000">
                                          <p:val>
                                            <p:strVal val="#ppt_x"/>
                                          </p:val>
                                        </p:tav>
                                      </p:tavLst>
                                    </p:anim>
                                    <p:anim calcmode="lin" valueType="num">
                                      <p:cBhvr additive="base">
                                        <p:cTn id="8" dur="2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750" fill="hold"/>
                                        <p:tgtEl>
                                          <p:spTgt spid="9"/>
                                        </p:tgtEl>
                                        <p:attrNameLst>
                                          <p:attrName>ppt_x</p:attrName>
                                        </p:attrNameLst>
                                      </p:cBhvr>
                                      <p:tavLst>
                                        <p:tav tm="0">
                                          <p:val>
                                            <p:strVal val="1+#ppt_w/2"/>
                                          </p:val>
                                        </p:tav>
                                        <p:tav tm="100000">
                                          <p:val>
                                            <p:strVal val="#ppt_x"/>
                                          </p:val>
                                        </p:tav>
                                      </p:tavLst>
                                    </p:anim>
                                    <p:anim calcmode="lin" valueType="num">
                                      <p:cBhvr additive="base">
                                        <p:cTn id="14" dur="275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2500" fill="hold"/>
                                        <p:tgtEl>
                                          <p:spTgt spid="10"/>
                                        </p:tgtEl>
                                        <p:attrNameLst>
                                          <p:attrName>ppt_x</p:attrName>
                                        </p:attrNameLst>
                                      </p:cBhvr>
                                      <p:tavLst>
                                        <p:tav tm="0">
                                          <p:val>
                                            <p:strVal val="1+#ppt_w/2"/>
                                          </p:val>
                                        </p:tav>
                                        <p:tav tm="100000">
                                          <p:val>
                                            <p:strVal val="#ppt_x"/>
                                          </p:val>
                                        </p:tav>
                                      </p:tavLst>
                                    </p:anim>
                                    <p:anim calcmode="lin" valueType="num">
                                      <p:cBhvr additive="base">
                                        <p:cTn id="20" dur="2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20182" b="30348"/>
          <a:stretch/>
        </p:blipFill>
        <p:spPr>
          <a:xfrm>
            <a:off x="0" y="4048565"/>
            <a:ext cx="2514600" cy="970281"/>
          </a:xfrm>
          <a:prstGeom prst="rect">
            <a:avLst/>
          </a:prstGeom>
        </p:spPr>
      </p:pic>
      <p:sp>
        <p:nvSpPr>
          <p:cNvPr id="4" name="TextBox 3"/>
          <p:cNvSpPr txBox="1"/>
          <p:nvPr/>
        </p:nvSpPr>
        <p:spPr>
          <a:xfrm>
            <a:off x="5257800" y="4367029"/>
            <a:ext cx="3642531"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Thi đua</a:t>
            </a:r>
          </a:p>
        </p:txBody>
      </p:sp>
      <p:sp>
        <p:nvSpPr>
          <p:cNvPr id="6" name="TextBox 5"/>
          <p:cNvSpPr txBox="1"/>
          <p:nvPr/>
        </p:nvSpPr>
        <p:spPr>
          <a:xfrm>
            <a:off x="1049482" y="133350"/>
            <a:ext cx="5947064" cy="400061"/>
          </a:xfrm>
          <a:prstGeom prst="rect">
            <a:avLst/>
          </a:prstGeom>
          <a:noFill/>
        </p:spPr>
        <p:txBody>
          <a:bodyPr wrap="square" lIns="91391" tIns="45696" rIns="91391" bIns="45696" rtlCol="0">
            <a:spAutoFit/>
          </a:bodyPr>
          <a:lstStyle/>
          <a:p>
            <a:pPr algn="ctr"/>
            <a:r>
              <a:rPr lang="en-US" sz="2000" b="1" smtClean="0">
                <a:latin typeface="Arial-Rounded" pitchFamily="34" charset="0"/>
                <a:ea typeface="Arial-Rounded" pitchFamily="34" charset="0"/>
                <a:cs typeface="Arial-Rounded" pitchFamily="34" charset="0"/>
              </a:rPr>
              <a:t>Ngôi nhà</a:t>
            </a:r>
            <a:endParaRPr lang="en-US" sz="2000" b="1">
              <a:latin typeface="Arial Rounded MT Bold" pitchFamily="34" charset="0"/>
              <a:ea typeface="Arial-Rounded" pitchFamily="34" charset="0"/>
              <a:cs typeface="Arial-Rounded" pitchFamily="34" charset="0"/>
            </a:endParaRPr>
          </a:p>
        </p:txBody>
      </p:sp>
      <p:sp>
        <p:nvSpPr>
          <p:cNvPr id="7" name="TextBox 6"/>
          <p:cNvSpPr txBox="1"/>
          <p:nvPr/>
        </p:nvSpPr>
        <p:spPr>
          <a:xfrm>
            <a:off x="3243696" y="491979"/>
            <a:ext cx="2409825" cy="4247268"/>
          </a:xfrm>
          <a:prstGeom prst="rect">
            <a:avLst/>
          </a:prstGeom>
          <a:noFill/>
        </p:spPr>
        <p:txBody>
          <a:bodyPr wrap="square" lIns="91391" tIns="45696" rIns="91391" bIns="45696" rtlCol="0">
            <a:spAutoFit/>
          </a:bodyPr>
          <a:lstStyle/>
          <a:p>
            <a:pPr algn="just"/>
            <a:r>
              <a:rPr lang="en-US" smtClean="0">
                <a:latin typeface="Arial-Rounded" pitchFamily="34" charset="0"/>
                <a:ea typeface="Arial-Rounded" pitchFamily="34" charset="0"/>
                <a:cs typeface="Arial-Rounded" pitchFamily="34" charset="0"/>
              </a:rPr>
              <a:t>Em yêu nhà em</a:t>
            </a:r>
          </a:p>
          <a:p>
            <a:pPr algn="just"/>
            <a:r>
              <a:rPr lang="en-US" smtClean="0">
                <a:latin typeface="Arial-Rounded" pitchFamily="34" charset="0"/>
                <a:ea typeface="Arial-Rounded" pitchFamily="34" charset="0"/>
                <a:cs typeface="Arial-Rounded" pitchFamily="34" charset="0"/>
              </a:rPr>
              <a:t>Hàng xoan trước ngõ</a:t>
            </a:r>
          </a:p>
          <a:p>
            <a:pPr algn="just"/>
            <a:r>
              <a:rPr lang="en-US" smtClean="0">
                <a:latin typeface="Arial-Rounded" pitchFamily="34" charset="0"/>
                <a:ea typeface="Arial-Rounded" pitchFamily="34" charset="0"/>
                <a:cs typeface="Arial-Rounded" pitchFamily="34" charset="0"/>
              </a:rPr>
              <a:t>Hoa xao xuyến nở</a:t>
            </a:r>
          </a:p>
          <a:p>
            <a:pPr algn="just"/>
            <a:r>
              <a:rPr lang="en-US" smtClean="0">
                <a:latin typeface="Arial-Rounded" pitchFamily="34" charset="0"/>
                <a:ea typeface="Arial-Rounded" pitchFamily="34" charset="0"/>
                <a:cs typeface="Arial-Rounded" pitchFamily="34" charset="0"/>
              </a:rPr>
              <a:t>Như mây từng chùm.</a:t>
            </a:r>
          </a:p>
          <a:p>
            <a:pPr algn="just"/>
            <a:endParaRPr lang="en-US">
              <a:latin typeface="Arial-Rounded" pitchFamily="34" charset="0"/>
              <a:ea typeface="Arial-Rounded" pitchFamily="34" charset="0"/>
              <a:cs typeface="Arial-Rounded" pitchFamily="34" charset="0"/>
            </a:endParaRPr>
          </a:p>
          <a:p>
            <a:pPr algn="just"/>
            <a:r>
              <a:rPr lang="en-US" smtClean="0">
                <a:latin typeface="Arial-Rounded" pitchFamily="34" charset="0"/>
                <a:ea typeface="Arial-Rounded" pitchFamily="34" charset="0"/>
                <a:cs typeface="Arial-Rounded" pitchFamily="34" charset="0"/>
              </a:rPr>
              <a:t>Em yêu tiếng chim</a:t>
            </a:r>
          </a:p>
          <a:p>
            <a:pPr algn="just"/>
            <a:r>
              <a:rPr lang="en-US" smtClean="0">
                <a:latin typeface="Arial-Rounded" pitchFamily="34" charset="0"/>
                <a:ea typeface="Arial-Rounded" pitchFamily="34" charset="0"/>
                <a:cs typeface="Arial-Rounded" pitchFamily="34" charset="0"/>
              </a:rPr>
              <a:t>Đầu hồi lảnh lót</a:t>
            </a:r>
          </a:p>
          <a:p>
            <a:pPr algn="just"/>
            <a:r>
              <a:rPr lang="en-US" smtClean="0">
                <a:latin typeface="Arial-Rounded" pitchFamily="34" charset="0"/>
                <a:ea typeface="Arial-Rounded" pitchFamily="34" charset="0"/>
                <a:cs typeface="Arial-Rounded" pitchFamily="34" charset="0"/>
              </a:rPr>
              <a:t>Mái vàng thơm phức</a:t>
            </a:r>
          </a:p>
          <a:p>
            <a:pPr algn="just"/>
            <a:r>
              <a:rPr lang="en-US" smtClean="0">
                <a:latin typeface="Arial-Rounded" pitchFamily="34" charset="0"/>
                <a:ea typeface="Arial-Rounded" pitchFamily="34" charset="0"/>
                <a:cs typeface="Arial-Rounded" pitchFamily="34" charset="0"/>
              </a:rPr>
              <a:t>Rạ đầy sân phơi.</a:t>
            </a:r>
          </a:p>
          <a:p>
            <a:pPr algn="just"/>
            <a:endParaRPr lang="en-US" smtClean="0">
              <a:latin typeface="Arial-Rounded" pitchFamily="34" charset="0"/>
              <a:ea typeface="Arial-Rounded" pitchFamily="34" charset="0"/>
              <a:cs typeface="Arial-Rounded" pitchFamily="34" charset="0"/>
            </a:endParaRPr>
          </a:p>
          <a:p>
            <a:pPr algn="just"/>
            <a:r>
              <a:rPr lang="en-US">
                <a:latin typeface="Arial-Rounded" pitchFamily="34" charset="0"/>
                <a:ea typeface="Arial-Rounded" pitchFamily="34" charset="0"/>
                <a:cs typeface="Arial-Rounded" pitchFamily="34" charset="0"/>
              </a:rPr>
              <a:t>Em yêu </a:t>
            </a:r>
            <a:r>
              <a:rPr lang="en-US" smtClean="0">
                <a:latin typeface="Arial-Rounded" pitchFamily="34" charset="0"/>
                <a:ea typeface="Arial-Rounded" pitchFamily="34" charset="0"/>
                <a:cs typeface="Arial-Rounded" pitchFamily="34" charset="0"/>
              </a:rPr>
              <a:t>ngôi </a:t>
            </a:r>
            <a:r>
              <a:rPr lang="en-US">
                <a:latin typeface="Arial-Rounded" pitchFamily="34" charset="0"/>
                <a:ea typeface="Arial-Rounded" pitchFamily="34" charset="0"/>
                <a:cs typeface="Arial-Rounded" pitchFamily="34" charset="0"/>
              </a:rPr>
              <a:t>nhà</a:t>
            </a:r>
          </a:p>
          <a:p>
            <a:pPr algn="just"/>
            <a:r>
              <a:rPr lang="en-US" smtClean="0">
                <a:latin typeface="Arial-Rounded" pitchFamily="34" charset="0"/>
                <a:ea typeface="Arial-Rounded" pitchFamily="34" charset="0"/>
                <a:cs typeface="Arial-Rounded" pitchFamily="34" charset="0"/>
              </a:rPr>
              <a:t>Gỗ, </a:t>
            </a:r>
            <a:r>
              <a:rPr lang="en-US">
                <a:latin typeface="Arial-Rounded" pitchFamily="34" charset="0"/>
                <a:ea typeface="Arial-Rounded" pitchFamily="34" charset="0"/>
                <a:cs typeface="Arial-Rounded" pitchFamily="34" charset="0"/>
              </a:rPr>
              <a:t>tre mộc mạc</a:t>
            </a:r>
          </a:p>
          <a:p>
            <a:pPr algn="just"/>
            <a:r>
              <a:rPr lang="en-US">
                <a:latin typeface="Arial-Rounded" pitchFamily="34" charset="0"/>
                <a:ea typeface="Arial-Rounded" pitchFamily="34" charset="0"/>
                <a:cs typeface="Arial-Rounded" pitchFamily="34" charset="0"/>
              </a:rPr>
              <a:t>Như yêu đất nước</a:t>
            </a:r>
          </a:p>
          <a:p>
            <a:pPr algn="just"/>
            <a:r>
              <a:rPr lang="en-US">
                <a:latin typeface="Arial-Rounded" pitchFamily="34" charset="0"/>
                <a:ea typeface="Arial-Rounded" pitchFamily="34" charset="0"/>
                <a:cs typeface="Arial-Rounded" pitchFamily="34" charset="0"/>
              </a:rPr>
              <a:t>Bốn mùa chim ca.</a:t>
            </a:r>
          </a:p>
          <a:p>
            <a:pPr algn="just"/>
            <a:r>
              <a:rPr lang="en-US">
                <a:latin typeface="Arial-Rounded" pitchFamily="34" charset="0"/>
                <a:ea typeface="Arial-Rounded" pitchFamily="34" charset="0"/>
                <a:cs typeface="Arial-Rounded" pitchFamily="34" charset="0"/>
              </a:rPr>
              <a:t>        </a:t>
            </a:r>
            <a:r>
              <a:rPr lang="en-US" smtClean="0">
                <a:latin typeface="Arial-Rounded" pitchFamily="34" charset="0"/>
                <a:ea typeface="Arial-Rounded" pitchFamily="34" charset="0"/>
                <a:cs typeface="Arial-Rounded" pitchFamily="34" charset="0"/>
              </a:rPr>
              <a:t>               (Tô Hà)</a:t>
            </a:r>
            <a:endParaRPr lang="en-US">
              <a:latin typeface="Arial Rounded MT Bold" pitchFamily="34" charset="0"/>
              <a:ea typeface="Arial-Rounded" pitchFamily="34" charset="0"/>
              <a:cs typeface="Arial-Rounded" pitchFamily="34" charset="0"/>
            </a:endParaRPr>
          </a:p>
        </p:txBody>
      </p:sp>
    </p:spTree>
    <p:extLst>
      <p:ext uri="{BB962C8B-B14F-4D97-AF65-F5344CB8AC3E}">
        <p14:creationId xmlns:p14="http://schemas.microsoft.com/office/powerpoint/2010/main" val="421372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65809" y="180016"/>
            <a:ext cx="609600" cy="60960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800" b="1">
                <a:solidFill>
                  <a:schemeClr val="bg1"/>
                </a:solidFill>
                <a:latin typeface="Arial Rounded MT Bold" pitchFamily="34" charset="0"/>
                <a:cs typeface="Times New Roman" pitchFamily="18" charset="0"/>
              </a:rPr>
              <a:t>3</a:t>
            </a:r>
          </a:p>
        </p:txBody>
      </p:sp>
      <p:sp>
        <p:nvSpPr>
          <p:cNvPr id="6" name="TextBox 5"/>
          <p:cNvSpPr txBox="1"/>
          <p:nvPr/>
        </p:nvSpPr>
        <p:spPr>
          <a:xfrm>
            <a:off x="692728" y="269313"/>
            <a:ext cx="7613072" cy="461616"/>
          </a:xfrm>
          <a:prstGeom prst="rect">
            <a:avLst/>
          </a:prstGeom>
          <a:noFill/>
        </p:spPr>
        <p:txBody>
          <a:bodyPr wrap="square" lIns="91391" tIns="45696" rIns="91391" bIns="45696" rtlCol="0">
            <a:spAutoFit/>
          </a:bodyPr>
          <a:lstStyle/>
          <a:p>
            <a:pPr algn="just"/>
            <a:r>
              <a:rPr lang="en-US" sz="2400" b="1" smtClean="0">
                <a:latin typeface="Arial-Rounded" pitchFamily="34" charset="0"/>
                <a:ea typeface="Arial-Rounded" pitchFamily="34" charset="0"/>
                <a:cs typeface="Arial-Rounded" pitchFamily="34" charset="0"/>
              </a:rPr>
              <a:t>Tìm tiếng cùng vần với mỗi tiếng </a:t>
            </a:r>
            <a:r>
              <a:rPr lang="en-US" sz="2400" b="1" i="1" smtClean="0">
                <a:latin typeface="Arial-Rounded" pitchFamily="34" charset="0"/>
                <a:ea typeface="Arial-Rounded" pitchFamily="34" charset="0"/>
                <a:cs typeface="Arial-Rounded" pitchFamily="34" charset="0"/>
              </a:rPr>
              <a:t>chùm, phơi, nước</a:t>
            </a:r>
            <a:endParaRPr lang="en-US" sz="2400" b="1">
              <a:latin typeface="Arial-Rounded" pitchFamily="34" charset="0"/>
              <a:ea typeface="Arial-Rounded" pitchFamily="34" charset="0"/>
              <a:cs typeface="Arial-Rounded" pitchFamily="34" charset="0"/>
            </a:endParaRPr>
          </a:p>
        </p:txBody>
      </p:sp>
      <p:sp>
        <p:nvSpPr>
          <p:cNvPr id="3" name="Oval 2"/>
          <p:cNvSpPr/>
          <p:nvPr/>
        </p:nvSpPr>
        <p:spPr>
          <a:xfrm>
            <a:off x="637757" y="1336749"/>
            <a:ext cx="1815597" cy="939102"/>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latin typeface="Arial-Rounded" pitchFamily="34" charset="0"/>
                <a:ea typeface="Arial-Rounded" pitchFamily="34" charset="0"/>
                <a:cs typeface="Arial-Rounded" pitchFamily="34" charset="0"/>
              </a:rPr>
              <a:t>chùm</a:t>
            </a:r>
            <a:endParaRPr lang="en-US" sz="3600" b="1">
              <a:latin typeface="Arial-Rounded" pitchFamily="34" charset="0"/>
              <a:ea typeface="Arial-Rounded" pitchFamily="34" charset="0"/>
              <a:cs typeface="Arial-Rounded" pitchFamily="34" charset="0"/>
            </a:endParaRPr>
          </a:p>
        </p:txBody>
      </p:sp>
      <p:sp>
        <p:nvSpPr>
          <p:cNvPr id="8" name="Oval 7"/>
          <p:cNvSpPr/>
          <p:nvPr/>
        </p:nvSpPr>
        <p:spPr>
          <a:xfrm>
            <a:off x="3612981" y="1336749"/>
            <a:ext cx="1815597" cy="939102"/>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latin typeface="Arial-Rounded" pitchFamily="34" charset="0"/>
                <a:ea typeface="Arial-Rounded" pitchFamily="34" charset="0"/>
                <a:cs typeface="Arial-Rounded" pitchFamily="34" charset="0"/>
              </a:rPr>
              <a:t>phơi</a:t>
            </a:r>
            <a:endParaRPr lang="en-US" sz="3600" b="1">
              <a:latin typeface="Arial-Rounded" pitchFamily="34" charset="0"/>
              <a:ea typeface="Arial-Rounded" pitchFamily="34" charset="0"/>
              <a:cs typeface="Arial-Rounded" pitchFamily="34" charset="0"/>
            </a:endParaRPr>
          </a:p>
        </p:txBody>
      </p:sp>
      <p:sp>
        <p:nvSpPr>
          <p:cNvPr id="9" name="Oval 8"/>
          <p:cNvSpPr/>
          <p:nvPr/>
        </p:nvSpPr>
        <p:spPr>
          <a:xfrm>
            <a:off x="6595338" y="1347507"/>
            <a:ext cx="1815597" cy="939102"/>
          </a:xfrm>
          <a:prstGeom prst="ellipse">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mtClean="0">
                <a:latin typeface="Arial-Rounded" pitchFamily="34" charset="0"/>
                <a:ea typeface="Arial-Rounded" pitchFamily="34" charset="0"/>
                <a:cs typeface="Arial-Rounded" pitchFamily="34" charset="0"/>
              </a:rPr>
              <a:t>nước</a:t>
            </a:r>
            <a:endParaRPr lang="en-US" sz="3600" b="1">
              <a:latin typeface="Arial-Rounded" pitchFamily="34" charset="0"/>
              <a:ea typeface="Arial-Rounded" pitchFamily="34" charset="0"/>
              <a:cs typeface="Arial-Rounded" pitchFamily="34" charset="0"/>
            </a:endParaRPr>
          </a:p>
        </p:txBody>
      </p:sp>
      <p:grpSp>
        <p:nvGrpSpPr>
          <p:cNvPr id="13" name="Group 12"/>
          <p:cNvGrpSpPr/>
          <p:nvPr/>
        </p:nvGrpSpPr>
        <p:grpSpPr>
          <a:xfrm>
            <a:off x="777446" y="2168380"/>
            <a:ext cx="1411804" cy="708172"/>
            <a:chOff x="777446" y="2168380"/>
            <a:chExt cx="1411804" cy="708172"/>
          </a:xfrm>
        </p:grpSpPr>
        <p:sp>
          <p:nvSpPr>
            <p:cNvPr id="4" name="Right Arrow 3"/>
            <p:cNvSpPr/>
            <p:nvPr/>
          </p:nvSpPr>
          <p:spPr>
            <a:xfrm rot="6817876">
              <a:off x="554825" y="2391001"/>
              <a:ext cx="595975" cy="150734"/>
            </a:xfrm>
            <a:prstGeom prst="rightArrow">
              <a:avLst/>
            </a:prstGeom>
            <a:solidFill>
              <a:srgbClr val="FFDF7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rot="5400000">
              <a:off x="1162488" y="2503197"/>
              <a:ext cx="595976" cy="150734"/>
            </a:xfrm>
            <a:prstGeom prst="rightArrow">
              <a:avLst/>
            </a:prstGeom>
            <a:solidFill>
              <a:srgbClr val="FFDF7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rot="4627805">
              <a:off x="1815895" y="2430769"/>
              <a:ext cx="595975" cy="150734"/>
            </a:xfrm>
            <a:prstGeom prst="rightArrow">
              <a:avLst/>
            </a:prstGeom>
            <a:solidFill>
              <a:srgbClr val="FFDF7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3755316" y="2175853"/>
            <a:ext cx="1411804" cy="708172"/>
            <a:chOff x="777446" y="2168380"/>
            <a:chExt cx="1411804" cy="708172"/>
          </a:xfrm>
        </p:grpSpPr>
        <p:sp>
          <p:nvSpPr>
            <p:cNvPr id="15" name="Right Arrow 14"/>
            <p:cNvSpPr/>
            <p:nvPr/>
          </p:nvSpPr>
          <p:spPr>
            <a:xfrm rot="6817876">
              <a:off x="554825" y="2391001"/>
              <a:ext cx="595975" cy="150734"/>
            </a:xfrm>
            <a:prstGeom prst="rightArrow">
              <a:avLst/>
            </a:prstGeom>
            <a:solidFill>
              <a:srgbClr val="FFDF7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rot="5400000">
              <a:off x="1173246" y="2503197"/>
              <a:ext cx="595976" cy="150734"/>
            </a:xfrm>
            <a:prstGeom prst="rightArrow">
              <a:avLst/>
            </a:prstGeom>
            <a:solidFill>
              <a:srgbClr val="FFDF7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p:cNvSpPr/>
            <p:nvPr/>
          </p:nvSpPr>
          <p:spPr>
            <a:xfrm rot="4627805">
              <a:off x="1815895" y="2430769"/>
              <a:ext cx="595975" cy="150734"/>
            </a:xfrm>
            <a:prstGeom prst="rightArrow">
              <a:avLst/>
            </a:prstGeom>
            <a:solidFill>
              <a:srgbClr val="FFDF7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p:cNvGrpSpPr/>
          <p:nvPr/>
        </p:nvGrpSpPr>
        <p:grpSpPr>
          <a:xfrm>
            <a:off x="6733186" y="2183326"/>
            <a:ext cx="1411804" cy="708172"/>
            <a:chOff x="777446" y="2168380"/>
            <a:chExt cx="1411804" cy="708172"/>
          </a:xfrm>
        </p:grpSpPr>
        <p:sp>
          <p:nvSpPr>
            <p:cNvPr id="19" name="Right Arrow 18"/>
            <p:cNvSpPr/>
            <p:nvPr/>
          </p:nvSpPr>
          <p:spPr>
            <a:xfrm rot="6817876">
              <a:off x="554825" y="2391001"/>
              <a:ext cx="595975" cy="150734"/>
            </a:xfrm>
            <a:prstGeom prst="rightArrow">
              <a:avLst/>
            </a:prstGeom>
            <a:solidFill>
              <a:srgbClr val="FFDF7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rot="5400000">
              <a:off x="1173246" y="2503197"/>
              <a:ext cx="595976" cy="150734"/>
            </a:xfrm>
            <a:prstGeom prst="rightArrow">
              <a:avLst/>
            </a:prstGeom>
            <a:solidFill>
              <a:srgbClr val="FFDF7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rot="4627805">
              <a:off x="1815895" y="2430769"/>
              <a:ext cx="595975" cy="150734"/>
            </a:xfrm>
            <a:prstGeom prst="rightArrow">
              <a:avLst/>
            </a:prstGeom>
            <a:solidFill>
              <a:srgbClr val="FFDF7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Rectangle 22"/>
          <p:cNvSpPr/>
          <p:nvPr/>
        </p:nvSpPr>
        <p:spPr>
          <a:xfrm rot="1414773">
            <a:off x="253240" y="2737305"/>
            <a:ext cx="639937" cy="639937"/>
          </a:xfrm>
          <a:prstGeom prst="rect">
            <a:avLst/>
          </a:prstGeom>
          <a:solidFill>
            <a:srgbClr val="FFEDB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latin typeface="Arial-Rounded" pitchFamily="34" charset="0"/>
                <a:ea typeface="Arial-Rounded" pitchFamily="34" charset="0"/>
                <a:cs typeface="Arial-Rounded" pitchFamily="34" charset="0"/>
              </a:rPr>
              <a:t>lúm</a:t>
            </a:r>
            <a:endParaRPr lang="en-US" sz="1600">
              <a:solidFill>
                <a:schemeClr val="tx1"/>
              </a:solidFill>
              <a:latin typeface="Arial-Rounded" pitchFamily="34" charset="0"/>
              <a:ea typeface="Arial-Rounded" pitchFamily="34" charset="0"/>
              <a:cs typeface="Arial-Rounded" pitchFamily="34" charset="0"/>
            </a:endParaRPr>
          </a:p>
        </p:txBody>
      </p:sp>
      <p:sp>
        <p:nvSpPr>
          <p:cNvPr id="24" name="Rectangle 23"/>
          <p:cNvSpPr/>
          <p:nvPr/>
        </p:nvSpPr>
        <p:spPr>
          <a:xfrm>
            <a:off x="1140507" y="2875116"/>
            <a:ext cx="639937" cy="639937"/>
          </a:xfrm>
          <a:prstGeom prst="rect">
            <a:avLst/>
          </a:prstGeom>
          <a:solidFill>
            <a:srgbClr val="FFEDB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latin typeface="Arial-Rounded" pitchFamily="34" charset="0"/>
                <a:ea typeface="Arial-Rounded" pitchFamily="34" charset="0"/>
                <a:cs typeface="Arial-Rounded" pitchFamily="34" charset="0"/>
              </a:rPr>
              <a:t>um</a:t>
            </a:r>
            <a:endParaRPr lang="en-US" sz="1600">
              <a:solidFill>
                <a:schemeClr val="tx1"/>
              </a:solidFill>
              <a:latin typeface="Arial-Rounded" pitchFamily="34" charset="0"/>
              <a:ea typeface="Arial-Rounded" pitchFamily="34" charset="0"/>
              <a:cs typeface="Arial-Rounded" pitchFamily="34" charset="0"/>
            </a:endParaRPr>
          </a:p>
        </p:txBody>
      </p:sp>
      <p:sp>
        <p:nvSpPr>
          <p:cNvPr id="25" name="Rectangle 24"/>
          <p:cNvSpPr/>
          <p:nvPr/>
        </p:nvSpPr>
        <p:spPr>
          <a:xfrm rot="20743700">
            <a:off x="1971235" y="2799920"/>
            <a:ext cx="639937" cy="639937"/>
          </a:xfrm>
          <a:prstGeom prst="rect">
            <a:avLst/>
          </a:prstGeom>
          <a:solidFill>
            <a:srgbClr val="FFEDB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latin typeface="Arial-Rounded" pitchFamily="34" charset="0"/>
                <a:ea typeface="Arial-Rounded" pitchFamily="34" charset="0"/>
                <a:cs typeface="Arial-Rounded" pitchFamily="34" charset="0"/>
              </a:rPr>
              <a:t>hùm</a:t>
            </a:r>
            <a:endParaRPr lang="en-US" sz="1600">
              <a:solidFill>
                <a:schemeClr val="tx1"/>
              </a:solidFill>
              <a:latin typeface="Arial-Rounded" pitchFamily="34" charset="0"/>
              <a:ea typeface="Arial-Rounded" pitchFamily="34" charset="0"/>
              <a:cs typeface="Arial-Rounded" pitchFamily="34" charset="0"/>
            </a:endParaRPr>
          </a:p>
        </p:txBody>
      </p:sp>
      <p:sp>
        <p:nvSpPr>
          <p:cNvPr id="29" name="Rectangle 28"/>
          <p:cNvSpPr/>
          <p:nvPr/>
        </p:nvSpPr>
        <p:spPr>
          <a:xfrm rot="1414773">
            <a:off x="3247428" y="2748421"/>
            <a:ext cx="639937" cy="639937"/>
          </a:xfrm>
          <a:prstGeom prst="rect">
            <a:avLst/>
          </a:prstGeom>
          <a:solidFill>
            <a:srgbClr val="FFEDB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latin typeface="Arial-Rounded" pitchFamily="34" charset="0"/>
                <a:ea typeface="Arial-Rounded" pitchFamily="34" charset="0"/>
                <a:cs typeface="Arial-Rounded" pitchFamily="34" charset="0"/>
              </a:rPr>
              <a:t>chơi</a:t>
            </a:r>
            <a:endParaRPr lang="en-US" sz="1600">
              <a:solidFill>
                <a:schemeClr val="tx1"/>
              </a:solidFill>
              <a:latin typeface="Arial-Rounded" pitchFamily="34" charset="0"/>
              <a:ea typeface="Arial-Rounded" pitchFamily="34" charset="0"/>
              <a:cs typeface="Arial-Rounded" pitchFamily="34" charset="0"/>
            </a:endParaRPr>
          </a:p>
        </p:txBody>
      </p:sp>
      <p:sp>
        <p:nvSpPr>
          <p:cNvPr id="30" name="Rectangle 29"/>
          <p:cNvSpPr/>
          <p:nvPr/>
        </p:nvSpPr>
        <p:spPr>
          <a:xfrm>
            <a:off x="4134695" y="2886232"/>
            <a:ext cx="639937" cy="639937"/>
          </a:xfrm>
          <a:prstGeom prst="rect">
            <a:avLst/>
          </a:prstGeom>
          <a:solidFill>
            <a:srgbClr val="FFEDB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latin typeface="Arial-Rounded" pitchFamily="34" charset="0"/>
                <a:ea typeface="Arial-Rounded" pitchFamily="34" charset="0"/>
                <a:cs typeface="Arial-Rounded" pitchFamily="34" charset="0"/>
              </a:rPr>
              <a:t>bới</a:t>
            </a:r>
            <a:endParaRPr lang="en-US" sz="1600">
              <a:solidFill>
                <a:schemeClr val="tx1"/>
              </a:solidFill>
              <a:latin typeface="Arial-Rounded" pitchFamily="34" charset="0"/>
              <a:ea typeface="Arial-Rounded" pitchFamily="34" charset="0"/>
              <a:cs typeface="Arial-Rounded" pitchFamily="34" charset="0"/>
            </a:endParaRPr>
          </a:p>
        </p:txBody>
      </p:sp>
      <p:sp>
        <p:nvSpPr>
          <p:cNvPr id="31" name="Rectangle 30"/>
          <p:cNvSpPr/>
          <p:nvPr/>
        </p:nvSpPr>
        <p:spPr>
          <a:xfrm rot="20743700">
            <a:off x="4965423" y="2811036"/>
            <a:ext cx="639937" cy="639937"/>
          </a:xfrm>
          <a:prstGeom prst="rect">
            <a:avLst/>
          </a:prstGeom>
          <a:solidFill>
            <a:srgbClr val="FFEDB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Arial-Rounded" pitchFamily="34" charset="0"/>
                <a:ea typeface="Arial-Rounded" pitchFamily="34" charset="0"/>
                <a:cs typeface="Arial-Rounded" pitchFamily="34" charset="0"/>
              </a:rPr>
              <a:t>đ</a:t>
            </a:r>
            <a:r>
              <a:rPr lang="en-US" sz="1600" smtClean="0">
                <a:solidFill>
                  <a:schemeClr val="tx1"/>
                </a:solidFill>
                <a:latin typeface="Arial-Rounded" pitchFamily="34" charset="0"/>
                <a:ea typeface="Arial-Rounded" pitchFamily="34" charset="0"/>
                <a:cs typeface="Arial-Rounded" pitchFamily="34" charset="0"/>
              </a:rPr>
              <a:t>ợi</a:t>
            </a:r>
            <a:endParaRPr lang="en-US" sz="1600">
              <a:solidFill>
                <a:schemeClr val="tx1"/>
              </a:solidFill>
              <a:latin typeface="Arial-Rounded" pitchFamily="34" charset="0"/>
              <a:ea typeface="Arial-Rounded" pitchFamily="34" charset="0"/>
              <a:cs typeface="Arial-Rounded" pitchFamily="34" charset="0"/>
            </a:endParaRPr>
          </a:p>
        </p:txBody>
      </p:sp>
      <p:sp>
        <p:nvSpPr>
          <p:cNvPr id="32" name="Rectangle 31"/>
          <p:cNvSpPr/>
          <p:nvPr/>
        </p:nvSpPr>
        <p:spPr>
          <a:xfrm rot="1414773">
            <a:off x="6224805" y="2761113"/>
            <a:ext cx="639937" cy="639937"/>
          </a:xfrm>
          <a:prstGeom prst="rect">
            <a:avLst/>
          </a:prstGeom>
          <a:solidFill>
            <a:srgbClr val="FFEDB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Arial-Rounded" pitchFamily="34" charset="0"/>
                <a:ea typeface="Arial-Rounded" pitchFamily="34" charset="0"/>
                <a:cs typeface="Arial-Rounded" pitchFamily="34" charset="0"/>
              </a:rPr>
              <a:t>đ</a:t>
            </a:r>
            <a:r>
              <a:rPr lang="en-US" sz="1600" smtClean="0">
                <a:solidFill>
                  <a:schemeClr val="tx1"/>
                </a:solidFill>
                <a:latin typeface="Arial-Rounded" pitchFamily="34" charset="0"/>
                <a:ea typeface="Arial-Rounded" pitchFamily="34" charset="0"/>
                <a:cs typeface="Arial-Rounded" pitchFamily="34" charset="0"/>
              </a:rPr>
              <a:t>ược</a:t>
            </a:r>
            <a:endParaRPr lang="en-US" sz="1600">
              <a:solidFill>
                <a:schemeClr val="tx1"/>
              </a:solidFill>
              <a:latin typeface="Arial-Rounded" pitchFamily="34" charset="0"/>
              <a:ea typeface="Arial-Rounded" pitchFamily="34" charset="0"/>
              <a:cs typeface="Arial-Rounded" pitchFamily="34" charset="0"/>
            </a:endParaRPr>
          </a:p>
        </p:txBody>
      </p:sp>
      <p:sp>
        <p:nvSpPr>
          <p:cNvPr id="33" name="Rectangle 32"/>
          <p:cNvSpPr/>
          <p:nvPr/>
        </p:nvSpPr>
        <p:spPr>
          <a:xfrm>
            <a:off x="7039335" y="2898924"/>
            <a:ext cx="761724" cy="639937"/>
          </a:xfrm>
          <a:prstGeom prst="rect">
            <a:avLst/>
          </a:prstGeom>
          <a:solidFill>
            <a:srgbClr val="FFEDB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latin typeface="Arial-Rounded" pitchFamily="34" charset="0"/>
                <a:ea typeface="Arial-Rounded" pitchFamily="34" charset="0"/>
                <a:cs typeface="Arial-Rounded" pitchFamily="34" charset="0"/>
              </a:rPr>
              <a:t>thước</a:t>
            </a:r>
            <a:endParaRPr lang="en-US" sz="1600">
              <a:solidFill>
                <a:schemeClr val="tx1"/>
              </a:solidFill>
              <a:latin typeface="Arial-Rounded" pitchFamily="34" charset="0"/>
              <a:ea typeface="Arial-Rounded" pitchFamily="34" charset="0"/>
              <a:cs typeface="Arial-Rounded" pitchFamily="34" charset="0"/>
            </a:endParaRPr>
          </a:p>
        </p:txBody>
      </p:sp>
      <p:sp>
        <p:nvSpPr>
          <p:cNvPr id="34" name="Rectangle 33"/>
          <p:cNvSpPr/>
          <p:nvPr/>
        </p:nvSpPr>
        <p:spPr>
          <a:xfrm rot="20743700">
            <a:off x="7942800" y="2823728"/>
            <a:ext cx="639937" cy="639937"/>
          </a:xfrm>
          <a:prstGeom prst="rect">
            <a:avLst/>
          </a:prstGeom>
          <a:solidFill>
            <a:srgbClr val="FFEDB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mtClean="0">
                <a:solidFill>
                  <a:schemeClr val="tx1"/>
                </a:solidFill>
                <a:latin typeface="Arial-Rounded" pitchFamily="34" charset="0"/>
                <a:ea typeface="Arial-Rounded" pitchFamily="34" charset="0"/>
                <a:cs typeface="Arial-Rounded" pitchFamily="34" charset="0"/>
              </a:rPr>
              <a:t>lược</a:t>
            </a:r>
            <a:endParaRPr lang="en-US" sz="1600">
              <a:solidFill>
                <a:schemeClr val="tx1"/>
              </a:solidFill>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218274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fade">
                                      <p:cBhvr>
                                        <p:cTn id="7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23" grpId="0" animBg="1"/>
      <p:bldP spid="24" grpId="0" animBg="1"/>
      <p:bldP spid="25" grpId="0" animBg="1"/>
      <p:bldP spid="29" grpId="0" animBg="1"/>
      <p:bldP spid="30" grpId="0" animBg="1"/>
      <p:bldP spid="31" grpId="0" animBg="1"/>
      <p:bldP spid="32" grpId="0" animBg="1"/>
      <p:bldP spid="33" grpId="0" animBg="1"/>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4375228"/>
            <a:ext cx="8839200" cy="584739"/>
          </a:xfrm>
          <a:prstGeom prst="rect">
            <a:avLst/>
          </a:prstGeom>
          <a:solidFill>
            <a:srgbClr val="FFD347"/>
          </a:solidFill>
        </p:spPr>
        <p:txBody>
          <a:bodyPr wrap="square" lIns="91403" tIns="45702" rIns="91403" bIns="45702" rtlCol="0">
            <a:spAutoFit/>
          </a:bodyPr>
          <a:lstStyle/>
          <a:p>
            <a:pPr algn="ctr"/>
            <a:r>
              <a:rPr lang="en-US" sz="3200" smtClean="0">
                <a:latin typeface="Arial-Rounded" pitchFamily="34" charset="0"/>
                <a:ea typeface="Arial-Rounded" pitchFamily="34" charset="0"/>
                <a:cs typeface="Arial-Rounded" pitchFamily="34" charset="0"/>
              </a:rPr>
              <a:t>Trước ngõ nhà bạn nhỏ có gì?</a:t>
            </a:r>
            <a:endParaRPr lang="en-US" sz="3200">
              <a:latin typeface="Arial-Rounded" pitchFamily="34" charset="0"/>
              <a:ea typeface="Arial-Rounded" pitchFamily="34" charset="0"/>
              <a:cs typeface="Arial-Rounded" pitchFamily="34" charset="0"/>
            </a:endParaRPr>
          </a:p>
        </p:txBody>
      </p:sp>
      <p:sp>
        <p:nvSpPr>
          <p:cNvPr id="7" name="TextBox 6"/>
          <p:cNvSpPr txBox="1"/>
          <p:nvPr/>
        </p:nvSpPr>
        <p:spPr>
          <a:xfrm>
            <a:off x="304800" y="4375228"/>
            <a:ext cx="8534400" cy="584739"/>
          </a:xfrm>
          <a:prstGeom prst="rect">
            <a:avLst/>
          </a:prstGeom>
          <a:solidFill>
            <a:srgbClr val="FFD347"/>
          </a:solidFill>
        </p:spPr>
        <p:txBody>
          <a:bodyPr wrap="square" lIns="91403" tIns="45702" rIns="91403" bIns="45702" rtlCol="0">
            <a:spAutoFit/>
          </a:bodyPr>
          <a:lstStyle/>
          <a:p>
            <a:pPr algn="ctr"/>
            <a:r>
              <a:rPr lang="en-US" sz="3200" smtClean="0">
                <a:latin typeface="Arial-Rounded" pitchFamily="34" charset="0"/>
                <a:ea typeface="Arial-Rounded" pitchFamily="34" charset="0"/>
                <a:cs typeface="Arial-Rounded" pitchFamily="34" charset="0"/>
              </a:rPr>
              <a:t>Tiếng chim hót ở đầu hồi như thế nào?</a:t>
            </a:r>
            <a:endParaRPr lang="en-US" sz="3200">
              <a:latin typeface="Arial-Rounded" pitchFamily="34" charset="0"/>
              <a:ea typeface="Arial-Rounded" pitchFamily="34" charset="0"/>
              <a:cs typeface="Arial-Rounded" pitchFamily="34" charset="0"/>
            </a:endParaRPr>
          </a:p>
        </p:txBody>
      </p:sp>
      <p:sp>
        <p:nvSpPr>
          <p:cNvPr id="23" name="TextBox 22"/>
          <p:cNvSpPr txBox="1"/>
          <p:nvPr/>
        </p:nvSpPr>
        <p:spPr>
          <a:xfrm>
            <a:off x="685800" y="4375227"/>
            <a:ext cx="7453746" cy="584739"/>
          </a:xfrm>
          <a:prstGeom prst="rect">
            <a:avLst/>
          </a:prstGeom>
          <a:solidFill>
            <a:srgbClr val="FFD347"/>
          </a:solidFill>
        </p:spPr>
        <p:txBody>
          <a:bodyPr wrap="square" lIns="91403" tIns="45702" rIns="91403" bIns="45702" rtlCol="0">
            <a:spAutoFit/>
          </a:bodyPr>
          <a:lstStyle/>
          <a:p>
            <a:pPr algn="ctr"/>
            <a:r>
              <a:rPr lang="en-US" sz="3200" smtClean="0">
                <a:latin typeface="Arial-Rounded" pitchFamily="34" charset="0"/>
                <a:ea typeface="Arial-Rounded" pitchFamily="34" charset="0"/>
                <a:cs typeface="Arial-Rounded" pitchFamily="34" charset="0"/>
              </a:rPr>
              <a:t>Câu thơ nào nói về hình ảnh mái nhà?</a:t>
            </a:r>
            <a:endParaRPr lang="en-US" sz="3200">
              <a:latin typeface="Arial-Rounded" pitchFamily="34" charset="0"/>
              <a:ea typeface="Arial-Rounded" pitchFamily="34" charset="0"/>
              <a:cs typeface="Arial-Rounded" pitchFamily="34" charset="0"/>
            </a:endParaRPr>
          </a:p>
        </p:txBody>
      </p:sp>
      <p:sp>
        <p:nvSpPr>
          <p:cNvPr id="9" name="TextBox 8"/>
          <p:cNvSpPr txBox="1"/>
          <p:nvPr/>
        </p:nvSpPr>
        <p:spPr>
          <a:xfrm>
            <a:off x="1049482" y="133350"/>
            <a:ext cx="5947064" cy="400061"/>
          </a:xfrm>
          <a:prstGeom prst="rect">
            <a:avLst/>
          </a:prstGeom>
          <a:noFill/>
        </p:spPr>
        <p:txBody>
          <a:bodyPr wrap="square" lIns="91391" tIns="45696" rIns="91391" bIns="45696" rtlCol="0">
            <a:spAutoFit/>
          </a:bodyPr>
          <a:lstStyle/>
          <a:p>
            <a:pPr algn="ctr"/>
            <a:r>
              <a:rPr lang="en-US" sz="2000" b="1" smtClean="0">
                <a:latin typeface="Arial-Rounded" pitchFamily="34" charset="0"/>
                <a:ea typeface="Arial-Rounded" pitchFamily="34" charset="0"/>
                <a:cs typeface="Arial-Rounded" pitchFamily="34" charset="0"/>
              </a:rPr>
              <a:t>Ngôi nhà</a:t>
            </a:r>
            <a:endParaRPr lang="en-US" sz="2000" b="1">
              <a:latin typeface="Arial Rounded MT Bold" pitchFamily="34" charset="0"/>
              <a:ea typeface="Arial-Rounded" pitchFamily="34" charset="0"/>
              <a:cs typeface="Arial-Rounded" pitchFamily="34" charset="0"/>
            </a:endParaRPr>
          </a:p>
        </p:txBody>
      </p:sp>
      <p:sp>
        <p:nvSpPr>
          <p:cNvPr id="10" name="TextBox 9"/>
          <p:cNvSpPr txBox="1"/>
          <p:nvPr/>
        </p:nvSpPr>
        <p:spPr>
          <a:xfrm>
            <a:off x="3243696" y="491979"/>
            <a:ext cx="2409825" cy="4001047"/>
          </a:xfrm>
          <a:prstGeom prst="rect">
            <a:avLst/>
          </a:prstGeom>
          <a:noFill/>
        </p:spPr>
        <p:txBody>
          <a:bodyPr wrap="square" lIns="91391" tIns="45696" rIns="91391" bIns="45696" rtlCol="0">
            <a:spAutoFit/>
          </a:bodyPr>
          <a:lstStyle/>
          <a:p>
            <a:pPr algn="just"/>
            <a:r>
              <a:rPr lang="en-US" smtClean="0">
                <a:latin typeface="Arial-Rounded" pitchFamily="34" charset="0"/>
                <a:ea typeface="Arial-Rounded" pitchFamily="34" charset="0"/>
                <a:cs typeface="Arial-Rounded" pitchFamily="34" charset="0"/>
              </a:rPr>
              <a:t>Em yêu nhà em</a:t>
            </a:r>
          </a:p>
          <a:p>
            <a:pPr algn="just"/>
            <a:r>
              <a:rPr lang="en-US" smtClean="0">
                <a:latin typeface="Arial-Rounded" pitchFamily="34" charset="0"/>
                <a:ea typeface="Arial-Rounded" pitchFamily="34" charset="0"/>
                <a:cs typeface="Arial-Rounded" pitchFamily="34" charset="0"/>
              </a:rPr>
              <a:t>Hàng xoan trước ngõ</a:t>
            </a:r>
          </a:p>
          <a:p>
            <a:pPr algn="just"/>
            <a:r>
              <a:rPr lang="en-US" smtClean="0">
                <a:latin typeface="Arial-Rounded" pitchFamily="34" charset="0"/>
                <a:ea typeface="Arial-Rounded" pitchFamily="34" charset="0"/>
                <a:cs typeface="Arial-Rounded" pitchFamily="34" charset="0"/>
              </a:rPr>
              <a:t>Hoa xao xuyến nở</a:t>
            </a:r>
          </a:p>
          <a:p>
            <a:pPr algn="just">
              <a:spcAft>
                <a:spcPts val="1200"/>
              </a:spcAft>
            </a:pPr>
            <a:r>
              <a:rPr lang="en-US" smtClean="0">
                <a:latin typeface="Arial-Rounded" pitchFamily="34" charset="0"/>
                <a:ea typeface="Arial-Rounded" pitchFamily="34" charset="0"/>
                <a:cs typeface="Arial-Rounded" pitchFamily="34" charset="0"/>
              </a:rPr>
              <a:t>Như mây từng chùm.</a:t>
            </a:r>
            <a:endParaRPr lang="en-US">
              <a:latin typeface="Arial-Rounded" pitchFamily="34" charset="0"/>
              <a:ea typeface="Arial-Rounded" pitchFamily="34" charset="0"/>
              <a:cs typeface="Arial-Rounded" pitchFamily="34" charset="0"/>
            </a:endParaRPr>
          </a:p>
          <a:p>
            <a:pPr algn="just"/>
            <a:r>
              <a:rPr lang="en-US" smtClean="0">
                <a:latin typeface="Arial-Rounded" pitchFamily="34" charset="0"/>
                <a:ea typeface="Arial-Rounded" pitchFamily="34" charset="0"/>
                <a:cs typeface="Arial-Rounded" pitchFamily="34" charset="0"/>
              </a:rPr>
              <a:t>Em yêu tiếng chim</a:t>
            </a:r>
          </a:p>
          <a:p>
            <a:pPr algn="just"/>
            <a:r>
              <a:rPr lang="en-US" smtClean="0">
                <a:latin typeface="Arial-Rounded" pitchFamily="34" charset="0"/>
                <a:ea typeface="Arial-Rounded" pitchFamily="34" charset="0"/>
                <a:cs typeface="Arial-Rounded" pitchFamily="34" charset="0"/>
              </a:rPr>
              <a:t>Đầu hồi lảnh lót</a:t>
            </a:r>
          </a:p>
          <a:p>
            <a:pPr algn="just"/>
            <a:r>
              <a:rPr lang="en-US" smtClean="0">
                <a:latin typeface="Arial-Rounded" pitchFamily="34" charset="0"/>
                <a:ea typeface="Arial-Rounded" pitchFamily="34" charset="0"/>
                <a:cs typeface="Arial-Rounded" pitchFamily="34" charset="0"/>
              </a:rPr>
              <a:t>Mái vàng thơm phức</a:t>
            </a:r>
          </a:p>
          <a:p>
            <a:pPr algn="just">
              <a:spcAft>
                <a:spcPts val="1200"/>
              </a:spcAft>
            </a:pPr>
            <a:r>
              <a:rPr lang="en-US" smtClean="0">
                <a:latin typeface="Arial-Rounded" pitchFamily="34" charset="0"/>
                <a:ea typeface="Arial-Rounded" pitchFamily="34" charset="0"/>
                <a:cs typeface="Arial-Rounded" pitchFamily="34" charset="0"/>
              </a:rPr>
              <a:t>Rạ đầy sân phơi.</a:t>
            </a:r>
          </a:p>
          <a:p>
            <a:pPr algn="just"/>
            <a:r>
              <a:rPr lang="en-US">
                <a:latin typeface="Arial-Rounded" pitchFamily="34" charset="0"/>
                <a:ea typeface="Arial-Rounded" pitchFamily="34" charset="0"/>
                <a:cs typeface="Arial-Rounded" pitchFamily="34" charset="0"/>
              </a:rPr>
              <a:t>Em yêu </a:t>
            </a:r>
            <a:r>
              <a:rPr lang="en-US" smtClean="0">
                <a:latin typeface="Arial-Rounded" pitchFamily="34" charset="0"/>
                <a:ea typeface="Arial-Rounded" pitchFamily="34" charset="0"/>
                <a:cs typeface="Arial-Rounded" pitchFamily="34" charset="0"/>
              </a:rPr>
              <a:t>ngôi </a:t>
            </a:r>
            <a:r>
              <a:rPr lang="en-US">
                <a:latin typeface="Arial-Rounded" pitchFamily="34" charset="0"/>
                <a:ea typeface="Arial-Rounded" pitchFamily="34" charset="0"/>
                <a:cs typeface="Arial-Rounded" pitchFamily="34" charset="0"/>
              </a:rPr>
              <a:t>nhà</a:t>
            </a:r>
          </a:p>
          <a:p>
            <a:pPr algn="just"/>
            <a:r>
              <a:rPr lang="en-US" smtClean="0">
                <a:latin typeface="Arial-Rounded" pitchFamily="34" charset="0"/>
                <a:ea typeface="Arial-Rounded" pitchFamily="34" charset="0"/>
                <a:cs typeface="Arial-Rounded" pitchFamily="34" charset="0"/>
              </a:rPr>
              <a:t>Gỗ, </a:t>
            </a:r>
            <a:r>
              <a:rPr lang="en-US">
                <a:latin typeface="Arial-Rounded" pitchFamily="34" charset="0"/>
                <a:ea typeface="Arial-Rounded" pitchFamily="34" charset="0"/>
                <a:cs typeface="Arial-Rounded" pitchFamily="34" charset="0"/>
              </a:rPr>
              <a:t>tre mộc mạc</a:t>
            </a:r>
          </a:p>
          <a:p>
            <a:pPr algn="just"/>
            <a:r>
              <a:rPr lang="en-US">
                <a:latin typeface="Arial-Rounded" pitchFamily="34" charset="0"/>
                <a:ea typeface="Arial-Rounded" pitchFamily="34" charset="0"/>
                <a:cs typeface="Arial-Rounded" pitchFamily="34" charset="0"/>
              </a:rPr>
              <a:t>Như yêu đất nước</a:t>
            </a:r>
          </a:p>
          <a:p>
            <a:pPr algn="just"/>
            <a:r>
              <a:rPr lang="en-US">
                <a:latin typeface="Arial-Rounded" pitchFamily="34" charset="0"/>
                <a:ea typeface="Arial-Rounded" pitchFamily="34" charset="0"/>
                <a:cs typeface="Arial-Rounded" pitchFamily="34" charset="0"/>
              </a:rPr>
              <a:t>Bốn mùa chim ca.</a:t>
            </a:r>
          </a:p>
          <a:p>
            <a:pPr algn="just"/>
            <a:r>
              <a:rPr lang="en-US">
                <a:latin typeface="Arial-Rounded" pitchFamily="34" charset="0"/>
                <a:ea typeface="Arial-Rounded" pitchFamily="34" charset="0"/>
                <a:cs typeface="Arial-Rounded" pitchFamily="34" charset="0"/>
              </a:rPr>
              <a:t>        </a:t>
            </a:r>
            <a:r>
              <a:rPr lang="en-US" smtClean="0">
                <a:latin typeface="Arial-Rounded" pitchFamily="34" charset="0"/>
                <a:ea typeface="Arial-Rounded" pitchFamily="34" charset="0"/>
                <a:cs typeface="Arial-Rounded" pitchFamily="34" charset="0"/>
              </a:rPr>
              <a:t>               (Tô Hà)</a:t>
            </a:r>
            <a:endParaRPr lang="en-US">
              <a:latin typeface="Arial Rounded MT Bold" pitchFamily="34" charset="0"/>
              <a:ea typeface="Arial-Rounded" pitchFamily="34" charset="0"/>
              <a:cs typeface="Arial-Rounded" pitchFamily="34" charset="0"/>
            </a:endParaRPr>
          </a:p>
        </p:txBody>
      </p:sp>
    </p:spTree>
    <p:extLst>
      <p:ext uri="{BB962C8B-B14F-4D97-AF65-F5344CB8AC3E}">
        <p14:creationId xmlns:p14="http://schemas.microsoft.com/office/powerpoint/2010/main" val="519086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1+#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fill="hold"/>
                                        <p:tgtEl>
                                          <p:spTgt spid="23"/>
                                        </p:tgtEl>
                                        <p:attrNameLst>
                                          <p:attrName>ppt_x</p:attrName>
                                        </p:attrNameLst>
                                      </p:cBhvr>
                                      <p:tavLst>
                                        <p:tav tm="0">
                                          <p:val>
                                            <p:strVal val="1+#ppt_w/2"/>
                                          </p:val>
                                        </p:tav>
                                        <p:tav tm="100000">
                                          <p:val>
                                            <p:strVal val="#ppt_x"/>
                                          </p:val>
                                        </p:tav>
                                      </p:tavLst>
                                    </p:anim>
                                    <p:anim calcmode="lin" valueType="num">
                                      <p:cBhvr additive="base">
                                        <p:cTn id="20"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25977" y="356663"/>
            <a:ext cx="609600" cy="609600"/>
          </a:xfrm>
          <a:prstGeom prst="ellipse">
            <a:avLst/>
          </a:prstGeom>
          <a:solidFill>
            <a:srgbClr val="F6842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800" b="1" smtClean="0">
                <a:solidFill>
                  <a:schemeClr val="bg1"/>
                </a:solidFill>
                <a:latin typeface="Arial Rounded MT Bold" pitchFamily="34" charset="0"/>
                <a:cs typeface="Times New Roman" pitchFamily="18" charset="0"/>
              </a:rPr>
              <a:t>5</a:t>
            </a:r>
            <a:endParaRPr lang="en-US" sz="2800" b="1">
              <a:solidFill>
                <a:schemeClr val="bg1"/>
              </a:solidFill>
              <a:latin typeface="Arial Rounded MT Bold" pitchFamily="34" charset="0"/>
              <a:cs typeface="Times New Roman" pitchFamily="18" charset="0"/>
            </a:endParaRPr>
          </a:p>
        </p:txBody>
      </p:sp>
      <p:sp>
        <p:nvSpPr>
          <p:cNvPr id="4" name="TextBox 3"/>
          <p:cNvSpPr txBox="1"/>
          <p:nvPr/>
        </p:nvSpPr>
        <p:spPr>
          <a:xfrm>
            <a:off x="692728" y="445960"/>
            <a:ext cx="6622473" cy="461616"/>
          </a:xfrm>
          <a:prstGeom prst="rect">
            <a:avLst/>
          </a:prstGeom>
          <a:noFill/>
        </p:spPr>
        <p:txBody>
          <a:bodyPr wrap="square" lIns="91391" tIns="45696" rIns="91391" bIns="45696" rtlCol="0">
            <a:spAutoFit/>
          </a:bodyPr>
          <a:lstStyle/>
          <a:p>
            <a:pPr algn="just"/>
            <a:r>
              <a:rPr lang="en-US" sz="2400" b="1" smtClean="0">
                <a:latin typeface="Arial-Rounded" pitchFamily="34" charset="0"/>
                <a:ea typeface="Arial-Rounded" pitchFamily="34" charset="0"/>
                <a:cs typeface="Arial-Rounded" pitchFamily="34" charset="0"/>
              </a:rPr>
              <a:t>Học thuộc lòng hai khổ thơ  đầu</a:t>
            </a:r>
            <a:endParaRPr lang="en-US" sz="2400" b="1">
              <a:latin typeface="Arial Rounded MT Bold" pitchFamily="34" charset="0"/>
              <a:ea typeface="Arial-Rounded" pitchFamily="34" charset="0"/>
              <a:cs typeface="Arial-Rounded" pitchFamily="34" charset="0"/>
            </a:endParaRPr>
          </a:p>
        </p:txBody>
      </p:sp>
      <p:sp>
        <p:nvSpPr>
          <p:cNvPr id="20" name="TextBox 19"/>
          <p:cNvSpPr txBox="1"/>
          <p:nvPr/>
        </p:nvSpPr>
        <p:spPr>
          <a:xfrm>
            <a:off x="2853542" y="1200150"/>
            <a:ext cx="3471058" cy="3416271"/>
          </a:xfrm>
          <a:prstGeom prst="rect">
            <a:avLst/>
          </a:prstGeom>
          <a:noFill/>
        </p:spPr>
        <p:txBody>
          <a:bodyPr wrap="square" lIns="91391" tIns="45696" rIns="91391" bIns="45696" rtlCol="0">
            <a:spAutoFit/>
          </a:bodyPr>
          <a:lstStyle/>
          <a:p>
            <a:pPr algn="just"/>
            <a:r>
              <a:rPr lang="en-US" sz="2400">
                <a:latin typeface="Arial-Rounded" pitchFamily="34" charset="0"/>
                <a:ea typeface="Arial-Rounded" pitchFamily="34" charset="0"/>
                <a:cs typeface="Arial-Rounded" pitchFamily="34" charset="0"/>
              </a:rPr>
              <a:t>Em yêu nhà em</a:t>
            </a:r>
          </a:p>
          <a:p>
            <a:pPr algn="just"/>
            <a:r>
              <a:rPr lang="en-US" sz="2400">
                <a:latin typeface="Arial-Rounded" pitchFamily="34" charset="0"/>
                <a:ea typeface="Arial-Rounded" pitchFamily="34" charset="0"/>
                <a:cs typeface="Arial-Rounded" pitchFamily="34" charset="0"/>
              </a:rPr>
              <a:t>Hàng xoan trước ngõ</a:t>
            </a:r>
          </a:p>
          <a:p>
            <a:pPr algn="just"/>
            <a:r>
              <a:rPr lang="en-US" sz="2400">
                <a:latin typeface="Arial-Rounded" pitchFamily="34" charset="0"/>
                <a:ea typeface="Arial-Rounded" pitchFamily="34" charset="0"/>
                <a:cs typeface="Arial-Rounded" pitchFamily="34" charset="0"/>
              </a:rPr>
              <a:t>Hoa xao xuyến nở</a:t>
            </a:r>
          </a:p>
          <a:p>
            <a:pPr algn="just"/>
            <a:r>
              <a:rPr lang="en-US" sz="2400">
                <a:latin typeface="Arial-Rounded" pitchFamily="34" charset="0"/>
                <a:ea typeface="Arial-Rounded" pitchFamily="34" charset="0"/>
                <a:cs typeface="Arial-Rounded" pitchFamily="34" charset="0"/>
              </a:rPr>
              <a:t>Như mây từng chùm.</a:t>
            </a:r>
          </a:p>
          <a:p>
            <a:pPr algn="just"/>
            <a:endParaRPr lang="en-US" sz="2400">
              <a:latin typeface="Arial-Rounded" pitchFamily="34" charset="0"/>
              <a:ea typeface="Arial-Rounded" pitchFamily="34" charset="0"/>
              <a:cs typeface="Arial-Rounded" pitchFamily="34" charset="0"/>
            </a:endParaRPr>
          </a:p>
          <a:p>
            <a:pPr algn="just"/>
            <a:r>
              <a:rPr lang="en-US" sz="2400">
                <a:latin typeface="Arial-Rounded" pitchFamily="34" charset="0"/>
                <a:ea typeface="Arial-Rounded" pitchFamily="34" charset="0"/>
                <a:cs typeface="Arial-Rounded" pitchFamily="34" charset="0"/>
              </a:rPr>
              <a:t>Em yêu tiếng chim</a:t>
            </a:r>
          </a:p>
          <a:p>
            <a:pPr algn="just"/>
            <a:r>
              <a:rPr lang="en-US" sz="2400">
                <a:latin typeface="Arial-Rounded" pitchFamily="34" charset="0"/>
                <a:ea typeface="Arial-Rounded" pitchFamily="34" charset="0"/>
                <a:cs typeface="Arial-Rounded" pitchFamily="34" charset="0"/>
              </a:rPr>
              <a:t>Đầu hồi lảnh lót</a:t>
            </a:r>
          </a:p>
          <a:p>
            <a:pPr algn="just"/>
            <a:r>
              <a:rPr lang="en-US" sz="2400">
                <a:latin typeface="Arial-Rounded" pitchFamily="34" charset="0"/>
                <a:ea typeface="Arial-Rounded" pitchFamily="34" charset="0"/>
                <a:cs typeface="Arial-Rounded" pitchFamily="34" charset="0"/>
              </a:rPr>
              <a:t>Mái vàng thơm phức</a:t>
            </a:r>
          </a:p>
          <a:p>
            <a:pPr algn="just"/>
            <a:r>
              <a:rPr lang="en-US" sz="2400">
                <a:latin typeface="Arial-Rounded" pitchFamily="34" charset="0"/>
                <a:ea typeface="Arial-Rounded" pitchFamily="34" charset="0"/>
                <a:cs typeface="Arial-Rounded" pitchFamily="34" charset="0"/>
              </a:rPr>
              <a:t>Rạ đầy sân phơi.</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7436" y="1274473"/>
            <a:ext cx="2743200" cy="366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963" y="1660379"/>
            <a:ext cx="2743200" cy="340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9003" y="2000536"/>
            <a:ext cx="2743200" cy="392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8787" y="2392648"/>
            <a:ext cx="2743200" cy="407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7436" y="3113513"/>
            <a:ext cx="2743200" cy="349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4713" y="3463052"/>
            <a:ext cx="2743200" cy="349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1947" y="3812591"/>
            <a:ext cx="2743200" cy="374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4552" y="4186801"/>
            <a:ext cx="2743200" cy="429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545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0" nodeType="clickEffect">
                                  <p:stCondLst>
                                    <p:cond delay="0"/>
                                  </p:stCondLst>
                                  <p:childTnLst>
                                    <p:animEffect transition="out" filter="fade">
                                      <p:cBhvr>
                                        <p:cTn id="32" dur="500"/>
                                        <p:tgtEl>
                                          <p:spTgt spid="20"/>
                                        </p:tgtEl>
                                      </p:cBhvr>
                                    </p:animEffect>
                                    <p:set>
                                      <p:cBhvr>
                                        <p:cTn id="33" dur="1" fill="hold">
                                          <p:stCondLst>
                                            <p:cond delay="499"/>
                                          </p:stCondLst>
                                        </p:cTn>
                                        <p:tgtEl>
                                          <p:spTgt spid="2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1"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nodeType="clickEffect">
                                  <p:stCondLst>
                                    <p:cond delay="0"/>
                                  </p:stCondLst>
                                  <p:childTnLst>
                                    <p:animEffect transition="out" filter="fade">
                                      <p:cBhvr>
                                        <p:cTn id="42" dur="500"/>
                                        <p:tgtEl>
                                          <p:spTgt spid="1026"/>
                                        </p:tgtEl>
                                      </p:cBhvr>
                                    </p:animEffect>
                                    <p:set>
                                      <p:cBhvr>
                                        <p:cTn id="43" dur="1" fill="hold">
                                          <p:stCondLst>
                                            <p:cond delay="499"/>
                                          </p:stCondLst>
                                        </p:cTn>
                                        <p:tgtEl>
                                          <p:spTgt spid="102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9"/>
                                        </p:tgtEl>
                                      </p:cBhvr>
                                    </p:animEffect>
                                    <p:set>
                                      <p:cBhvr>
                                        <p:cTn id="49" dur="1" fill="hold">
                                          <p:stCondLst>
                                            <p:cond delay="499"/>
                                          </p:stCondLst>
                                        </p:cTn>
                                        <p:tgtEl>
                                          <p:spTgt spid="9"/>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1"/>
                                        </p:tgtEl>
                                      </p:cBhvr>
                                    </p:animEffect>
                                    <p:set>
                                      <p:cBhvr>
                                        <p:cTn id="55" dur="1" fill="hold">
                                          <p:stCondLst>
                                            <p:cond delay="499"/>
                                          </p:stCondLst>
                                        </p:cTn>
                                        <p:tgtEl>
                                          <p:spTgt spid="11"/>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12"/>
                                        </p:tgtEl>
                                      </p:cBhvr>
                                    </p:animEffect>
                                    <p:set>
                                      <p:cBhvr>
                                        <p:cTn id="58" dur="1" fill="hold">
                                          <p:stCondLst>
                                            <p:cond delay="499"/>
                                          </p:stCondLst>
                                        </p:cTn>
                                        <p:tgtEl>
                                          <p:spTgt spid="12"/>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13"/>
                                        </p:tgtEl>
                                      </p:cBhvr>
                                    </p:animEffect>
                                    <p:set>
                                      <p:cBhvr>
                                        <p:cTn id="61" dur="1" fill="hold">
                                          <p:stCondLst>
                                            <p:cond delay="499"/>
                                          </p:stCondLst>
                                        </p:cTn>
                                        <p:tgtEl>
                                          <p:spTgt spid="13"/>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14"/>
                                        </p:tgtEl>
                                      </p:cBhvr>
                                    </p:animEffect>
                                    <p:set>
                                      <p:cBhvr>
                                        <p:cTn id="64"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96322" y="186622"/>
            <a:ext cx="609600" cy="609600"/>
          </a:xfrm>
          <a:prstGeom prst="ellipse">
            <a:avLst/>
          </a:prstGeom>
          <a:solidFill>
            <a:srgbClr val="F6842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800" b="1" smtClean="0">
                <a:solidFill>
                  <a:schemeClr val="bg1"/>
                </a:solidFill>
                <a:latin typeface="Arial Rounded MT Bold" pitchFamily="34" charset="0"/>
                <a:cs typeface="Times New Roman" pitchFamily="18" charset="0"/>
              </a:rPr>
              <a:t>6</a:t>
            </a:r>
            <a:endParaRPr lang="en-US" sz="2800" b="1">
              <a:solidFill>
                <a:schemeClr val="bg1"/>
              </a:solidFill>
              <a:latin typeface="Arial Rounded MT Bold" pitchFamily="34" charset="0"/>
              <a:cs typeface="Times New Roman" pitchFamily="18" charset="0"/>
            </a:endParaRPr>
          </a:p>
        </p:txBody>
      </p:sp>
      <p:sp>
        <p:nvSpPr>
          <p:cNvPr id="4" name="TextBox 3"/>
          <p:cNvSpPr txBox="1"/>
          <p:nvPr/>
        </p:nvSpPr>
        <p:spPr>
          <a:xfrm>
            <a:off x="720436" y="271894"/>
            <a:ext cx="8077200" cy="461616"/>
          </a:xfrm>
          <a:prstGeom prst="rect">
            <a:avLst/>
          </a:prstGeom>
          <a:solidFill>
            <a:schemeClr val="accent6"/>
          </a:solidFill>
        </p:spPr>
        <p:txBody>
          <a:bodyPr wrap="square" lIns="91391" tIns="45696" rIns="91391" bIns="45696" rtlCol="0">
            <a:spAutoFit/>
          </a:bodyPr>
          <a:lstStyle/>
          <a:p>
            <a:pPr algn="just"/>
            <a:r>
              <a:rPr lang="en-US" sz="2400" b="1" smtClean="0">
                <a:solidFill>
                  <a:schemeClr val="bg1"/>
                </a:solidFill>
                <a:latin typeface="Arial-Rounded" pitchFamily="34" charset="0"/>
                <a:ea typeface="Arial-Rounded" pitchFamily="34" charset="0"/>
                <a:cs typeface="Arial-Rounded" pitchFamily="34" charset="0"/>
              </a:rPr>
              <a:t>Vẽ ngôi nhà mà em yêu thích và đặt tên cho bức tranh em vẽ</a:t>
            </a:r>
            <a:endParaRPr lang="en-US" sz="2400" b="1">
              <a:solidFill>
                <a:schemeClr val="bg1"/>
              </a:solidFill>
              <a:latin typeface="Arial Rounded MT Bold" pitchFamily="34" charset="0"/>
              <a:ea typeface="Arial-Rounded" pitchFamily="34" charset="0"/>
              <a:cs typeface="Arial-Rounded"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9879"/>
          <a:stretch/>
        </p:blipFill>
        <p:spPr>
          <a:xfrm>
            <a:off x="6629400" y="887601"/>
            <a:ext cx="2240139" cy="2180359"/>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b="11231"/>
          <a:stretch/>
        </p:blipFill>
        <p:spPr>
          <a:xfrm>
            <a:off x="6551066" y="3100865"/>
            <a:ext cx="2613716" cy="1809727"/>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t="9640" b="12902"/>
          <a:stretch/>
        </p:blipFill>
        <p:spPr>
          <a:xfrm>
            <a:off x="2993778" y="2777545"/>
            <a:ext cx="3530516" cy="2133047"/>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b="11294"/>
          <a:stretch/>
        </p:blipFill>
        <p:spPr>
          <a:xfrm>
            <a:off x="101883" y="1428750"/>
            <a:ext cx="2891895" cy="2963105"/>
          </a:xfrm>
          <a:prstGeom prst="rect">
            <a:avLst/>
          </a:prstGeom>
        </p:spPr>
      </p:pic>
    </p:spTree>
    <p:extLst>
      <p:ext uri="{BB962C8B-B14F-4D97-AF65-F5344CB8AC3E}">
        <p14:creationId xmlns:p14="http://schemas.microsoft.com/office/powerpoint/2010/main" val="25706069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17000"/>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6215" y="355021"/>
            <a:ext cx="3511570" cy="1269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0" y="5010150"/>
            <a:ext cx="9144000" cy="13335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sp>
        <p:nvSpPr>
          <p:cNvPr id="6" name="Rectangle 5"/>
          <p:cNvSpPr/>
          <p:nvPr/>
        </p:nvSpPr>
        <p:spPr>
          <a:xfrm>
            <a:off x="0" y="0"/>
            <a:ext cx="9144000" cy="1333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spTree>
    <p:extLst>
      <p:ext uri="{BB962C8B-B14F-4D97-AF65-F5344CB8AC3E}">
        <p14:creationId xmlns:p14="http://schemas.microsoft.com/office/powerpoint/2010/main" val="22547007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9000" b="-19000"/>
          </a:stretch>
        </a:blipFill>
        <a:effectLst/>
      </p:bgPr>
    </p:bg>
    <p:spTree>
      <p:nvGrpSpPr>
        <p:cNvPr id="1" name=""/>
        <p:cNvGrpSpPr/>
        <p:nvPr/>
      </p:nvGrpSpPr>
      <p:grpSpPr>
        <a:xfrm>
          <a:off x="0" y="0"/>
          <a:ext cx="0" cy="0"/>
          <a:chOff x="0" y="0"/>
          <a:chExt cx="0" cy="0"/>
        </a:xfrm>
      </p:grpSpPr>
      <p:sp>
        <p:nvSpPr>
          <p:cNvPr id="4" name="TextBox 3"/>
          <p:cNvSpPr txBox="1"/>
          <p:nvPr/>
        </p:nvSpPr>
        <p:spPr>
          <a:xfrm>
            <a:off x="-24246" y="2190750"/>
            <a:ext cx="8686800" cy="2677620"/>
          </a:xfrm>
          <a:prstGeom prst="rect">
            <a:avLst/>
          </a:prstGeom>
          <a:solidFill>
            <a:schemeClr val="accent5">
              <a:lumMod val="20000"/>
              <a:lumOff val="80000"/>
            </a:schemeClr>
          </a:solidFill>
        </p:spPr>
        <p:txBody>
          <a:bodyPr wrap="square" lIns="91403" tIns="45702" rIns="91403" bIns="45702" rtlCol="0">
            <a:spAutoFit/>
          </a:bodyPr>
          <a:lstStyle/>
          <a:p>
            <a:pPr algn="just"/>
            <a:r>
              <a:rPr lang="en-US" sz="2800" b="1">
                <a:latin typeface="Arial-Rounded" pitchFamily="34" charset="0"/>
                <a:ea typeface="Arial-Rounded" pitchFamily="34" charset="0"/>
                <a:cs typeface="Arial-Rounded" pitchFamily="34" charset="0"/>
              </a:rPr>
              <a:t>Dặn dò: </a:t>
            </a:r>
            <a:endParaRPr lang="en-US" sz="2800" b="1" smtClean="0">
              <a:latin typeface="Arial-Rounded" pitchFamily="34" charset="0"/>
              <a:ea typeface="Arial-Rounded" pitchFamily="34" charset="0"/>
              <a:cs typeface="Arial-Rounded" pitchFamily="34" charset="0"/>
            </a:endParaRPr>
          </a:p>
          <a:p>
            <a:pPr algn="just"/>
            <a:r>
              <a:rPr lang="en-US" sz="2800" b="1">
                <a:latin typeface="Arial-Rounded" pitchFamily="34" charset="0"/>
                <a:ea typeface="Arial-Rounded" pitchFamily="34" charset="0"/>
                <a:cs typeface="Arial-Rounded" pitchFamily="34" charset="0"/>
              </a:rPr>
              <a:t>	</a:t>
            </a:r>
            <a:r>
              <a:rPr lang="en-US" sz="2800" b="1" smtClean="0">
                <a:latin typeface="Arial-Rounded" pitchFamily="34" charset="0"/>
                <a:ea typeface="Arial-Rounded" pitchFamily="34" charset="0"/>
                <a:cs typeface="Arial-Rounded" pitchFamily="34" charset="0"/>
              </a:rPr>
              <a:t>+ Đọc thuộc khổ 1, 2 bài </a:t>
            </a:r>
            <a:r>
              <a:rPr lang="en-US" sz="2800" b="1" i="1" smtClean="0">
                <a:latin typeface="Arial-Rounded" pitchFamily="34" charset="0"/>
                <a:ea typeface="Arial-Rounded" pitchFamily="34" charset="0"/>
                <a:cs typeface="Arial-Rounded" pitchFamily="34" charset="0"/>
              </a:rPr>
              <a:t>Ngôi nhà</a:t>
            </a:r>
            <a:endParaRPr lang="en-US" sz="2800" b="1" i="1">
              <a:latin typeface="Arial-Rounded" pitchFamily="34" charset="0"/>
              <a:ea typeface="Arial-Rounded" pitchFamily="34" charset="0"/>
              <a:cs typeface="Arial-Rounded" pitchFamily="34" charset="0"/>
            </a:endParaRPr>
          </a:p>
          <a:p>
            <a:pPr algn="just"/>
            <a:r>
              <a:rPr lang="en-US" sz="2800" b="1">
                <a:latin typeface="Arial-Rounded" pitchFamily="34" charset="0"/>
                <a:ea typeface="Arial-Rounded" pitchFamily="34" charset="0"/>
                <a:cs typeface="Arial-Rounded" pitchFamily="34" charset="0"/>
              </a:rPr>
              <a:t>      </a:t>
            </a:r>
            <a:r>
              <a:rPr lang="en-US" sz="2800" b="1" smtClean="0">
                <a:latin typeface="Arial-Rounded" pitchFamily="34" charset="0"/>
                <a:ea typeface="Arial-Rounded" pitchFamily="34" charset="0"/>
                <a:cs typeface="Arial-Rounded" pitchFamily="34" charset="0"/>
              </a:rPr>
              <a:t>	+ </a:t>
            </a:r>
            <a:r>
              <a:rPr lang="en-US" sz="2800" b="1">
                <a:latin typeface="Arial-Rounded" pitchFamily="34" charset="0"/>
                <a:ea typeface="Arial-Rounded" pitchFamily="34" charset="0"/>
                <a:cs typeface="Arial-Rounded" pitchFamily="34" charset="0"/>
              </a:rPr>
              <a:t>Xem bài trang </a:t>
            </a:r>
            <a:r>
              <a:rPr lang="en-US" sz="2800" b="1" smtClean="0">
                <a:latin typeface="Arial-Rounded" pitchFamily="34" charset="0"/>
                <a:ea typeface="Arial-Rounded" pitchFamily="34" charset="0"/>
                <a:cs typeface="Arial-Rounded" pitchFamily="34" charset="0"/>
              </a:rPr>
              <a:t>42, </a:t>
            </a:r>
            <a:r>
              <a:rPr lang="en-US" sz="2800" b="1">
                <a:latin typeface="Arial-Rounded" pitchFamily="34" charset="0"/>
                <a:ea typeface="Arial-Rounded" pitchFamily="34" charset="0"/>
                <a:cs typeface="Arial-Rounded" pitchFamily="34" charset="0"/>
              </a:rPr>
              <a:t>trang </a:t>
            </a:r>
            <a:r>
              <a:rPr lang="en-US" sz="2800" b="1" smtClean="0">
                <a:latin typeface="Arial-Rounded" pitchFamily="34" charset="0"/>
                <a:ea typeface="Arial-Rounded" pitchFamily="34" charset="0"/>
                <a:cs typeface="Arial-Rounded" pitchFamily="34" charset="0"/>
              </a:rPr>
              <a:t>43</a:t>
            </a:r>
          </a:p>
          <a:p>
            <a:pPr algn="just"/>
            <a:r>
              <a:rPr lang="en-US" sz="2800" b="1" smtClean="0">
                <a:latin typeface="Arial-Rounded" pitchFamily="34" charset="0"/>
                <a:ea typeface="Arial-Rounded" pitchFamily="34" charset="0"/>
                <a:cs typeface="Arial-Rounded" pitchFamily="34" charset="0"/>
              </a:rPr>
              <a:t>	+ Mỗi bạn chuẩn bị một quyển sách có nội dung viết về gia đình, đọc kĩ và mang lên lớp vào tiết học tiếp theo (truyện tranh, thơ…)</a:t>
            </a:r>
            <a:endParaRPr lang="en-US" sz="2800" b="1">
              <a:latin typeface="Arial-Rounded" pitchFamily="34" charset="0"/>
              <a:ea typeface="Arial-Rounded" pitchFamily="34" charset="0"/>
              <a:cs typeface="Arial-Rounded" pitchFamily="34" charset="0"/>
            </a:endParaRPr>
          </a:p>
        </p:txBody>
      </p:sp>
      <p:sp>
        <p:nvSpPr>
          <p:cNvPr id="3" name="Rectangle 2"/>
          <p:cNvSpPr/>
          <p:nvPr/>
        </p:nvSpPr>
        <p:spPr>
          <a:xfrm>
            <a:off x="0" y="5010150"/>
            <a:ext cx="9144000" cy="13335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sp>
        <p:nvSpPr>
          <p:cNvPr id="5" name="Rectangle 4"/>
          <p:cNvSpPr/>
          <p:nvPr/>
        </p:nvSpPr>
        <p:spPr>
          <a:xfrm>
            <a:off x="0" y="0"/>
            <a:ext cx="9144000" cy="1333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spTree>
    <p:extLst>
      <p:ext uri="{BB962C8B-B14F-4D97-AF65-F5344CB8AC3E}">
        <p14:creationId xmlns:p14="http://schemas.microsoft.com/office/powerpoint/2010/main" val="3388511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09550" y="216476"/>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800" b="1">
                <a:solidFill>
                  <a:schemeClr val="bg1"/>
                </a:solidFill>
                <a:latin typeface="Arial Rounded MT Bold" pitchFamily="34" charset="0"/>
                <a:cs typeface="Times New Roman" pitchFamily="18" charset="0"/>
              </a:rPr>
              <a:t>1</a:t>
            </a:r>
          </a:p>
        </p:txBody>
      </p:sp>
      <p:sp>
        <p:nvSpPr>
          <p:cNvPr id="5" name="TextBox 4"/>
          <p:cNvSpPr txBox="1"/>
          <p:nvPr/>
        </p:nvSpPr>
        <p:spPr>
          <a:xfrm>
            <a:off x="876300" y="305773"/>
            <a:ext cx="7391400" cy="461616"/>
          </a:xfrm>
          <a:prstGeom prst="rect">
            <a:avLst/>
          </a:prstGeom>
          <a:noFill/>
        </p:spPr>
        <p:txBody>
          <a:bodyPr wrap="square" lIns="91391" tIns="45696" rIns="91391" bIns="45696" rtlCol="0">
            <a:spAutoFit/>
          </a:bodyPr>
          <a:lstStyle/>
          <a:p>
            <a:pPr algn="just"/>
            <a:r>
              <a:rPr lang="en-US" sz="2400" b="1" smtClean="0">
                <a:latin typeface="Arial-Rounded" pitchFamily="34" charset="0"/>
                <a:ea typeface="Arial-Rounded" pitchFamily="34" charset="0"/>
                <a:cs typeface="Arial-Rounded" pitchFamily="34" charset="0"/>
              </a:rPr>
              <a:t>Giải câu đố</a:t>
            </a:r>
            <a:endParaRPr lang="en-US" sz="2400" b="1">
              <a:latin typeface="Arial-Rounded" pitchFamily="34" charset="0"/>
              <a:ea typeface="Arial-Rounded" pitchFamily="34" charset="0"/>
              <a:cs typeface="Arial-Rounded" pitchFamily="34" charset="0"/>
            </a:endParaRPr>
          </a:p>
        </p:txBody>
      </p:sp>
      <p:sp>
        <p:nvSpPr>
          <p:cNvPr id="7" name="TextBox 6"/>
          <p:cNvSpPr txBox="1"/>
          <p:nvPr/>
        </p:nvSpPr>
        <p:spPr>
          <a:xfrm>
            <a:off x="1714500" y="767389"/>
            <a:ext cx="5486400" cy="830948"/>
          </a:xfrm>
          <a:prstGeom prst="rect">
            <a:avLst/>
          </a:prstGeom>
          <a:noFill/>
        </p:spPr>
        <p:txBody>
          <a:bodyPr wrap="square" lIns="91391" tIns="45696" rIns="91391" bIns="45696" rtlCol="0">
            <a:spAutoFit/>
          </a:bodyPr>
          <a:lstStyle/>
          <a:p>
            <a:pPr algn="ctr"/>
            <a:r>
              <a:rPr lang="en-US" sz="2400" smtClean="0">
                <a:latin typeface="Arial-Rounded" pitchFamily="34" charset="0"/>
                <a:ea typeface="Arial-Rounded" pitchFamily="34" charset="0"/>
                <a:cs typeface="Arial-Rounded" pitchFamily="34" charset="0"/>
              </a:rPr>
              <a:t>Cái gì để tránh nắng mưa</a:t>
            </a:r>
          </a:p>
          <a:p>
            <a:pPr algn="ctr"/>
            <a:r>
              <a:rPr lang="en-US" sz="2400" smtClean="0">
                <a:latin typeface="Arial-Rounded" pitchFamily="34" charset="0"/>
                <a:ea typeface="Arial-Rounded" pitchFamily="34" charset="0"/>
                <a:cs typeface="Arial-Rounded" pitchFamily="34" charset="0"/>
              </a:rPr>
              <a:t>Đêm được an giấc, từ xưa vẫn cần?</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697" t="30729" r="42606" b="25000"/>
          <a:stretch/>
        </p:blipFill>
        <p:spPr bwMode="auto">
          <a:xfrm>
            <a:off x="2705100" y="1758513"/>
            <a:ext cx="3505200" cy="3040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21153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17764" y="105122"/>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800" b="1">
                <a:solidFill>
                  <a:schemeClr val="bg1"/>
                </a:solidFill>
                <a:latin typeface="Arial Rounded MT Bold" pitchFamily="34" charset="0"/>
                <a:cs typeface="Times New Roman" pitchFamily="18" charset="0"/>
              </a:rPr>
              <a:t>2</a:t>
            </a:r>
          </a:p>
        </p:txBody>
      </p:sp>
      <p:sp>
        <p:nvSpPr>
          <p:cNvPr id="3" name="TextBox 2"/>
          <p:cNvSpPr txBox="1"/>
          <p:nvPr/>
        </p:nvSpPr>
        <p:spPr>
          <a:xfrm>
            <a:off x="744682" y="192320"/>
            <a:ext cx="7391400" cy="523172"/>
          </a:xfrm>
          <a:prstGeom prst="rect">
            <a:avLst/>
          </a:prstGeom>
          <a:noFill/>
        </p:spPr>
        <p:txBody>
          <a:bodyPr wrap="square" lIns="91391" tIns="45696" rIns="91391" bIns="45696" rtlCol="0">
            <a:spAutoFit/>
          </a:bodyPr>
          <a:lstStyle/>
          <a:p>
            <a:pPr algn="just"/>
            <a:r>
              <a:rPr lang="en-US" sz="2800" b="1">
                <a:latin typeface="Arial-Rounded" pitchFamily="34" charset="0"/>
                <a:ea typeface="Arial-Rounded" pitchFamily="34" charset="0"/>
                <a:cs typeface="Arial-Rounded" pitchFamily="34" charset="0"/>
              </a:rPr>
              <a:t>Đọc</a:t>
            </a:r>
          </a:p>
        </p:txBody>
      </p:sp>
      <p:sp>
        <p:nvSpPr>
          <p:cNvPr id="4" name="TextBox 3"/>
          <p:cNvSpPr txBox="1"/>
          <p:nvPr/>
        </p:nvSpPr>
        <p:spPr>
          <a:xfrm>
            <a:off x="-594015" y="387186"/>
            <a:ext cx="5947064" cy="400061"/>
          </a:xfrm>
          <a:prstGeom prst="rect">
            <a:avLst/>
          </a:prstGeom>
          <a:noFill/>
        </p:spPr>
        <p:txBody>
          <a:bodyPr wrap="square" lIns="91391" tIns="45696" rIns="91391" bIns="45696" rtlCol="0">
            <a:spAutoFit/>
          </a:bodyPr>
          <a:lstStyle/>
          <a:p>
            <a:pPr algn="ctr"/>
            <a:r>
              <a:rPr lang="en-US" sz="2000" b="1" smtClean="0">
                <a:latin typeface="Arial-Rounded" pitchFamily="34" charset="0"/>
                <a:ea typeface="Arial-Rounded" pitchFamily="34" charset="0"/>
                <a:cs typeface="Arial-Rounded" pitchFamily="34" charset="0"/>
              </a:rPr>
              <a:t>Ngôi nhà</a:t>
            </a:r>
            <a:endParaRPr lang="en-US" sz="2000" b="1">
              <a:latin typeface="Arial Rounded MT Bold" pitchFamily="34" charset="0"/>
              <a:ea typeface="Arial-Rounded" pitchFamily="34" charset="0"/>
              <a:cs typeface="Arial-Rounded" pitchFamily="34" charset="0"/>
            </a:endParaRPr>
          </a:p>
        </p:txBody>
      </p:sp>
      <p:sp>
        <p:nvSpPr>
          <p:cNvPr id="5" name="TextBox 4"/>
          <p:cNvSpPr txBox="1"/>
          <p:nvPr/>
        </p:nvSpPr>
        <p:spPr>
          <a:xfrm>
            <a:off x="1600199" y="863579"/>
            <a:ext cx="2409825" cy="4247268"/>
          </a:xfrm>
          <a:prstGeom prst="rect">
            <a:avLst/>
          </a:prstGeom>
          <a:noFill/>
        </p:spPr>
        <p:txBody>
          <a:bodyPr wrap="square" lIns="91391" tIns="45696" rIns="91391" bIns="45696" rtlCol="0">
            <a:spAutoFit/>
          </a:bodyPr>
          <a:lstStyle/>
          <a:p>
            <a:pPr algn="just"/>
            <a:r>
              <a:rPr lang="en-US" smtClean="0">
                <a:latin typeface="Arial-Rounded" pitchFamily="34" charset="0"/>
                <a:ea typeface="Arial-Rounded" pitchFamily="34" charset="0"/>
                <a:cs typeface="Arial-Rounded" pitchFamily="34" charset="0"/>
              </a:rPr>
              <a:t>Em yêu nhà em</a:t>
            </a:r>
          </a:p>
          <a:p>
            <a:pPr algn="just"/>
            <a:r>
              <a:rPr lang="en-US" smtClean="0">
                <a:latin typeface="Arial-Rounded" pitchFamily="34" charset="0"/>
                <a:ea typeface="Arial-Rounded" pitchFamily="34" charset="0"/>
                <a:cs typeface="Arial-Rounded" pitchFamily="34" charset="0"/>
              </a:rPr>
              <a:t>Hàng xoan trước ngõ</a:t>
            </a:r>
          </a:p>
          <a:p>
            <a:pPr algn="just"/>
            <a:r>
              <a:rPr lang="en-US" smtClean="0">
                <a:latin typeface="Arial-Rounded" pitchFamily="34" charset="0"/>
                <a:ea typeface="Arial-Rounded" pitchFamily="34" charset="0"/>
                <a:cs typeface="Arial-Rounded" pitchFamily="34" charset="0"/>
              </a:rPr>
              <a:t>Hoa xao xuyến nở</a:t>
            </a:r>
          </a:p>
          <a:p>
            <a:pPr algn="just"/>
            <a:r>
              <a:rPr lang="en-US" smtClean="0">
                <a:latin typeface="Arial-Rounded" pitchFamily="34" charset="0"/>
                <a:ea typeface="Arial-Rounded" pitchFamily="34" charset="0"/>
                <a:cs typeface="Arial-Rounded" pitchFamily="34" charset="0"/>
              </a:rPr>
              <a:t>Như mây từng chùm.</a:t>
            </a:r>
          </a:p>
          <a:p>
            <a:pPr algn="just"/>
            <a:endParaRPr lang="en-US">
              <a:latin typeface="Arial-Rounded" pitchFamily="34" charset="0"/>
              <a:ea typeface="Arial-Rounded" pitchFamily="34" charset="0"/>
              <a:cs typeface="Arial-Rounded" pitchFamily="34" charset="0"/>
            </a:endParaRPr>
          </a:p>
          <a:p>
            <a:pPr algn="just"/>
            <a:r>
              <a:rPr lang="en-US" smtClean="0">
                <a:latin typeface="Arial-Rounded" pitchFamily="34" charset="0"/>
                <a:ea typeface="Arial-Rounded" pitchFamily="34" charset="0"/>
                <a:cs typeface="Arial-Rounded" pitchFamily="34" charset="0"/>
              </a:rPr>
              <a:t>Em yêu tiếng chim</a:t>
            </a:r>
          </a:p>
          <a:p>
            <a:pPr algn="just"/>
            <a:r>
              <a:rPr lang="en-US" smtClean="0">
                <a:latin typeface="Arial-Rounded" pitchFamily="34" charset="0"/>
                <a:ea typeface="Arial-Rounded" pitchFamily="34" charset="0"/>
                <a:cs typeface="Arial-Rounded" pitchFamily="34" charset="0"/>
              </a:rPr>
              <a:t>Đầu hồi lảnh lót</a:t>
            </a:r>
          </a:p>
          <a:p>
            <a:pPr algn="just"/>
            <a:r>
              <a:rPr lang="en-US" smtClean="0">
                <a:latin typeface="Arial-Rounded" pitchFamily="34" charset="0"/>
                <a:ea typeface="Arial-Rounded" pitchFamily="34" charset="0"/>
                <a:cs typeface="Arial-Rounded" pitchFamily="34" charset="0"/>
              </a:rPr>
              <a:t>Mái vàng thơm phức</a:t>
            </a:r>
          </a:p>
          <a:p>
            <a:pPr algn="just"/>
            <a:r>
              <a:rPr lang="en-US" smtClean="0">
                <a:latin typeface="Arial-Rounded" pitchFamily="34" charset="0"/>
                <a:ea typeface="Arial-Rounded" pitchFamily="34" charset="0"/>
                <a:cs typeface="Arial-Rounded" pitchFamily="34" charset="0"/>
              </a:rPr>
              <a:t>Rạ đầy sân phơi.</a:t>
            </a:r>
          </a:p>
          <a:p>
            <a:pPr algn="just"/>
            <a:endParaRPr lang="en-US" smtClean="0">
              <a:latin typeface="Arial-Rounded" pitchFamily="34" charset="0"/>
              <a:ea typeface="Arial-Rounded" pitchFamily="34" charset="0"/>
              <a:cs typeface="Arial-Rounded" pitchFamily="34" charset="0"/>
            </a:endParaRPr>
          </a:p>
          <a:p>
            <a:pPr algn="just"/>
            <a:r>
              <a:rPr lang="en-US">
                <a:latin typeface="Arial-Rounded" pitchFamily="34" charset="0"/>
                <a:ea typeface="Arial-Rounded" pitchFamily="34" charset="0"/>
                <a:cs typeface="Arial-Rounded" pitchFamily="34" charset="0"/>
              </a:rPr>
              <a:t>Em yêu </a:t>
            </a:r>
            <a:r>
              <a:rPr lang="en-US" smtClean="0">
                <a:latin typeface="Arial-Rounded" pitchFamily="34" charset="0"/>
                <a:ea typeface="Arial-Rounded" pitchFamily="34" charset="0"/>
                <a:cs typeface="Arial-Rounded" pitchFamily="34" charset="0"/>
              </a:rPr>
              <a:t>ngôi </a:t>
            </a:r>
            <a:r>
              <a:rPr lang="en-US">
                <a:latin typeface="Arial-Rounded" pitchFamily="34" charset="0"/>
                <a:ea typeface="Arial-Rounded" pitchFamily="34" charset="0"/>
                <a:cs typeface="Arial-Rounded" pitchFamily="34" charset="0"/>
              </a:rPr>
              <a:t>nhà</a:t>
            </a:r>
          </a:p>
          <a:p>
            <a:pPr algn="just"/>
            <a:r>
              <a:rPr lang="en-US" smtClean="0">
                <a:latin typeface="Arial-Rounded" pitchFamily="34" charset="0"/>
                <a:ea typeface="Arial-Rounded" pitchFamily="34" charset="0"/>
                <a:cs typeface="Arial-Rounded" pitchFamily="34" charset="0"/>
              </a:rPr>
              <a:t>Gỗ, </a:t>
            </a:r>
            <a:r>
              <a:rPr lang="en-US">
                <a:latin typeface="Arial-Rounded" pitchFamily="34" charset="0"/>
                <a:ea typeface="Arial-Rounded" pitchFamily="34" charset="0"/>
                <a:cs typeface="Arial-Rounded" pitchFamily="34" charset="0"/>
              </a:rPr>
              <a:t>tre mộc mạc</a:t>
            </a:r>
          </a:p>
          <a:p>
            <a:pPr algn="just"/>
            <a:r>
              <a:rPr lang="en-US">
                <a:latin typeface="Arial-Rounded" pitchFamily="34" charset="0"/>
                <a:ea typeface="Arial-Rounded" pitchFamily="34" charset="0"/>
                <a:cs typeface="Arial-Rounded" pitchFamily="34" charset="0"/>
              </a:rPr>
              <a:t>Như yêu đất nước</a:t>
            </a:r>
          </a:p>
          <a:p>
            <a:pPr algn="just"/>
            <a:r>
              <a:rPr lang="en-US">
                <a:latin typeface="Arial-Rounded" pitchFamily="34" charset="0"/>
                <a:ea typeface="Arial-Rounded" pitchFamily="34" charset="0"/>
                <a:cs typeface="Arial-Rounded" pitchFamily="34" charset="0"/>
              </a:rPr>
              <a:t>Bốn mùa chim ca.</a:t>
            </a:r>
          </a:p>
          <a:p>
            <a:pPr algn="just"/>
            <a:r>
              <a:rPr lang="en-US">
                <a:latin typeface="Arial-Rounded" pitchFamily="34" charset="0"/>
                <a:ea typeface="Arial-Rounded" pitchFamily="34" charset="0"/>
                <a:cs typeface="Arial-Rounded" pitchFamily="34" charset="0"/>
              </a:rPr>
              <a:t>        </a:t>
            </a:r>
            <a:r>
              <a:rPr lang="en-US" smtClean="0">
                <a:latin typeface="Arial-Rounded" pitchFamily="34" charset="0"/>
                <a:ea typeface="Arial-Rounded" pitchFamily="34" charset="0"/>
                <a:cs typeface="Arial-Rounded" pitchFamily="34" charset="0"/>
              </a:rPr>
              <a:t>               (Tô Hà)</a:t>
            </a:r>
            <a:endParaRPr lang="en-US">
              <a:latin typeface="Arial Rounded MT Bold" pitchFamily="34" charset="0"/>
              <a:ea typeface="Arial-Rounded" pitchFamily="34" charset="0"/>
              <a:cs typeface="Arial-Rounded" pitchFamily="34" charset="0"/>
            </a:endParaRPr>
          </a:p>
        </p:txBody>
      </p:sp>
      <p:sp>
        <p:nvSpPr>
          <p:cNvPr id="8" name="Cloud 7"/>
          <p:cNvSpPr/>
          <p:nvPr/>
        </p:nvSpPr>
        <p:spPr>
          <a:xfrm>
            <a:off x="7162800" y="105122"/>
            <a:ext cx="1752600" cy="730269"/>
          </a:xfrm>
          <a:prstGeom prst="cloud">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smtClean="0">
                <a:solidFill>
                  <a:schemeClr val="tx1"/>
                </a:solidFill>
                <a:latin typeface="Arial-Rounded" pitchFamily="34" charset="0"/>
                <a:ea typeface="Arial-Rounded" pitchFamily="34" charset="0"/>
                <a:cs typeface="Arial-Rounded" pitchFamily="34" charset="0"/>
              </a:rPr>
              <a:t>Đọc mẫu</a:t>
            </a:r>
            <a:endParaRPr lang="en-US" sz="2000" b="1">
              <a:solidFill>
                <a:schemeClr val="tx1"/>
              </a:solidFill>
              <a:latin typeface="Arial-Rounded" pitchFamily="34" charset="0"/>
              <a:ea typeface="Arial-Rounded" pitchFamily="34" charset="0"/>
              <a:cs typeface="Arial-Rounded" pitchFamily="34" charset="0"/>
            </a:endParaRPr>
          </a:p>
        </p:txBody>
      </p:sp>
      <p:grpSp>
        <p:nvGrpSpPr>
          <p:cNvPr id="6" name="Group 5"/>
          <p:cNvGrpSpPr/>
          <p:nvPr/>
        </p:nvGrpSpPr>
        <p:grpSpPr>
          <a:xfrm>
            <a:off x="4440382" y="856255"/>
            <a:ext cx="3212110" cy="3990404"/>
            <a:chOff x="4905829" y="863512"/>
            <a:chExt cx="3212110" cy="3990404"/>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5816" t="56286" r="36527" b="15278"/>
            <a:stretch/>
          </p:blipFill>
          <p:spPr bwMode="auto">
            <a:xfrm>
              <a:off x="4905829" y="2997133"/>
              <a:ext cx="3212110" cy="1856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1378" t="23611" r="36526" b="43713"/>
            <a:stretch/>
          </p:blipFill>
          <p:spPr bwMode="auto">
            <a:xfrm>
              <a:off x="5551714" y="863512"/>
              <a:ext cx="2566225" cy="2133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94445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049482" y="133350"/>
            <a:ext cx="5947064" cy="400061"/>
          </a:xfrm>
          <a:prstGeom prst="rect">
            <a:avLst/>
          </a:prstGeom>
          <a:noFill/>
        </p:spPr>
        <p:txBody>
          <a:bodyPr wrap="square" lIns="91391" tIns="45696" rIns="91391" bIns="45696" rtlCol="0">
            <a:spAutoFit/>
          </a:bodyPr>
          <a:lstStyle/>
          <a:p>
            <a:pPr algn="ctr"/>
            <a:r>
              <a:rPr lang="en-US" sz="2000" b="1" smtClean="0">
                <a:latin typeface="Arial-Rounded" pitchFamily="34" charset="0"/>
                <a:ea typeface="Arial-Rounded" pitchFamily="34" charset="0"/>
                <a:cs typeface="Arial-Rounded" pitchFamily="34" charset="0"/>
              </a:rPr>
              <a:t>Ngôi nhà</a:t>
            </a:r>
            <a:endParaRPr lang="en-US" sz="2000" b="1">
              <a:latin typeface="Arial Rounded MT Bold" pitchFamily="34" charset="0"/>
              <a:ea typeface="Arial-Rounded" pitchFamily="34" charset="0"/>
              <a:cs typeface="Arial-Rounded" pitchFamily="34" charset="0"/>
            </a:endParaRPr>
          </a:p>
        </p:txBody>
      </p:sp>
      <p:sp>
        <p:nvSpPr>
          <p:cNvPr id="14" name="TextBox 13"/>
          <p:cNvSpPr txBox="1"/>
          <p:nvPr/>
        </p:nvSpPr>
        <p:spPr>
          <a:xfrm>
            <a:off x="3243696" y="491979"/>
            <a:ext cx="2409825" cy="4247268"/>
          </a:xfrm>
          <a:prstGeom prst="rect">
            <a:avLst/>
          </a:prstGeom>
          <a:noFill/>
        </p:spPr>
        <p:txBody>
          <a:bodyPr wrap="square" lIns="91391" tIns="45696" rIns="91391" bIns="45696" rtlCol="0">
            <a:spAutoFit/>
          </a:bodyPr>
          <a:lstStyle/>
          <a:p>
            <a:pPr algn="just"/>
            <a:r>
              <a:rPr lang="en-US" smtClean="0">
                <a:latin typeface="Arial-Rounded" pitchFamily="34" charset="0"/>
                <a:ea typeface="Arial-Rounded" pitchFamily="34" charset="0"/>
                <a:cs typeface="Arial-Rounded" pitchFamily="34" charset="0"/>
              </a:rPr>
              <a:t>Em yêu nhà em</a:t>
            </a:r>
          </a:p>
          <a:p>
            <a:pPr algn="just"/>
            <a:r>
              <a:rPr lang="en-US" smtClean="0">
                <a:latin typeface="Arial-Rounded" pitchFamily="34" charset="0"/>
                <a:ea typeface="Arial-Rounded" pitchFamily="34" charset="0"/>
                <a:cs typeface="Arial-Rounded" pitchFamily="34" charset="0"/>
              </a:rPr>
              <a:t>Hàng xoan trước ngõ</a:t>
            </a:r>
          </a:p>
          <a:p>
            <a:pPr algn="just"/>
            <a:r>
              <a:rPr lang="en-US" smtClean="0">
                <a:latin typeface="Arial-Rounded" pitchFamily="34" charset="0"/>
                <a:ea typeface="Arial-Rounded" pitchFamily="34" charset="0"/>
                <a:cs typeface="Arial-Rounded" pitchFamily="34" charset="0"/>
              </a:rPr>
              <a:t>Hoa xao xuyến nở</a:t>
            </a:r>
          </a:p>
          <a:p>
            <a:pPr algn="just"/>
            <a:r>
              <a:rPr lang="en-US" smtClean="0">
                <a:latin typeface="Arial-Rounded" pitchFamily="34" charset="0"/>
                <a:ea typeface="Arial-Rounded" pitchFamily="34" charset="0"/>
                <a:cs typeface="Arial-Rounded" pitchFamily="34" charset="0"/>
              </a:rPr>
              <a:t>Như mây từng chùm.</a:t>
            </a:r>
          </a:p>
          <a:p>
            <a:pPr algn="just"/>
            <a:endParaRPr lang="en-US">
              <a:latin typeface="Arial-Rounded" pitchFamily="34" charset="0"/>
              <a:ea typeface="Arial-Rounded" pitchFamily="34" charset="0"/>
              <a:cs typeface="Arial-Rounded" pitchFamily="34" charset="0"/>
            </a:endParaRPr>
          </a:p>
          <a:p>
            <a:pPr algn="just"/>
            <a:r>
              <a:rPr lang="en-US" smtClean="0">
                <a:latin typeface="Arial-Rounded" pitchFamily="34" charset="0"/>
                <a:ea typeface="Arial-Rounded" pitchFamily="34" charset="0"/>
                <a:cs typeface="Arial-Rounded" pitchFamily="34" charset="0"/>
              </a:rPr>
              <a:t>Em yêu tiếng chim</a:t>
            </a:r>
          </a:p>
          <a:p>
            <a:pPr algn="just"/>
            <a:r>
              <a:rPr lang="en-US" smtClean="0">
                <a:latin typeface="Arial-Rounded" pitchFamily="34" charset="0"/>
                <a:ea typeface="Arial-Rounded" pitchFamily="34" charset="0"/>
                <a:cs typeface="Arial-Rounded" pitchFamily="34" charset="0"/>
              </a:rPr>
              <a:t>Đầu hồi lảnh lót</a:t>
            </a:r>
          </a:p>
          <a:p>
            <a:pPr algn="just"/>
            <a:r>
              <a:rPr lang="en-US" smtClean="0">
                <a:latin typeface="Arial-Rounded" pitchFamily="34" charset="0"/>
                <a:ea typeface="Arial-Rounded" pitchFamily="34" charset="0"/>
                <a:cs typeface="Arial-Rounded" pitchFamily="34" charset="0"/>
              </a:rPr>
              <a:t>Mái vàng thơm phức</a:t>
            </a:r>
          </a:p>
          <a:p>
            <a:pPr algn="just"/>
            <a:r>
              <a:rPr lang="en-US" smtClean="0">
                <a:latin typeface="Arial-Rounded" pitchFamily="34" charset="0"/>
                <a:ea typeface="Arial-Rounded" pitchFamily="34" charset="0"/>
                <a:cs typeface="Arial-Rounded" pitchFamily="34" charset="0"/>
              </a:rPr>
              <a:t>Rạ đầy sân phơi.</a:t>
            </a:r>
          </a:p>
          <a:p>
            <a:pPr algn="just"/>
            <a:endParaRPr lang="en-US" smtClean="0">
              <a:latin typeface="Arial-Rounded" pitchFamily="34" charset="0"/>
              <a:ea typeface="Arial-Rounded" pitchFamily="34" charset="0"/>
              <a:cs typeface="Arial-Rounded" pitchFamily="34" charset="0"/>
            </a:endParaRPr>
          </a:p>
          <a:p>
            <a:pPr algn="just"/>
            <a:r>
              <a:rPr lang="en-US">
                <a:latin typeface="Arial-Rounded" pitchFamily="34" charset="0"/>
                <a:ea typeface="Arial-Rounded" pitchFamily="34" charset="0"/>
                <a:cs typeface="Arial-Rounded" pitchFamily="34" charset="0"/>
              </a:rPr>
              <a:t>Em yêu </a:t>
            </a:r>
            <a:r>
              <a:rPr lang="en-US" smtClean="0">
                <a:latin typeface="Arial-Rounded" pitchFamily="34" charset="0"/>
                <a:ea typeface="Arial-Rounded" pitchFamily="34" charset="0"/>
                <a:cs typeface="Arial-Rounded" pitchFamily="34" charset="0"/>
              </a:rPr>
              <a:t>ngôi </a:t>
            </a:r>
            <a:r>
              <a:rPr lang="en-US">
                <a:latin typeface="Arial-Rounded" pitchFamily="34" charset="0"/>
                <a:ea typeface="Arial-Rounded" pitchFamily="34" charset="0"/>
                <a:cs typeface="Arial-Rounded" pitchFamily="34" charset="0"/>
              </a:rPr>
              <a:t>nhà</a:t>
            </a:r>
          </a:p>
          <a:p>
            <a:pPr algn="just"/>
            <a:r>
              <a:rPr lang="en-US" smtClean="0">
                <a:latin typeface="Arial-Rounded" pitchFamily="34" charset="0"/>
                <a:ea typeface="Arial-Rounded" pitchFamily="34" charset="0"/>
                <a:cs typeface="Arial-Rounded" pitchFamily="34" charset="0"/>
              </a:rPr>
              <a:t>Gỗ, </a:t>
            </a:r>
            <a:r>
              <a:rPr lang="en-US">
                <a:latin typeface="Arial-Rounded" pitchFamily="34" charset="0"/>
                <a:ea typeface="Arial-Rounded" pitchFamily="34" charset="0"/>
                <a:cs typeface="Arial-Rounded" pitchFamily="34" charset="0"/>
              </a:rPr>
              <a:t>tre mộc mạc</a:t>
            </a:r>
          </a:p>
          <a:p>
            <a:pPr algn="just"/>
            <a:r>
              <a:rPr lang="en-US">
                <a:latin typeface="Arial-Rounded" pitchFamily="34" charset="0"/>
                <a:ea typeface="Arial-Rounded" pitchFamily="34" charset="0"/>
                <a:cs typeface="Arial-Rounded" pitchFamily="34" charset="0"/>
              </a:rPr>
              <a:t>Như yêu đất nước</a:t>
            </a:r>
          </a:p>
          <a:p>
            <a:pPr algn="just"/>
            <a:r>
              <a:rPr lang="en-US">
                <a:latin typeface="Arial-Rounded" pitchFamily="34" charset="0"/>
                <a:ea typeface="Arial-Rounded" pitchFamily="34" charset="0"/>
                <a:cs typeface="Arial-Rounded" pitchFamily="34" charset="0"/>
              </a:rPr>
              <a:t>Bốn mùa chim ca.</a:t>
            </a:r>
          </a:p>
          <a:p>
            <a:pPr algn="just"/>
            <a:r>
              <a:rPr lang="en-US">
                <a:latin typeface="Arial-Rounded" pitchFamily="34" charset="0"/>
                <a:ea typeface="Arial-Rounded" pitchFamily="34" charset="0"/>
                <a:cs typeface="Arial-Rounded" pitchFamily="34" charset="0"/>
              </a:rPr>
              <a:t>        </a:t>
            </a:r>
            <a:r>
              <a:rPr lang="en-US" smtClean="0">
                <a:latin typeface="Arial-Rounded" pitchFamily="34" charset="0"/>
                <a:ea typeface="Arial-Rounded" pitchFamily="34" charset="0"/>
                <a:cs typeface="Arial-Rounded" pitchFamily="34" charset="0"/>
              </a:rPr>
              <a:t>               (Tô Hà)</a:t>
            </a:r>
            <a:endParaRPr lang="en-US">
              <a:latin typeface="Arial Rounded MT Bold" pitchFamily="34" charset="0"/>
              <a:ea typeface="Arial-Rounded" pitchFamily="34" charset="0"/>
              <a:cs typeface="Arial-Rounded" pitchFamily="34" charset="0"/>
            </a:endParaRPr>
          </a:p>
        </p:txBody>
      </p:sp>
      <p:sp>
        <p:nvSpPr>
          <p:cNvPr id="4" name="TextBox 3"/>
          <p:cNvSpPr txBox="1"/>
          <p:nvPr/>
        </p:nvSpPr>
        <p:spPr>
          <a:xfrm>
            <a:off x="826023" y="4489075"/>
            <a:ext cx="6420370" cy="461628"/>
          </a:xfrm>
          <a:prstGeom prst="rect">
            <a:avLst/>
          </a:prstGeom>
          <a:solidFill>
            <a:srgbClr val="FFD347"/>
          </a:solidFill>
        </p:spPr>
        <p:txBody>
          <a:bodyPr wrap="square" lIns="91403" tIns="45702" rIns="91403" bIns="45702" rtlCol="0">
            <a:spAutoFit/>
          </a:bodyPr>
          <a:lstStyle/>
          <a:p>
            <a:pPr algn="ctr"/>
            <a:r>
              <a:rPr lang="en-US" sz="2400">
                <a:latin typeface="Arial-Rounded" pitchFamily="34" charset="0"/>
                <a:ea typeface="Arial-Rounded" pitchFamily="34" charset="0"/>
                <a:cs typeface="Arial-Rounded" pitchFamily="34" charset="0"/>
              </a:rPr>
              <a:t>Em hãy tìm từ khó đọc, khó hiểu trong bài.</a:t>
            </a:r>
          </a:p>
        </p:txBody>
      </p:sp>
      <p:cxnSp>
        <p:nvCxnSpPr>
          <p:cNvPr id="13" name="Straight Connector 12"/>
          <p:cNvCxnSpPr/>
          <p:nvPr/>
        </p:nvCxnSpPr>
        <p:spPr>
          <a:xfrm flipH="1">
            <a:off x="3809784" y="1343025"/>
            <a:ext cx="91461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4133596" y="2436669"/>
            <a:ext cx="66700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352555" y="2436669"/>
            <a:ext cx="65248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3342164" y="2746665"/>
            <a:ext cx="80940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3349362" y="3013365"/>
            <a:ext cx="20235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4009710" y="3839443"/>
            <a:ext cx="73547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3969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Cần cái nhìn văn hoá làng trong phương hướng kiến trúc cho đô thị hoá nông  thô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 y="2878594"/>
            <a:ext cx="2895600" cy="21717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743200" y="-95250"/>
            <a:ext cx="3657600" cy="857250"/>
          </a:xfrm>
        </p:spPr>
        <p:txBody>
          <a:bodyPr>
            <a:normAutofit/>
          </a:bodyPr>
          <a:lstStyle/>
          <a:p>
            <a:pPr algn="just"/>
            <a:r>
              <a:rPr lang="en-US" sz="3600" smtClean="0">
                <a:solidFill>
                  <a:srgbClr val="FF0000"/>
                </a:solidFill>
                <a:latin typeface="Arial-Rounded" pitchFamily="34" charset="0"/>
                <a:ea typeface="Arial-Rounded" pitchFamily="34" charset="0"/>
                <a:cs typeface="Arial-Rounded" pitchFamily="34" charset="0"/>
              </a:rPr>
              <a:t>nhà gỗ, nhà tre</a:t>
            </a:r>
            <a:endParaRPr lang="en-US" sz="3600">
              <a:latin typeface="Arial-Rounded" pitchFamily="34" charset="0"/>
              <a:ea typeface="Arial-Rounded" pitchFamily="34" charset="0"/>
              <a:cs typeface="Arial-Rounded" pitchFamily="34" charset="0"/>
            </a:endParaRPr>
          </a:p>
        </p:txBody>
      </p:sp>
      <p:pic>
        <p:nvPicPr>
          <p:cNvPr id="1028" name="Picture 4" descr="Kiến trúc Việt cổ từ miền... ký ứ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844816"/>
            <a:ext cx="3276600" cy="217893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rong bóng ngôi nhà xưa | Reatimes.v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1200150"/>
            <a:ext cx="5486400"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20182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FF0000"/>
                </a:solidFill>
                <a:latin typeface="Arial-Rounded" pitchFamily="34" charset="0"/>
                <a:ea typeface="Arial-Rounded" pitchFamily="34" charset="0"/>
                <a:cs typeface="Arial-Rounded" pitchFamily="34" charset="0"/>
              </a:rPr>
              <a:t>hoa xoan</a:t>
            </a:r>
            <a:endParaRPr lang="en-US">
              <a:solidFill>
                <a:srgbClr val="FF0000"/>
              </a:solidFill>
              <a:latin typeface="Arial-Rounded" pitchFamily="34" charset="0"/>
              <a:ea typeface="Arial-Rounded" pitchFamily="34" charset="0"/>
              <a:cs typeface="Arial-Rounded" pitchFamily="34" charset="0"/>
            </a:endParaRPr>
          </a:p>
        </p:txBody>
      </p:sp>
      <p:pic>
        <p:nvPicPr>
          <p:cNvPr id="2050" name="Picture 2" descr="Có một loài hoa mùa xuân đẹp dịu dàng khiến ai cũng nhớ về ký ức tuổi thơ |  Kênh Thời Tiế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047750"/>
            <a:ext cx="6316133" cy="3552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87207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FF0000"/>
                </a:solidFill>
                <a:latin typeface="Arial-Rounded" pitchFamily="34" charset="0"/>
                <a:ea typeface="Arial-Rounded" pitchFamily="34" charset="0"/>
                <a:cs typeface="Arial-Rounded" pitchFamily="34" charset="0"/>
              </a:rPr>
              <a:t>đ</a:t>
            </a:r>
            <a:r>
              <a:rPr lang="en-US" smtClean="0">
                <a:solidFill>
                  <a:srgbClr val="FF0000"/>
                </a:solidFill>
                <a:latin typeface="Arial-Rounded" pitchFamily="34" charset="0"/>
                <a:ea typeface="Arial-Rounded" pitchFamily="34" charset="0"/>
                <a:cs typeface="Arial-Rounded" pitchFamily="34" charset="0"/>
              </a:rPr>
              <a:t>ầu hồi</a:t>
            </a:r>
            <a:endParaRPr lang="en-US">
              <a:solidFill>
                <a:srgbClr val="FF0000"/>
              </a:solidFill>
              <a:latin typeface="Arial-Rounded" pitchFamily="34" charset="0"/>
              <a:ea typeface="Arial-Rounded" pitchFamily="34" charset="0"/>
              <a:cs typeface="Arial-Rounded" pitchFamily="34" charset="0"/>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8264"/>
          <a:stretch/>
        </p:blipFill>
        <p:spPr>
          <a:xfrm>
            <a:off x="2625436" y="1200150"/>
            <a:ext cx="3683000" cy="3648941"/>
          </a:xfrm>
          <a:prstGeom prst="rect">
            <a:avLst/>
          </a:prstGeom>
        </p:spPr>
      </p:pic>
      <p:cxnSp>
        <p:nvCxnSpPr>
          <p:cNvPr id="5" name="Straight Arrow Connector 4"/>
          <p:cNvCxnSpPr/>
          <p:nvPr/>
        </p:nvCxnSpPr>
        <p:spPr>
          <a:xfrm>
            <a:off x="1295400" y="2564823"/>
            <a:ext cx="1794164" cy="1309254"/>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a:off x="5943600" y="2786496"/>
            <a:ext cx="1752600" cy="86590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0523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590550"/>
            <a:ext cx="2971800" cy="857250"/>
          </a:xfrm>
        </p:spPr>
        <p:txBody>
          <a:bodyPr/>
          <a:lstStyle/>
          <a:p>
            <a:r>
              <a:rPr lang="en-US" smtClean="0">
                <a:solidFill>
                  <a:srgbClr val="FF0000"/>
                </a:solidFill>
                <a:latin typeface="Arial-Rounded" pitchFamily="34" charset="0"/>
                <a:ea typeface="Arial-Rounded" pitchFamily="34" charset="0"/>
                <a:cs typeface="Arial-Rounded" pitchFamily="34" charset="0"/>
              </a:rPr>
              <a:t>mái vàng</a:t>
            </a:r>
            <a:endParaRPr lang="en-US">
              <a:solidFill>
                <a:srgbClr val="FF0000"/>
              </a:solidFill>
              <a:latin typeface="Arial-Rounded" pitchFamily="34" charset="0"/>
              <a:ea typeface="Arial-Rounded" pitchFamily="34" charset="0"/>
              <a:cs typeface="Arial-Rounded" pitchFamily="34" charset="0"/>
            </a:endParaRPr>
          </a:p>
        </p:txBody>
      </p:sp>
      <p:sp>
        <p:nvSpPr>
          <p:cNvPr id="3" name="AutoShape 2" descr="hình ảnh : Kiến trúc, cũ, Túp lều, Nhà tranh, Nông nghiệp, vật chất, Nha  gô, Mái vòm, Rơm rạ, Poland, Mái nhà của, Lợp lá, Ngâm, Kiến trúc nông  thôn, kh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hình ảnh : Kiến trúc, cũ, Túp lều, Nhà tranh, Nông nghiệp, vật chất, Nha  gô, Mái vòm, Rơm rạ, Poland, Mái nhà của, Lợp lá, Ngâm, Kiến trúc nông  thôn, khu"/>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8" name="Picture 6" descr="Con đường rơ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1000" y="1428750"/>
            <a:ext cx="4803775" cy="319150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8628"/>
            <a:ext cx="4495800" cy="2991751"/>
          </a:xfrm>
          <a:prstGeom prst="rect">
            <a:avLst/>
          </a:prstGeom>
        </p:spPr>
      </p:pic>
      <p:sp>
        <p:nvSpPr>
          <p:cNvPr id="7" name="Title 1"/>
          <p:cNvSpPr txBox="1">
            <a:spLocks/>
          </p:cNvSpPr>
          <p:nvPr/>
        </p:nvSpPr>
        <p:spPr>
          <a:xfrm>
            <a:off x="5334000" y="561109"/>
            <a:ext cx="2971800" cy="857250"/>
          </a:xfrm>
          <a:prstGeom prst="rect">
            <a:avLst/>
          </a:prstGeom>
        </p:spPr>
        <p:txBody>
          <a:bodyPr vert="horz" lIns="91391" tIns="45696" rIns="91391" bIns="45696" rtlCol="0" anchor="ctr">
            <a:normAutofit fontScale="92500"/>
          </a:bodyPr>
          <a:lstStyle>
            <a:lvl1pPr algn="ctr" defTabSz="913910" rtl="0" eaLnBrk="1" latinLnBrk="0" hangingPunct="1">
              <a:spcBef>
                <a:spcPct val="0"/>
              </a:spcBef>
              <a:buNone/>
              <a:defRPr sz="4400" kern="1200">
                <a:solidFill>
                  <a:schemeClr val="tx1"/>
                </a:solidFill>
                <a:latin typeface="+mj-lt"/>
                <a:ea typeface="+mj-ea"/>
                <a:cs typeface="+mj-cs"/>
              </a:defRPr>
            </a:lvl1pPr>
          </a:lstStyle>
          <a:p>
            <a:r>
              <a:rPr lang="en-US" smtClean="0">
                <a:solidFill>
                  <a:srgbClr val="FF0000"/>
                </a:solidFill>
                <a:latin typeface="Arial-Rounded" pitchFamily="34" charset="0"/>
                <a:ea typeface="Arial-Rounded" pitchFamily="34" charset="0"/>
                <a:cs typeface="Arial-Rounded" pitchFamily="34" charset="0"/>
              </a:rPr>
              <a:t>phơi rạ/rơm</a:t>
            </a:r>
            <a:endParaRPr lang="en-US">
              <a:solidFill>
                <a:srgbClr val="FF0000"/>
              </a:solidFill>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34770443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4425411"/>
            <a:ext cx="3642531"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Đọc nối tiếp câu</a:t>
            </a:r>
          </a:p>
        </p:txBody>
      </p:sp>
      <p:sp>
        <p:nvSpPr>
          <p:cNvPr id="4" name="TextBox 3"/>
          <p:cNvSpPr txBox="1"/>
          <p:nvPr/>
        </p:nvSpPr>
        <p:spPr>
          <a:xfrm>
            <a:off x="1049482" y="133350"/>
            <a:ext cx="5947064" cy="400061"/>
          </a:xfrm>
          <a:prstGeom prst="rect">
            <a:avLst/>
          </a:prstGeom>
          <a:noFill/>
        </p:spPr>
        <p:txBody>
          <a:bodyPr wrap="square" lIns="91391" tIns="45696" rIns="91391" bIns="45696" rtlCol="0">
            <a:spAutoFit/>
          </a:bodyPr>
          <a:lstStyle/>
          <a:p>
            <a:pPr algn="ctr"/>
            <a:r>
              <a:rPr lang="en-US" sz="2000" b="1" smtClean="0">
                <a:latin typeface="Arial-Rounded" pitchFamily="34" charset="0"/>
                <a:ea typeface="Arial-Rounded" pitchFamily="34" charset="0"/>
                <a:cs typeface="Arial-Rounded" pitchFamily="34" charset="0"/>
              </a:rPr>
              <a:t>Ngôi nhà</a:t>
            </a:r>
            <a:endParaRPr lang="en-US" sz="2000" b="1">
              <a:latin typeface="Arial Rounded MT Bold" pitchFamily="34" charset="0"/>
              <a:ea typeface="Arial-Rounded" pitchFamily="34" charset="0"/>
              <a:cs typeface="Arial-Rounded" pitchFamily="34" charset="0"/>
            </a:endParaRPr>
          </a:p>
        </p:txBody>
      </p:sp>
      <p:sp>
        <p:nvSpPr>
          <p:cNvPr id="5" name="TextBox 4"/>
          <p:cNvSpPr txBox="1"/>
          <p:nvPr/>
        </p:nvSpPr>
        <p:spPr>
          <a:xfrm>
            <a:off x="3243696" y="491979"/>
            <a:ext cx="2409825" cy="4247268"/>
          </a:xfrm>
          <a:prstGeom prst="rect">
            <a:avLst/>
          </a:prstGeom>
          <a:noFill/>
        </p:spPr>
        <p:txBody>
          <a:bodyPr wrap="square" lIns="91391" tIns="45696" rIns="91391" bIns="45696" rtlCol="0">
            <a:spAutoFit/>
          </a:bodyPr>
          <a:lstStyle/>
          <a:p>
            <a:pPr algn="just"/>
            <a:r>
              <a:rPr lang="en-US" smtClean="0">
                <a:latin typeface="Arial-Rounded" pitchFamily="34" charset="0"/>
                <a:ea typeface="Arial-Rounded" pitchFamily="34" charset="0"/>
                <a:cs typeface="Arial-Rounded" pitchFamily="34" charset="0"/>
              </a:rPr>
              <a:t>Em yêu nhà em</a:t>
            </a:r>
          </a:p>
          <a:p>
            <a:pPr algn="just"/>
            <a:r>
              <a:rPr lang="en-US" smtClean="0">
                <a:latin typeface="Arial-Rounded" pitchFamily="34" charset="0"/>
                <a:ea typeface="Arial-Rounded" pitchFamily="34" charset="0"/>
                <a:cs typeface="Arial-Rounded" pitchFamily="34" charset="0"/>
              </a:rPr>
              <a:t>Hàng xoan trước ngõ</a:t>
            </a:r>
          </a:p>
          <a:p>
            <a:pPr algn="just"/>
            <a:r>
              <a:rPr lang="en-US" smtClean="0">
                <a:latin typeface="Arial-Rounded" pitchFamily="34" charset="0"/>
                <a:ea typeface="Arial-Rounded" pitchFamily="34" charset="0"/>
                <a:cs typeface="Arial-Rounded" pitchFamily="34" charset="0"/>
              </a:rPr>
              <a:t>Hoa xao xuyến nở</a:t>
            </a:r>
          </a:p>
          <a:p>
            <a:pPr algn="just"/>
            <a:r>
              <a:rPr lang="en-US" smtClean="0">
                <a:latin typeface="Arial-Rounded" pitchFamily="34" charset="0"/>
                <a:ea typeface="Arial-Rounded" pitchFamily="34" charset="0"/>
                <a:cs typeface="Arial-Rounded" pitchFamily="34" charset="0"/>
              </a:rPr>
              <a:t>Như mây từng chùm.</a:t>
            </a:r>
          </a:p>
          <a:p>
            <a:pPr algn="just"/>
            <a:endParaRPr lang="en-US">
              <a:latin typeface="Arial-Rounded" pitchFamily="34" charset="0"/>
              <a:ea typeface="Arial-Rounded" pitchFamily="34" charset="0"/>
              <a:cs typeface="Arial-Rounded" pitchFamily="34" charset="0"/>
            </a:endParaRPr>
          </a:p>
          <a:p>
            <a:pPr algn="just"/>
            <a:r>
              <a:rPr lang="en-US" smtClean="0">
                <a:latin typeface="Arial-Rounded" pitchFamily="34" charset="0"/>
                <a:ea typeface="Arial-Rounded" pitchFamily="34" charset="0"/>
                <a:cs typeface="Arial-Rounded" pitchFamily="34" charset="0"/>
              </a:rPr>
              <a:t>Em yêu tiếng chim</a:t>
            </a:r>
          </a:p>
          <a:p>
            <a:pPr algn="just"/>
            <a:r>
              <a:rPr lang="en-US" smtClean="0">
                <a:latin typeface="Arial-Rounded" pitchFamily="34" charset="0"/>
                <a:ea typeface="Arial-Rounded" pitchFamily="34" charset="0"/>
                <a:cs typeface="Arial-Rounded" pitchFamily="34" charset="0"/>
              </a:rPr>
              <a:t>Đầu hồi lảnh lót</a:t>
            </a:r>
          </a:p>
          <a:p>
            <a:pPr algn="just"/>
            <a:r>
              <a:rPr lang="en-US" smtClean="0">
                <a:latin typeface="Arial-Rounded" pitchFamily="34" charset="0"/>
                <a:ea typeface="Arial-Rounded" pitchFamily="34" charset="0"/>
                <a:cs typeface="Arial-Rounded" pitchFamily="34" charset="0"/>
              </a:rPr>
              <a:t>Mái vàng thơm phức</a:t>
            </a:r>
          </a:p>
          <a:p>
            <a:pPr algn="just"/>
            <a:r>
              <a:rPr lang="en-US" smtClean="0">
                <a:latin typeface="Arial-Rounded" pitchFamily="34" charset="0"/>
                <a:ea typeface="Arial-Rounded" pitchFamily="34" charset="0"/>
                <a:cs typeface="Arial-Rounded" pitchFamily="34" charset="0"/>
              </a:rPr>
              <a:t>Rạ đầy sân phơi.</a:t>
            </a:r>
          </a:p>
          <a:p>
            <a:pPr algn="just"/>
            <a:endParaRPr lang="en-US" smtClean="0">
              <a:latin typeface="Arial-Rounded" pitchFamily="34" charset="0"/>
              <a:ea typeface="Arial-Rounded" pitchFamily="34" charset="0"/>
              <a:cs typeface="Arial-Rounded" pitchFamily="34" charset="0"/>
            </a:endParaRPr>
          </a:p>
          <a:p>
            <a:pPr algn="just"/>
            <a:r>
              <a:rPr lang="en-US">
                <a:latin typeface="Arial-Rounded" pitchFamily="34" charset="0"/>
                <a:ea typeface="Arial-Rounded" pitchFamily="34" charset="0"/>
                <a:cs typeface="Arial-Rounded" pitchFamily="34" charset="0"/>
              </a:rPr>
              <a:t>Em yêu </a:t>
            </a:r>
            <a:r>
              <a:rPr lang="en-US" smtClean="0">
                <a:latin typeface="Arial-Rounded" pitchFamily="34" charset="0"/>
                <a:ea typeface="Arial-Rounded" pitchFamily="34" charset="0"/>
                <a:cs typeface="Arial-Rounded" pitchFamily="34" charset="0"/>
              </a:rPr>
              <a:t>ngôi </a:t>
            </a:r>
            <a:r>
              <a:rPr lang="en-US">
                <a:latin typeface="Arial-Rounded" pitchFamily="34" charset="0"/>
                <a:ea typeface="Arial-Rounded" pitchFamily="34" charset="0"/>
                <a:cs typeface="Arial-Rounded" pitchFamily="34" charset="0"/>
              </a:rPr>
              <a:t>nhà</a:t>
            </a:r>
          </a:p>
          <a:p>
            <a:pPr algn="just"/>
            <a:r>
              <a:rPr lang="en-US" smtClean="0">
                <a:latin typeface="Arial-Rounded" pitchFamily="34" charset="0"/>
                <a:ea typeface="Arial-Rounded" pitchFamily="34" charset="0"/>
                <a:cs typeface="Arial-Rounded" pitchFamily="34" charset="0"/>
              </a:rPr>
              <a:t>Gỗ, </a:t>
            </a:r>
            <a:r>
              <a:rPr lang="en-US">
                <a:latin typeface="Arial-Rounded" pitchFamily="34" charset="0"/>
                <a:ea typeface="Arial-Rounded" pitchFamily="34" charset="0"/>
                <a:cs typeface="Arial-Rounded" pitchFamily="34" charset="0"/>
              </a:rPr>
              <a:t>tre mộc mạc</a:t>
            </a:r>
          </a:p>
          <a:p>
            <a:pPr algn="just"/>
            <a:r>
              <a:rPr lang="en-US">
                <a:latin typeface="Arial-Rounded" pitchFamily="34" charset="0"/>
                <a:ea typeface="Arial-Rounded" pitchFamily="34" charset="0"/>
                <a:cs typeface="Arial-Rounded" pitchFamily="34" charset="0"/>
              </a:rPr>
              <a:t>Như yêu đất nước</a:t>
            </a:r>
          </a:p>
          <a:p>
            <a:pPr algn="just"/>
            <a:r>
              <a:rPr lang="en-US">
                <a:latin typeface="Arial-Rounded" pitchFamily="34" charset="0"/>
                <a:ea typeface="Arial-Rounded" pitchFamily="34" charset="0"/>
                <a:cs typeface="Arial-Rounded" pitchFamily="34" charset="0"/>
              </a:rPr>
              <a:t>Bốn mùa chim ca.</a:t>
            </a:r>
          </a:p>
          <a:p>
            <a:pPr algn="just"/>
            <a:r>
              <a:rPr lang="en-US">
                <a:latin typeface="Arial-Rounded" pitchFamily="34" charset="0"/>
                <a:ea typeface="Arial-Rounded" pitchFamily="34" charset="0"/>
                <a:cs typeface="Arial-Rounded" pitchFamily="34" charset="0"/>
              </a:rPr>
              <a:t>        </a:t>
            </a:r>
            <a:r>
              <a:rPr lang="en-US" smtClean="0">
                <a:latin typeface="Arial-Rounded" pitchFamily="34" charset="0"/>
                <a:ea typeface="Arial-Rounded" pitchFamily="34" charset="0"/>
                <a:cs typeface="Arial-Rounded" pitchFamily="34" charset="0"/>
              </a:rPr>
              <a:t>               (Tô Hà)</a:t>
            </a:r>
            <a:endParaRPr lang="en-US">
              <a:latin typeface="Arial Rounded MT Bold" pitchFamily="34" charset="0"/>
              <a:ea typeface="Arial-Rounded" pitchFamily="34" charset="0"/>
              <a:cs typeface="Arial-Rounded" pitchFamily="34" charset="0"/>
            </a:endParaRPr>
          </a:p>
        </p:txBody>
      </p:sp>
    </p:spTree>
    <p:extLst>
      <p:ext uri="{BB962C8B-B14F-4D97-AF65-F5344CB8AC3E}">
        <p14:creationId xmlns:p14="http://schemas.microsoft.com/office/powerpoint/2010/main" val="299078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923</TotalTime>
  <Words>654</Words>
  <Application>Microsoft Office PowerPoint</Application>
  <PresentationFormat>On-screen Show (16:9)</PresentationFormat>
  <Paragraphs>163</Paragraphs>
  <Slides>17</Slides>
  <Notes>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PowerPoint Presentation</vt:lpstr>
      <vt:lpstr>PowerPoint Presentation</vt:lpstr>
      <vt:lpstr>PowerPoint Presentation</vt:lpstr>
      <vt:lpstr>nhà gỗ, nhà tre</vt:lpstr>
      <vt:lpstr>hoa xoan</vt:lpstr>
      <vt:lpstr>đầu hồi</vt:lpstr>
      <vt:lpstr>mái vàng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PC</cp:lastModifiedBy>
  <cp:revision>148</cp:revision>
  <dcterms:created xsi:type="dcterms:W3CDTF">2020-12-08T15:48:47Z</dcterms:created>
  <dcterms:modified xsi:type="dcterms:W3CDTF">2021-02-01T12:42:37Z</dcterms:modified>
</cp:coreProperties>
</file>