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58" r:id="rId4"/>
    <p:sldId id="260" r:id="rId5"/>
    <p:sldId id="275" r:id="rId6"/>
    <p:sldId id="276" r:id="rId7"/>
    <p:sldId id="261" r:id="rId8"/>
    <p:sldId id="262" r:id="rId9"/>
    <p:sldId id="264" r:id="rId10"/>
    <p:sldId id="266" r:id="rId11"/>
    <p:sldId id="267" r:id="rId12"/>
    <p:sldId id="277" r:id="rId13"/>
    <p:sldId id="270" r:id="rId14"/>
    <p:sldId id="274" r:id="rId15"/>
    <p:sldId id="271" r:id="rId16"/>
    <p:sldId id="272" r:id="rId17"/>
  </p:sldIdLst>
  <p:sldSz cx="9144000" cy="5143500" type="screen16x9"/>
  <p:notesSz cx="6858000" cy="9144000"/>
  <p:defaultTextStyle>
    <a:defPPr>
      <a:defRPr lang="en-US"/>
    </a:defPPr>
    <a:lvl1pPr marL="0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955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910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865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821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776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731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8686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641" algn="l" defTabSz="91391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243"/>
    <a:srgbClr val="FFEDB3"/>
    <a:srgbClr val="FFDF79"/>
    <a:srgbClr val="FFD03B"/>
    <a:srgbClr val="F68426"/>
    <a:srgbClr val="FFC611"/>
    <a:srgbClr val="FFD347"/>
    <a:srgbClr val="EBF6F9"/>
    <a:srgbClr val="BEE395"/>
    <a:srgbClr val="A9DA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5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BC2AF-ECAD-4B64-9E5E-57F7F29CBAD2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FEA3F6-B450-4284-BB2C-4DA94784F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72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17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34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51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068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086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03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20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37" algn="l" defTabSz="9140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Giáo</a:t>
            </a:r>
            <a:r>
              <a:rPr lang="en-US" baseline="0" smtClean="0"/>
              <a:t> viên chủ động giải thích từ khó, cho hs luyện đọc từ. Từ khó có thể linh động theo vùng miền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804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Đây</a:t>
            </a:r>
            <a:r>
              <a:rPr lang="en-US" baseline="0" smtClean="0"/>
              <a:t> chỉ là gợi ý GV đưa ra sau khi GV đã trả lời xong. HĐ này GV nên tổ chức thi đua trên bảng lớp hoặc bảng nhóm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54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2 câu</a:t>
            </a:r>
            <a:r>
              <a:rPr lang="en-US" baseline="0" smtClean="0"/>
              <a:t> sau là câu hỏi mở, GV tôn trọng ý kiến của hs nhé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2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EA3F6-B450-4284-BB2C-4DA94784F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44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7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5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1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82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573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5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8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7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7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6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06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5" indent="0">
              <a:buNone/>
              <a:defRPr sz="2000" b="1"/>
            </a:lvl2pPr>
            <a:lvl3pPr marL="913910" indent="0">
              <a:buNone/>
              <a:defRPr sz="1800" b="1"/>
            </a:lvl3pPr>
            <a:lvl4pPr marL="1370865" indent="0">
              <a:buNone/>
              <a:defRPr sz="1600" b="1"/>
            </a:lvl4pPr>
            <a:lvl5pPr marL="1827821" indent="0">
              <a:buNone/>
              <a:defRPr sz="1600" b="1"/>
            </a:lvl5pPr>
            <a:lvl6pPr marL="2284776" indent="0">
              <a:buNone/>
              <a:defRPr sz="1600" b="1"/>
            </a:lvl6pPr>
            <a:lvl7pPr marL="2741731" indent="0">
              <a:buNone/>
              <a:defRPr sz="1600" b="1"/>
            </a:lvl7pPr>
            <a:lvl8pPr marL="3198686" indent="0">
              <a:buNone/>
              <a:defRPr sz="1600" b="1"/>
            </a:lvl8pPr>
            <a:lvl9pPr marL="36556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55" indent="0">
              <a:buNone/>
              <a:defRPr sz="2000" b="1"/>
            </a:lvl2pPr>
            <a:lvl3pPr marL="913910" indent="0">
              <a:buNone/>
              <a:defRPr sz="1800" b="1"/>
            </a:lvl3pPr>
            <a:lvl4pPr marL="1370865" indent="0">
              <a:buNone/>
              <a:defRPr sz="1600" b="1"/>
            </a:lvl4pPr>
            <a:lvl5pPr marL="1827821" indent="0">
              <a:buNone/>
              <a:defRPr sz="1600" b="1"/>
            </a:lvl5pPr>
            <a:lvl6pPr marL="2284776" indent="0">
              <a:buNone/>
              <a:defRPr sz="1600" b="1"/>
            </a:lvl6pPr>
            <a:lvl7pPr marL="2741731" indent="0">
              <a:buNone/>
              <a:defRPr sz="1600" b="1"/>
            </a:lvl7pPr>
            <a:lvl8pPr marL="3198686" indent="0">
              <a:buNone/>
              <a:defRPr sz="1600" b="1"/>
            </a:lvl8pPr>
            <a:lvl9pPr marL="365564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99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9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955" indent="0">
              <a:buNone/>
              <a:defRPr sz="1200"/>
            </a:lvl2pPr>
            <a:lvl3pPr marL="913910" indent="0">
              <a:buNone/>
              <a:defRPr sz="1000"/>
            </a:lvl3pPr>
            <a:lvl4pPr marL="1370865" indent="0">
              <a:buNone/>
              <a:defRPr sz="900"/>
            </a:lvl4pPr>
            <a:lvl5pPr marL="1827821" indent="0">
              <a:buNone/>
              <a:defRPr sz="900"/>
            </a:lvl5pPr>
            <a:lvl6pPr marL="2284776" indent="0">
              <a:buNone/>
              <a:defRPr sz="900"/>
            </a:lvl6pPr>
            <a:lvl7pPr marL="2741731" indent="0">
              <a:buNone/>
              <a:defRPr sz="900"/>
            </a:lvl7pPr>
            <a:lvl8pPr marL="3198686" indent="0">
              <a:buNone/>
              <a:defRPr sz="900"/>
            </a:lvl8pPr>
            <a:lvl9pPr marL="36556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7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55" indent="0">
              <a:buNone/>
              <a:defRPr sz="2800"/>
            </a:lvl2pPr>
            <a:lvl3pPr marL="913910" indent="0">
              <a:buNone/>
              <a:defRPr sz="2400"/>
            </a:lvl3pPr>
            <a:lvl4pPr marL="1370865" indent="0">
              <a:buNone/>
              <a:defRPr sz="2000"/>
            </a:lvl4pPr>
            <a:lvl5pPr marL="1827821" indent="0">
              <a:buNone/>
              <a:defRPr sz="2000"/>
            </a:lvl5pPr>
            <a:lvl6pPr marL="2284776" indent="0">
              <a:buNone/>
              <a:defRPr sz="2000"/>
            </a:lvl6pPr>
            <a:lvl7pPr marL="2741731" indent="0">
              <a:buNone/>
              <a:defRPr sz="2000"/>
            </a:lvl7pPr>
            <a:lvl8pPr marL="3198686" indent="0">
              <a:buNone/>
              <a:defRPr sz="2000"/>
            </a:lvl8pPr>
            <a:lvl9pPr marL="365564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955" indent="0">
              <a:buNone/>
              <a:defRPr sz="1200"/>
            </a:lvl2pPr>
            <a:lvl3pPr marL="913910" indent="0">
              <a:buNone/>
              <a:defRPr sz="1000"/>
            </a:lvl3pPr>
            <a:lvl4pPr marL="1370865" indent="0">
              <a:buNone/>
              <a:defRPr sz="900"/>
            </a:lvl4pPr>
            <a:lvl5pPr marL="1827821" indent="0">
              <a:buNone/>
              <a:defRPr sz="900"/>
            </a:lvl5pPr>
            <a:lvl6pPr marL="2284776" indent="0">
              <a:buNone/>
              <a:defRPr sz="900"/>
            </a:lvl6pPr>
            <a:lvl7pPr marL="2741731" indent="0">
              <a:buNone/>
              <a:defRPr sz="900"/>
            </a:lvl7pPr>
            <a:lvl8pPr marL="3198686" indent="0">
              <a:buNone/>
              <a:defRPr sz="900"/>
            </a:lvl8pPr>
            <a:lvl9pPr marL="365564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42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1" tIns="45696" rIns="91391" bIns="4569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91" tIns="45696" rIns="91391" bIns="4569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391" tIns="45696" rIns="91391" bIns="4569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851F-4C9B-4ED8-A706-7687066F5A2C}" type="datetimeFigureOut">
              <a:rPr lang="en-US" smtClean="0"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391" tIns="45696" rIns="91391" bIns="4569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391" tIns="45696" rIns="91391" bIns="4569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2045C-80A1-433A-B3B9-3018D210B4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7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91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16" indent="-342716" algn="l" defTabSz="9139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552" indent="-285597" algn="l" defTabSz="91391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88" indent="-228478" algn="l" defTabSz="91391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343" indent="-228478" algn="l" defTabSz="91391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298" indent="-228478" algn="l" defTabSz="91391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253" indent="-228478" algn="l" defTabSz="9139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208" indent="-228478" algn="l" defTabSz="9139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164" indent="-228478" algn="l" defTabSz="9139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119" indent="-228478" algn="l" defTabSz="9139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5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10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65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821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76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731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86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641" algn="l" defTabSz="9139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lowchart: Document 17"/>
          <p:cNvSpPr/>
          <p:nvPr/>
        </p:nvSpPr>
        <p:spPr>
          <a:xfrm>
            <a:off x="-17799" y="-14642"/>
            <a:ext cx="9252641" cy="1943558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469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225"/>
              <a:gd name="connsiteX1" fmla="*/ 21676 w 21676"/>
              <a:gd name="connsiteY1" fmla="*/ 0 h 23225"/>
              <a:gd name="connsiteX2" fmla="*/ 21625 w 21676"/>
              <a:gd name="connsiteY2" fmla="*/ 18938 h 23225"/>
              <a:gd name="connsiteX3" fmla="*/ 17591 w 21676"/>
              <a:gd name="connsiteY3" fmla="*/ 19806 h 23225"/>
              <a:gd name="connsiteX4" fmla="*/ 8290 w 21676"/>
              <a:gd name="connsiteY4" fmla="*/ 23038 h 23225"/>
              <a:gd name="connsiteX5" fmla="*/ 1 w 21676"/>
              <a:gd name="connsiteY5" fmla="*/ 20416 h 23225"/>
              <a:gd name="connsiteX6" fmla="*/ 76 w 21676"/>
              <a:gd name="connsiteY6" fmla="*/ 0 h 23225"/>
              <a:gd name="connsiteX0" fmla="*/ 76 w 21676"/>
              <a:gd name="connsiteY0" fmla="*/ 0 h 23054"/>
              <a:gd name="connsiteX1" fmla="*/ 21676 w 21676"/>
              <a:gd name="connsiteY1" fmla="*/ 0 h 23054"/>
              <a:gd name="connsiteX2" fmla="*/ 21625 w 21676"/>
              <a:gd name="connsiteY2" fmla="*/ 18938 h 23054"/>
              <a:gd name="connsiteX3" fmla="*/ 17591 w 21676"/>
              <a:gd name="connsiteY3" fmla="*/ 19806 h 23054"/>
              <a:gd name="connsiteX4" fmla="*/ 8290 w 21676"/>
              <a:gd name="connsiteY4" fmla="*/ 23038 h 23054"/>
              <a:gd name="connsiteX5" fmla="*/ 1 w 21676"/>
              <a:gd name="connsiteY5" fmla="*/ 20416 h 23054"/>
              <a:gd name="connsiteX6" fmla="*/ 76 w 21676"/>
              <a:gd name="connsiteY6" fmla="*/ 0 h 23054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7591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8938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38"/>
              <a:gd name="connsiteX1" fmla="*/ 21676 w 21676"/>
              <a:gd name="connsiteY1" fmla="*/ 0 h 23038"/>
              <a:gd name="connsiteX2" fmla="*/ 21625 w 21676"/>
              <a:gd name="connsiteY2" fmla="*/ 19390 h 23038"/>
              <a:gd name="connsiteX3" fmla="*/ 18037 w 21676"/>
              <a:gd name="connsiteY3" fmla="*/ 19806 h 23038"/>
              <a:gd name="connsiteX4" fmla="*/ 8290 w 21676"/>
              <a:gd name="connsiteY4" fmla="*/ 23038 h 23038"/>
              <a:gd name="connsiteX5" fmla="*/ 1 w 21676"/>
              <a:gd name="connsiteY5" fmla="*/ 20416 h 23038"/>
              <a:gd name="connsiteX6" fmla="*/ 76 w 21676"/>
              <a:gd name="connsiteY6" fmla="*/ 0 h 23038"/>
              <a:gd name="connsiteX0" fmla="*/ 76 w 21676"/>
              <a:gd name="connsiteY0" fmla="*/ 0 h 23075"/>
              <a:gd name="connsiteX1" fmla="*/ 21676 w 21676"/>
              <a:gd name="connsiteY1" fmla="*/ 0 h 23075"/>
              <a:gd name="connsiteX2" fmla="*/ 21625 w 21676"/>
              <a:gd name="connsiteY2" fmla="*/ 19390 h 23075"/>
              <a:gd name="connsiteX3" fmla="*/ 18037 w 21676"/>
              <a:gd name="connsiteY3" fmla="*/ 19806 h 23075"/>
              <a:gd name="connsiteX4" fmla="*/ 8290 w 21676"/>
              <a:gd name="connsiteY4" fmla="*/ 23038 h 23075"/>
              <a:gd name="connsiteX5" fmla="*/ 1 w 21676"/>
              <a:gd name="connsiteY5" fmla="*/ 20416 h 23075"/>
              <a:gd name="connsiteX6" fmla="*/ 76 w 21676"/>
              <a:gd name="connsiteY6" fmla="*/ 0 h 2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075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4088"/>
                  <a:pt x="21625" y="19390"/>
                </a:cubicBezTo>
                <a:cubicBezTo>
                  <a:pt x="19315" y="19388"/>
                  <a:pt x="20217" y="19028"/>
                  <a:pt x="18037" y="19806"/>
                </a:cubicBezTo>
                <a:cubicBezTo>
                  <a:pt x="15320" y="20859"/>
                  <a:pt x="10963" y="22677"/>
                  <a:pt x="8290" y="23038"/>
                </a:cubicBezTo>
                <a:cubicBezTo>
                  <a:pt x="5677" y="23406"/>
                  <a:pt x="1035" y="20921"/>
                  <a:pt x="1" y="20416"/>
                </a:cubicBezTo>
                <a:cubicBezTo>
                  <a:pt x="-16" y="15915"/>
                  <a:pt x="93" y="4501"/>
                  <a:pt x="76" y="0"/>
                </a:cubicBezTo>
                <a:close/>
              </a:path>
            </a:pathLst>
          </a:custGeom>
          <a:solidFill>
            <a:srgbClr val="FFD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18" name="Flowchart: Document 17"/>
          <p:cNvSpPr/>
          <p:nvPr/>
        </p:nvSpPr>
        <p:spPr>
          <a:xfrm>
            <a:off x="-43199" y="10758"/>
            <a:ext cx="9252641" cy="1777224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17322"/>
              <a:gd name="connsiteX1" fmla="*/ 21600 w 21600"/>
              <a:gd name="connsiteY1" fmla="*/ 0 h 17322"/>
              <a:gd name="connsiteX2" fmla="*/ 21600 w 21600"/>
              <a:gd name="connsiteY2" fmla="*/ 17322 h 17322"/>
              <a:gd name="connsiteX3" fmla="*/ 50 w 21600"/>
              <a:gd name="connsiteY3" fmla="*/ 13503 h 17322"/>
              <a:gd name="connsiteX4" fmla="*/ 0 w 21600"/>
              <a:gd name="connsiteY4" fmla="*/ 0 h 17322"/>
              <a:gd name="connsiteX0" fmla="*/ 0 w 21600"/>
              <a:gd name="connsiteY0" fmla="*/ 0 h 18888"/>
              <a:gd name="connsiteX1" fmla="*/ 21600 w 21600"/>
              <a:gd name="connsiteY1" fmla="*/ 0 h 18888"/>
              <a:gd name="connsiteX2" fmla="*/ 21600 w 21600"/>
              <a:gd name="connsiteY2" fmla="*/ 17322 h 18888"/>
              <a:gd name="connsiteX3" fmla="*/ 50 w 21600"/>
              <a:gd name="connsiteY3" fmla="*/ 13503 h 18888"/>
              <a:gd name="connsiteX4" fmla="*/ 0 w 21600"/>
              <a:gd name="connsiteY4" fmla="*/ 0 h 18888"/>
              <a:gd name="connsiteX0" fmla="*/ 0 w 21600"/>
              <a:gd name="connsiteY0" fmla="*/ 0 h 18322"/>
              <a:gd name="connsiteX1" fmla="*/ 21600 w 21600"/>
              <a:gd name="connsiteY1" fmla="*/ 0 h 18322"/>
              <a:gd name="connsiteX2" fmla="*/ 21600 w 21600"/>
              <a:gd name="connsiteY2" fmla="*/ 17322 h 18322"/>
              <a:gd name="connsiteX3" fmla="*/ 15726 w 21600"/>
              <a:gd name="connsiteY3" fmla="*/ 14955 h 18322"/>
              <a:gd name="connsiteX4" fmla="*/ 50 w 21600"/>
              <a:gd name="connsiteY4" fmla="*/ 13503 h 18322"/>
              <a:gd name="connsiteX5" fmla="*/ 0 w 21600"/>
              <a:gd name="connsiteY5" fmla="*/ 0 h 18322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600 w 21600"/>
              <a:gd name="connsiteY2" fmla="*/ 17322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400"/>
              <a:gd name="connsiteX1" fmla="*/ 21600 w 21600"/>
              <a:gd name="connsiteY1" fmla="*/ 0 h 18400"/>
              <a:gd name="connsiteX2" fmla="*/ 21499 w 21600"/>
              <a:gd name="connsiteY2" fmla="*/ 15907 h 18400"/>
              <a:gd name="connsiteX3" fmla="*/ 15726 w 21600"/>
              <a:gd name="connsiteY3" fmla="*/ 14955 h 18400"/>
              <a:gd name="connsiteX4" fmla="*/ 5570 w 21600"/>
              <a:gd name="connsiteY4" fmla="*/ 18390 h 18400"/>
              <a:gd name="connsiteX5" fmla="*/ 50 w 21600"/>
              <a:gd name="connsiteY5" fmla="*/ 13503 h 18400"/>
              <a:gd name="connsiteX6" fmla="*/ 0 w 21600"/>
              <a:gd name="connsiteY6" fmla="*/ 0 h 18400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955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8736"/>
              <a:gd name="connsiteX1" fmla="*/ 21600 w 21600"/>
              <a:gd name="connsiteY1" fmla="*/ 0 h 18736"/>
              <a:gd name="connsiteX2" fmla="*/ 21524 w 21600"/>
              <a:gd name="connsiteY2" fmla="*/ 18736 h 18736"/>
              <a:gd name="connsiteX3" fmla="*/ 15726 w 21600"/>
              <a:gd name="connsiteY3" fmla="*/ 14147 h 18736"/>
              <a:gd name="connsiteX4" fmla="*/ 5570 w 21600"/>
              <a:gd name="connsiteY4" fmla="*/ 18390 h 18736"/>
              <a:gd name="connsiteX5" fmla="*/ 50 w 21600"/>
              <a:gd name="connsiteY5" fmla="*/ 13503 h 18736"/>
              <a:gd name="connsiteX6" fmla="*/ 0 w 21600"/>
              <a:gd name="connsiteY6" fmla="*/ 0 h 18736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50 w 21600"/>
              <a:gd name="connsiteY5" fmla="*/ 1350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19811"/>
              <a:gd name="connsiteX1" fmla="*/ 21600 w 21600"/>
              <a:gd name="connsiteY1" fmla="*/ 0 h 19811"/>
              <a:gd name="connsiteX2" fmla="*/ 21524 w 21600"/>
              <a:gd name="connsiteY2" fmla="*/ 18736 h 19811"/>
              <a:gd name="connsiteX3" fmla="*/ 15726 w 21600"/>
              <a:gd name="connsiteY3" fmla="*/ 14147 h 19811"/>
              <a:gd name="connsiteX4" fmla="*/ 5545 w 21600"/>
              <a:gd name="connsiteY4" fmla="*/ 19805 h 19811"/>
              <a:gd name="connsiteX5" fmla="*/ 25 w 21600"/>
              <a:gd name="connsiteY5" fmla="*/ 17343 h 19811"/>
              <a:gd name="connsiteX6" fmla="*/ 0 w 21600"/>
              <a:gd name="connsiteY6" fmla="*/ 0 h 19811"/>
              <a:gd name="connsiteX0" fmla="*/ 0 w 21600"/>
              <a:gd name="connsiteY0" fmla="*/ 0 h 20417"/>
              <a:gd name="connsiteX1" fmla="*/ 21600 w 21600"/>
              <a:gd name="connsiteY1" fmla="*/ 0 h 20417"/>
              <a:gd name="connsiteX2" fmla="*/ 21524 w 21600"/>
              <a:gd name="connsiteY2" fmla="*/ 18736 h 20417"/>
              <a:gd name="connsiteX3" fmla="*/ 15726 w 21600"/>
              <a:gd name="connsiteY3" fmla="*/ 14147 h 20417"/>
              <a:gd name="connsiteX4" fmla="*/ 8393 w 21600"/>
              <a:gd name="connsiteY4" fmla="*/ 20411 h 20417"/>
              <a:gd name="connsiteX5" fmla="*/ 25 w 21600"/>
              <a:gd name="connsiteY5" fmla="*/ 17343 h 20417"/>
              <a:gd name="connsiteX6" fmla="*/ 0 w 21600"/>
              <a:gd name="connsiteY6" fmla="*/ 0 h 20417"/>
              <a:gd name="connsiteX0" fmla="*/ 0 w 21600"/>
              <a:gd name="connsiteY0" fmla="*/ 0 h 20605"/>
              <a:gd name="connsiteX1" fmla="*/ 21600 w 21600"/>
              <a:gd name="connsiteY1" fmla="*/ 0 h 20605"/>
              <a:gd name="connsiteX2" fmla="*/ 21524 w 21600"/>
              <a:gd name="connsiteY2" fmla="*/ 18736 h 20605"/>
              <a:gd name="connsiteX3" fmla="*/ 15726 w 21600"/>
              <a:gd name="connsiteY3" fmla="*/ 14147 h 20605"/>
              <a:gd name="connsiteX4" fmla="*/ 8393 w 21600"/>
              <a:gd name="connsiteY4" fmla="*/ 20411 h 20605"/>
              <a:gd name="connsiteX5" fmla="*/ 25 w 21600"/>
              <a:gd name="connsiteY5" fmla="*/ 17343 h 20605"/>
              <a:gd name="connsiteX6" fmla="*/ 0 w 21600"/>
              <a:gd name="connsiteY6" fmla="*/ 0 h 20605"/>
              <a:gd name="connsiteX0" fmla="*/ 0 w 21600"/>
              <a:gd name="connsiteY0" fmla="*/ 0 h 20658"/>
              <a:gd name="connsiteX1" fmla="*/ 21600 w 21600"/>
              <a:gd name="connsiteY1" fmla="*/ 0 h 20658"/>
              <a:gd name="connsiteX2" fmla="*/ 21524 w 21600"/>
              <a:gd name="connsiteY2" fmla="*/ 18736 h 20658"/>
              <a:gd name="connsiteX3" fmla="*/ 15726 w 21600"/>
              <a:gd name="connsiteY3" fmla="*/ 14147 h 20658"/>
              <a:gd name="connsiteX4" fmla="*/ 8393 w 21600"/>
              <a:gd name="connsiteY4" fmla="*/ 20411 h 20658"/>
              <a:gd name="connsiteX5" fmla="*/ 101 w 21600"/>
              <a:gd name="connsiteY5" fmla="*/ 18151 h 20658"/>
              <a:gd name="connsiteX6" fmla="*/ 0 w 21600"/>
              <a:gd name="connsiteY6" fmla="*/ 0 h 20658"/>
              <a:gd name="connsiteX0" fmla="*/ 0 w 21600"/>
              <a:gd name="connsiteY0" fmla="*/ 0 h 20618"/>
              <a:gd name="connsiteX1" fmla="*/ 21600 w 21600"/>
              <a:gd name="connsiteY1" fmla="*/ 0 h 20618"/>
              <a:gd name="connsiteX2" fmla="*/ 21524 w 21600"/>
              <a:gd name="connsiteY2" fmla="*/ 18736 h 20618"/>
              <a:gd name="connsiteX3" fmla="*/ 15726 w 21600"/>
              <a:gd name="connsiteY3" fmla="*/ 14147 h 20618"/>
              <a:gd name="connsiteX4" fmla="*/ 8393 w 21600"/>
              <a:gd name="connsiteY4" fmla="*/ 20411 h 20618"/>
              <a:gd name="connsiteX5" fmla="*/ 101 w 21600"/>
              <a:gd name="connsiteY5" fmla="*/ 18151 h 20618"/>
              <a:gd name="connsiteX6" fmla="*/ 0 w 21600"/>
              <a:gd name="connsiteY6" fmla="*/ 0 h 20618"/>
              <a:gd name="connsiteX0" fmla="*/ 76 w 21676"/>
              <a:gd name="connsiteY0" fmla="*/ 0 h 20662"/>
              <a:gd name="connsiteX1" fmla="*/ 21676 w 21676"/>
              <a:gd name="connsiteY1" fmla="*/ 0 h 20662"/>
              <a:gd name="connsiteX2" fmla="*/ 21600 w 21676"/>
              <a:gd name="connsiteY2" fmla="*/ 18736 h 20662"/>
              <a:gd name="connsiteX3" fmla="*/ 15802 w 21676"/>
              <a:gd name="connsiteY3" fmla="*/ 14147 h 20662"/>
              <a:gd name="connsiteX4" fmla="*/ 8469 w 21676"/>
              <a:gd name="connsiteY4" fmla="*/ 20411 h 20662"/>
              <a:gd name="connsiteX5" fmla="*/ 1 w 21676"/>
              <a:gd name="connsiteY5" fmla="*/ 18757 h 20662"/>
              <a:gd name="connsiteX6" fmla="*/ 76 w 21676"/>
              <a:gd name="connsiteY6" fmla="*/ 0 h 20662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4147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5802 w 21676"/>
              <a:gd name="connsiteY3" fmla="*/ 15764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163 w 21676"/>
              <a:gd name="connsiteY3" fmla="*/ 16168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18736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793 w 21676"/>
              <a:gd name="connsiteY3" fmla="*/ 17785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00 w 21676"/>
              <a:gd name="connsiteY2" fmla="*/ 20353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20757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50 w 21676"/>
              <a:gd name="connsiteY2" fmla="*/ 1792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  <a:gd name="connsiteX0" fmla="*/ 76 w 21676"/>
              <a:gd name="connsiteY0" fmla="*/ 0 h 23168"/>
              <a:gd name="connsiteX1" fmla="*/ 21676 w 21676"/>
              <a:gd name="connsiteY1" fmla="*/ 0 h 23168"/>
              <a:gd name="connsiteX2" fmla="*/ 21625 w 21676"/>
              <a:gd name="connsiteY2" fmla="*/ 18938 h 23168"/>
              <a:gd name="connsiteX3" fmla="*/ 17591 w 21676"/>
              <a:gd name="connsiteY3" fmla="*/ 19806 h 23168"/>
              <a:gd name="connsiteX4" fmla="*/ 8469 w 21676"/>
              <a:gd name="connsiteY4" fmla="*/ 23038 h 23168"/>
              <a:gd name="connsiteX5" fmla="*/ 1 w 21676"/>
              <a:gd name="connsiteY5" fmla="*/ 18757 h 23168"/>
              <a:gd name="connsiteX6" fmla="*/ 76 w 21676"/>
              <a:gd name="connsiteY6" fmla="*/ 0 h 2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400655" y="2152115"/>
            <a:ext cx="4609745" cy="975143"/>
            <a:chOff x="9566064" y="964372"/>
            <a:chExt cx="5446164" cy="698253"/>
          </a:xfrm>
        </p:grpSpPr>
        <p:sp>
          <p:nvSpPr>
            <p:cNvPr id="13" name="Rectangle 10"/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3999"/>
                <a:gd name="connsiteY0" fmla="*/ 0 h 724766"/>
                <a:gd name="connsiteX1" fmla="*/ 5334000 w 5333999"/>
                <a:gd name="connsiteY1" fmla="*/ 0 h 724766"/>
                <a:gd name="connsiteX2" fmla="*/ 3970191 w 5333999"/>
                <a:gd name="connsiteY2" fmla="*/ 513468 h 724766"/>
                <a:gd name="connsiteX3" fmla="*/ 5334000 w 5333999"/>
                <a:gd name="connsiteY3" fmla="*/ 724766 h 724766"/>
                <a:gd name="connsiteX4" fmla="*/ 0 w 5333999"/>
                <a:gd name="connsiteY4" fmla="*/ 724766 h 724766"/>
                <a:gd name="connsiteX5" fmla="*/ 0 w 5333999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572681 w 5334002"/>
                <a:gd name="connsiteY2" fmla="*/ 409907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649495"/>
                <a:gd name="connsiteY0" fmla="*/ 0 h 724766"/>
                <a:gd name="connsiteX1" fmla="*/ 5649496 w 5649495"/>
                <a:gd name="connsiteY1" fmla="*/ 27302 h 724766"/>
                <a:gd name="connsiteX2" fmla="*/ 4572681 w 5649495"/>
                <a:gd name="connsiteY2" fmla="*/ 409907 h 724766"/>
                <a:gd name="connsiteX3" fmla="*/ 5334000 w 5649495"/>
                <a:gd name="connsiteY3" fmla="*/ 724766 h 724766"/>
                <a:gd name="connsiteX4" fmla="*/ 0 w 5649495"/>
                <a:gd name="connsiteY4" fmla="*/ 724766 h 724766"/>
                <a:gd name="connsiteX5" fmla="*/ 0 w 5649495"/>
                <a:gd name="connsiteY5" fmla="*/ 0 h 724766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24345 w 5673840"/>
                <a:gd name="connsiteY4" fmla="*/ 697464 h 697464"/>
                <a:gd name="connsiteX5" fmla="*/ -1 w 5673840"/>
                <a:gd name="connsiteY5" fmla="*/ 152873 h 697464"/>
                <a:gd name="connsiteX0" fmla="*/ -1 w 5673840"/>
                <a:gd name="connsiteY0" fmla="*/ 152873 h 697464"/>
                <a:gd name="connsiteX1" fmla="*/ 5673841 w 5673840"/>
                <a:gd name="connsiteY1" fmla="*/ 0 h 697464"/>
                <a:gd name="connsiteX2" fmla="*/ 4597026 w 5673840"/>
                <a:gd name="connsiteY2" fmla="*/ 382605 h 697464"/>
                <a:gd name="connsiteX3" fmla="*/ 5358345 w 5673840"/>
                <a:gd name="connsiteY3" fmla="*/ 697464 h 697464"/>
                <a:gd name="connsiteX4" fmla="*/ 6831 w 5673840"/>
                <a:gd name="connsiteY4" fmla="*/ 568730 h 697464"/>
                <a:gd name="connsiteX5" fmla="*/ -1 w 5673840"/>
                <a:gd name="connsiteY5" fmla="*/ 152873 h 697464"/>
                <a:gd name="connsiteX0" fmla="*/ -1 w 5673840"/>
                <a:gd name="connsiteY0" fmla="*/ 152873 h 661803"/>
                <a:gd name="connsiteX1" fmla="*/ 5673841 w 5673840"/>
                <a:gd name="connsiteY1" fmla="*/ 0 h 661803"/>
                <a:gd name="connsiteX2" fmla="*/ 4597026 w 5673840"/>
                <a:gd name="connsiteY2" fmla="*/ 382605 h 661803"/>
                <a:gd name="connsiteX3" fmla="*/ 5253439 w 5673840"/>
                <a:gd name="connsiteY3" fmla="*/ 661803 h 661803"/>
                <a:gd name="connsiteX4" fmla="*/ 6831 w 5673840"/>
                <a:gd name="connsiteY4" fmla="*/ 568730 h 661803"/>
                <a:gd name="connsiteX5" fmla="*/ -1 w 5673840"/>
                <a:gd name="connsiteY5" fmla="*/ 152873 h 66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0"/>
            <p:cNvSpPr/>
            <p:nvPr/>
          </p:nvSpPr>
          <p:spPr>
            <a:xfrm>
              <a:off x="9616287" y="1021956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69873 w 5334002"/>
                <a:gd name="connsiteY2" fmla="*/ 506124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  <a:gd name="connsiteX0" fmla="*/ 0 w 5334002"/>
                <a:gd name="connsiteY0" fmla="*/ 0 h 724766"/>
                <a:gd name="connsiteX1" fmla="*/ 5334000 w 5334002"/>
                <a:gd name="connsiteY1" fmla="*/ 0 h 724766"/>
                <a:gd name="connsiteX2" fmla="*/ 4849092 w 5334002"/>
                <a:gd name="connsiteY2" fmla="*/ 454170 h 724766"/>
                <a:gd name="connsiteX3" fmla="*/ 5334000 w 5334002"/>
                <a:gd name="connsiteY3" fmla="*/ 724766 h 724766"/>
                <a:gd name="connsiteX4" fmla="*/ 0 w 5334002"/>
                <a:gd name="connsiteY4" fmla="*/ 724766 h 724766"/>
                <a:gd name="connsiteX5" fmla="*/ 0 w 5334002"/>
                <a:gd name="connsiteY5" fmla="*/ 0 h 724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spcCol="0"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408834" y="2109520"/>
            <a:ext cx="992332" cy="992332"/>
            <a:chOff x="1212273" y="1084984"/>
            <a:chExt cx="992332" cy="992332"/>
          </a:xfrm>
        </p:grpSpPr>
        <p:sp>
          <p:nvSpPr>
            <p:cNvPr id="9" name="Oval 8"/>
            <p:cNvSpPr/>
            <p:nvPr/>
          </p:nvSpPr>
          <p:spPr>
            <a:xfrm>
              <a:off x="1212273" y="1084984"/>
              <a:ext cx="992332" cy="99233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1252971" y="1095375"/>
              <a:ext cx="914400" cy="91440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-659635" y="-848744"/>
            <a:ext cx="2469633" cy="2296731"/>
            <a:chOff x="-2957976" y="-1125796"/>
            <a:chExt cx="2469633" cy="2296731"/>
          </a:xfrm>
        </p:grpSpPr>
        <p:sp>
          <p:nvSpPr>
            <p:cNvPr id="26" name="Oval 25"/>
            <p:cNvSpPr/>
            <p:nvPr/>
          </p:nvSpPr>
          <p:spPr>
            <a:xfrm rot="9814622">
              <a:off x="-2957976" y="-1125796"/>
              <a:ext cx="2469633" cy="2296731"/>
            </a:xfrm>
            <a:prstGeom prst="ellipse">
              <a:avLst/>
            </a:prstGeom>
            <a:solidFill>
              <a:srgbClr val="FFD2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rot="968493">
              <a:off x="-2721155" y="-827037"/>
              <a:ext cx="2069022" cy="1931010"/>
            </a:xfrm>
            <a:prstGeom prst="ellipse">
              <a:avLst/>
            </a:prstGeom>
            <a:solidFill>
              <a:srgbClr val="FFC6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 rot="2150288">
              <a:off x="-2540893" y="-528917"/>
              <a:ext cx="1825297" cy="158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2700" y="178394"/>
            <a:ext cx="1341530" cy="1107947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6600" b="1">
                <a:solidFill>
                  <a:schemeClr val="accent6"/>
                </a:solidFill>
                <a:latin typeface="Arial Rounded MT Bold" pitchFamily="34" charset="0"/>
                <a:ea typeface="Arial-Rounde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905000" y="437711"/>
            <a:ext cx="6172200" cy="92328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5400" b="1">
                <a:ln w="3175">
                  <a:solidFill>
                    <a:schemeClr val="bg1"/>
                  </a:solidFill>
                </a:ln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MÁI ẤM GIA ĐÌNH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39639" y="2162639"/>
            <a:ext cx="990600" cy="954059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Bài</a:t>
            </a:r>
          </a:p>
          <a:p>
            <a:pPr algn="ctr"/>
            <a:r>
              <a:rPr lang="en-US" sz="3200" b="1" smtClean="0">
                <a:solidFill>
                  <a:schemeClr val="bg1"/>
                </a:solidFill>
                <a:latin typeface="Arial Rounded MT Bold" pitchFamily="34" charset="0"/>
                <a:ea typeface="Arial-Rounded" pitchFamily="34" charset="0"/>
                <a:cs typeface="Times New Roman" pitchFamily="18" charset="0"/>
              </a:rPr>
              <a:t>4</a:t>
            </a:r>
            <a:endParaRPr lang="en-US" sz="3200" b="1">
              <a:solidFill>
                <a:schemeClr val="bg1"/>
              </a:solidFill>
              <a:latin typeface="Arial Rounded MT Bold" pitchFamily="34" charset="0"/>
              <a:ea typeface="Arial-Rounded" pitchFamily="34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73078" y="2289089"/>
            <a:ext cx="4280122" cy="64628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3600" b="1" smtClean="0">
                <a:solidFill>
                  <a:srgbClr val="F68426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3600" b="1">
              <a:solidFill>
                <a:srgbClr val="F68426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3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5809" y="180016"/>
            <a:ext cx="609600" cy="6096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2728" y="269313"/>
            <a:ext cx="7613072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Tìm tiếng cùng vần với mỗi tiếng </a:t>
            </a:r>
            <a:r>
              <a:rPr lang="en-US" sz="2400" b="1" i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trắng, vườn, thơm</a:t>
            </a:r>
            <a:endParaRPr lang="en-US" sz="24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637757" y="1336749"/>
            <a:ext cx="1815597" cy="939102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trắng</a:t>
            </a:r>
            <a:endParaRPr lang="en-US" sz="36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612981" y="1336749"/>
            <a:ext cx="1815597" cy="939102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vườn</a:t>
            </a:r>
            <a:endParaRPr lang="en-US" sz="36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6595338" y="1347507"/>
            <a:ext cx="1815597" cy="939102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thơm</a:t>
            </a:r>
            <a:endParaRPr lang="en-US" sz="36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77446" y="2168380"/>
            <a:ext cx="1411804" cy="708172"/>
            <a:chOff x="777446" y="2168380"/>
            <a:chExt cx="1411804" cy="708172"/>
          </a:xfrm>
        </p:grpSpPr>
        <p:sp>
          <p:nvSpPr>
            <p:cNvPr id="4" name="Right Arrow 3"/>
            <p:cNvSpPr/>
            <p:nvPr/>
          </p:nvSpPr>
          <p:spPr>
            <a:xfrm rot="6817876">
              <a:off x="554825" y="2391001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5400000">
              <a:off x="1162488" y="2503197"/>
              <a:ext cx="595976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ight Arrow 11"/>
            <p:cNvSpPr/>
            <p:nvPr/>
          </p:nvSpPr>
          <p:spPr>
            <a:xfrm rot="4627805">
              <a:off x="1815895" y="2430769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55316" y="2175853"/>
            <a:ext cx="1411804" cy="708172"/>
            <a:chOff x="777446" y="2168380"/>
            <a:chExt cx="1411804" cy="708172"/>
          </a:xfrm>
        </p:grpSpPr>
        <p:sp>
          <p:nvSpPr>
            <p:cNvPr id="15" name="Right Arrow 14"/>
            <p:cNvSpPr/>
            <p:nvPr/>
          </p:nvSpPr>
          <p:spPr>
            <a:xfrm rot="6817876">
              <a:off x="554825" y="2391001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ight Arrow 15"/>
            <p:cNvSpPr/>
            <p:nvPr/>
          </p:nvSpPr>
          <p:spPr>
            <a:xfrm rot="5400000">
              <a:off x="1173246" y="2503197"/>
              <a:ext cx="595976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Arrow 16"/>
            <p:cNvSpPr/>
            <p:nvPr/>
          </p:nvSpPr>
          <p:spPr>
            <a:xfrm rot="4627805">
              <a:off x="1815895" y="2430769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733186" y="2183326"/>
            <a:ext cx="1411804" cy="708172"/>
            <a:chOff x="777446" y="2168380"/>
            <a:chExt cx="1411804" cy="708172"/>
          </a:xfrm>
        </p:grpSpPr>
        <p:sp>
          <p:nvSpPr>
            <p:cNvPr id="19" name="Right Arrow 18"/>
            <p:cNvSpPr/>
            <p:nvPr/>
          </p:nvSpPr>
          <p:spPr>
            <a:xfrm rot="6817876">
              <a:off x="554825" y="2391001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ight Arrow 19"/>
            <p:cNvSpPr/>
            <p:nvPr/>
          </p:nvSpPr>
          <p:spPr>
            <a:xfrm rot="5400000">
              <a:off x="1173246" y="2503197"/>
              <a:ext cx="595976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0"/>
            <p:cNvSpPr/>
            <p:nvPr/>
          </p:nvSpPr>
          <p:spPr>
            <a:xfrm rot="4627805">
              <a:off x="1815895" y="2430769"/>
              <a:ext cx="595975" cy="150734"/>
            </a:xfrm>
            <a:prstGeom prst="rightArrow">
              <a:avLst/>
            </a:prstGeom>
            <a:solidFill>
              <a:srgbClr val="FFDF7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/>
          <p:cNvSpPr/>
          <p:nvPr/>
        </p:nvSpPr>
        <p:spPr>
          <a:xfrm rot="1414773">
            <a:off x="253240" y="2737305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nắng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40507" y="2875116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răng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 rot="20743700">
            <a:off x="1971235" y="2799920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hằng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 rot="1414773">
            <a:off x="3247428" y="2748421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sườn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134695" y="2886232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ươn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20743700">
            <a:off x="4965423" y="2811036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vươn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 rot="1414773">
            <a:off x="6224805" y="2761113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cơm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112072" y="2898924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bờm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20743700">
            <a:off x="7942800" y="2823728"/>
            <a:ext cx="639937" cy="639937"/>
          </a:xfrm>
          <a:prstGeom prst="rect">
            <a:avLst/>
          </a:prstGeom>
          <a:solidFill>
            <a:srgbClr val="FFED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rơm</a:t>
            </a:r>
            <a:endParaRPr lang="en-US" sz="1600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4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4375228"/>
            <a:ext cx="8839200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Vì sao bạn nhỏ không muốn chích chòe hót nữa?</a:t>
            </a:r>
            <a:endParaRPr lang="en-US" sz="32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375228"/>
            <a:ext cx="8534400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Bạn nhỏ làm gì trong lúc bà ngủ?</a:t>
            </a:r>
            <a:endParaRPr lang="en-US" sz="32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52501" y="4380749"/>
            <a:ext cx="7453746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nghĩ gì về bạn nhỏ trong bài thơ?</a:t>
            </a:r>
            <a:endParaRPr lang="en-US" sz="32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3266" y="602737"/>
            <a:ext cx="3271149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2192" y="633091"/>
            <a:ext cx="3930408" cy="3785603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0325" y="20429"/>
            <a:ext cx="552811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08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7"/>
          <a:stretch/>
        </p:blipFill>
        <p:spPr>
          <a:xfrm>
            <a:off x="533400" y="671384"/>
            <a:ext cx="3429000" cy="35324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516" y="4237266"/>
            <a:ext cx="8839200" cy="704850"/>
          </a:xfrm>
          <a:solidFill>
            <a:srgbClr val="FFD243"/>
          </a:solidFill>
        </p:spPr>
        <p:txBody>
          <a:bodyPr>
            <a:noAutofit/>
          </a:bodyPr>
          <a:lstStyle/>
          <a:p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Hãy nói về những điều em đã làm cho ông bà của mình.</a:t>
            </a:r>
            <a:endParaRPr lang="en-US" sz="28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3"/>
          <a:stretch/>
        </p:blipFill>
        <p:spPr>
          <a:xfrm>
            <a:off x="5670796" y="1200149"/>
            <a:ext cx="3093489" cy="2828333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3400" y="545216"/>
            <a:ext cx="1632196" cy="367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3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853542" y="1200150"/>
            <a:ext cx="3471058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</p:txBody>
      </p:sp>
      <p:sp>
        <p:nvSpPr>
          <p:cNvPr id="3" name="Oval 2"/>
          <p:cNvSpPr/>
          <p:nvPr/>
        </p:nvSpPr>
        <p:spPr>
          <a:xfrm>
            <a:off x="25977" y="356663"/>
            <a:ext cx="609600" cy="609600"/>
          </a:xfrm>
          <a:prstGeom prst="ellipse">
            <a:avLst/>
          </a:prstGeom>
          <a:solidFill>
            <a:srgbClr val="F68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smtClean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5</a:t>
            </a:r>
            <a:endParaRPr lang="en-US" sz="2800" b="1">
              <a:solidFill>
                <a:schemeClr val="bg1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2728" y="445960"/>
            <a:ext cx="6622473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Học thuộc lòng hai khổ thơ  cuối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93523"/>
            <a:ext cx="2743200" cy="36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316" y="1660379"/>
            <a:ext cx="2743200" cy="34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041" y="2000536"/>
            <a:ext cx="2743200" cy="39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787" y="2392648"/>
            <a:ext cx="2743200" cy="40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1" y="3113513"/>
            <a:ext cx="2743200" cy="34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931" y="3463052"/>
            <a:ext cx="2743200" cy="34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774" y="3812591"/>
            <a:ext cx="2743200" cy="37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372" y="4186801"/>
            <a:ext cx="2743200" cy="429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45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25977" y="4230163"/>
            <a:ext cx="609600" cy="609600"/>
          </a:xfrm>
          <a:prstGeom prst="ellipse">
            <a:avLst/>
          </a:prstGeom>
          <a:solidFill>
            <a:srgbClr val="F68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 smtClean="0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6</a:t>
            </a:r>
            <a:endParaRPr lang="en-US" sz="2800" b="1">
              <a:solidFill>
                <a:schemeClr val="bg1"/>
              </a:solidFill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91" y="4315435"/>
            <a:ext cx="6622473" cy="461616"/>
          </a:xfrm>
          <a:prstGeom prst="rect">
            <a:avLst/>
          </a:prstGeom>
          <a:solidFill>
            <a:schemeClr val="accent6"/>
          </a:solidFill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b="1" smtClean="0">
                <a:solidFill>
                  <a:schemeClr val="bg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Hát một bài hát về tình cảm bà cháu</a:t>
            </a:r>
            <a:endParaRPr lang="en-US" sz="2400" b="1">
              <a:solidFill>
                <a:schemeClr val="bg1"/>
              </a:solidFill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6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15" y="355021"/>
            <a:ext cx="3511570" cy="126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133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0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3867150"/>
            <a:ext cx="7391400" cy="13849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Dặn dò: + </a:t>
            </a:r>
            <a:r>
              <a:rPr lang="en-US" sz="2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thuộc khổ 2, 3 bài </a:t>
            </a:r>
            <a:r>
              <a:rPr lang="en-US" sz="2800" b="1" i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800" b="1" i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ctr"/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+ Xem bài trang </a:t>
            </a:r>
            <a:r>
              <a:rPr lang="en-US" sz="2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36, </a:t>
            </a:r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trang </a:t>
            </a:r>
            <a:r>
              <a:rPr lang="en-US" sz="2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37</a:t>
            </a:r>
            <a:endParaRPr lang="en-US" sz="28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5010150"/>
            <a:ext cx="9144000" cy="133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133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6" rIns="91391" bIns="45696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09550" y="216476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6300" y="305773"/>
            <a:ext cx="739140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Quan sát tranh</a:t>
            </a:r>
            <a:endParaRPr lang="en-US" sz="2400" b="1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902276"/>
            <a:ext cx="7391400" cy="830948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marL="457200" indent="-457200" algn="just">
              <a:buAutoNum type="alphaLcPeriod"/>
            </a:pP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thấy cảnh gì trong tranh?</a:t>
            </a:r>
          </a:p>
          <a:p>
            <a:pPr marL="457200" indent="-457200" algn="just">
              <a:buAutoNum type="alphaLcPeriod"/>
            </a:pP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Khi người thân bị ốm, em thường làm gì?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94438" y="826077"/>
            <a:ext cx="7620000" cy="4102429"/>
            <a:chOff x="894438" y="826077"/>
            <a:chExt cx="7620000" cy="410242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52" t="43056" r="19683" b="22023"/>
            <a:stretch/>
          </p:blipFill>
          <p:spPr bwMode="auto">
            <a:xfrm>
              <a:off x="894438" y="2373992"/>
              <a:ext cx="7620000" cy="25545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58" t="21412" r="19683" b="57428"/>
            <a:stretch/>
          </p:blipFill>
          <p:spPr bwMode="auto">
            <a:xfrm>
              <a:off x="5865582" y="826077"/>
              <a:ext cx="2648856" cy="1547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821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17764" y="105122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Arial Rounded MT Bold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4682" y="192320"/>
            <a:ext cx="7391400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800" b="1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90059" y="237531"/>
            <a:ext cx="5947064" cy="523172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8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8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765685"/>
            <a:ext cx="3519054" cy="3970269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8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8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8" name="Cloud 7"/>
          <p:cNvSpPr/>
          <p:nvPr/>
        </p:nvSpPr>
        <p:spPr>
          <a:xfrm>
            <a:off x="7162800" y="105122"/>
            <a:ext cx="1752600" cy="730269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>
                <a:solidFill>
                  <a:schemeClr val="tx1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mẫu</a:t>
            </a:r>
            <a:endParaRPr lang="en-US" sz="2000" b="1">
              <a:solidFill>
                <a:schemeClr val="tx1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91925" y="765685"/>
            <a:ext cx="4228275" cy="440115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8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8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8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8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389" y="951745"/>
            <a:ext cx="967495" cy="477005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smtClean="0">
                <a:latin typeface=".VnArial" pitchFamily="34" charset="0"/>
                <a:ea typeface="Arial-Rounded" pitchFamily="34" charset="0"/>
                <a:cs typeface="Arial-Rounded" pitchFamily="34" charset="0"/>
              </a:rPr>
              <a:t>(1)</a:t>
            </a:r>
            <a:endParaRPr lang="en-US" sz="2500">
              <a:latin typeface=".VnArial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388" y="3105150"/>
            <a:ext cx="967495" cy="477005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smtClean="0">
                <a:latin typeface=".VnArial" pitchFamily="34" charset="0"/>
                <a:ea typeface="Arial-Rounded" pitchFamily="34" charset="0"/>
                <a:cs typeface="Arial-Rounded" pitchFamily="34" charset="0"/>
              </a:rPr>
              <a:t>(2)</a:t>
            </a:r>
            <a:endParaRPr lang="en-US" sz="2500">
              <a:latin typeface=".VnArial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01904" y="953864"/>
            <a:ext cx="967495" cy="477005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smtClean="0">
                <a:latin typeface=".VnArial" pitchFamily="34" charset="0"/>
                <a:ea typeface="Arial-Rounded" pitchFamily="34" charset="0"/>
                <a:cs typeface="Arial-Rounded" pitchFamily="34" charset="0"/>
              </a:rPr>
              <a:t>(3)</a:t>
            </a:r>
            <a:endParaRPr lang="en-US" sz="2500">
              <a:latin typeface=".VnArial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1903" y="3107269"/>
            <a:ext cx="967495" cy="477005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smtClean="0">
                <a:latin typeface=".VnArial" pitchFamily="34" charset="0"/>
                <a:ea typeface="Arial-Rounded" pitchFamily="34" charset="0"/>
                <a:cs typeface="Arial-Rounded" pitchFamily="34" charset="0"/>
              </a:rPr>
              <a:t>(4)</a:t>
            </a:r>
            <a:endParaRPr lang="en-US" sz="2500">
              <a:latin typeface=".VnArial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5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93266" y="602737"/>
            <a:ext cx="3271149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2192" y="633091"/>
            <a:ext cx="3930408" cy="3785603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231" y="4357483"/>
            <a:ext cx="7773005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Em hãy tìm từ khó đọc, khó hiểu trong bài.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658256" y="3562350"/>
            <a:ext cx="1447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3190837" y="3562350"/>
            <a:ext cx="10001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543637" y="1777092"/>
            <a:ext cx="10001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840325" y="20429"/>
            <a:ext cx="552811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96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14350"/>
            <a:ext cx="8229600" cy="857250"/>
          </a:xfrm>
        </p:spPr>
        <p:txBody>
          <a:bodyPr>
            <a:normAutofit fontScale="90000"/>
          </a:bodyPr>
          <a:lstStyle/>
          <a:p>
            <a:pPr algn="just"/>
            <a:r>
              <a:rPr lang="en-US" sz="3600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</a:t>
            </a:r>
            <a:r>
              <a:rPr lang="en-US" sz="36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: dấu vết của ánh nắng in trên tường.</a:t>
            </a:r>
            <a:endParaRPr lang="en-US" sz="36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pic>
        <p:nvPicPr>
          <p:cNvPr id="7172" name="Picture 4" descr="Với khoảng trống hình vòm ấn tượng, nhà kết hợp văn phòng trở nên rộng rãi  hơn » Thông tin Dự á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00150"/>
            <a:ext cx="53721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01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09750"/>
            <a:ext cx="8229600" cy="857250"/>
          </a:xfrm>
        </p:spPr>
        <p:txBody>
          <a:bodyPr>
            <a:normAutofit fontScale="90000"/>
          </a:bodyPr>
          <a:lstStyle/>
          <a:p>
            <a:pPr algn="just"/>
            <a:r>
              <a:rPr lang="en-US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Thiu thiu</a:t>
            </a:r>
            <a:r>
              <a:rPr lang="en-US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: vừa mới ngủ, ngủ chưa say.</a:t>
            </a:r>
            <a:br>
              <a:rPr lang="en-US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</a:br>
            <a:r>
              <a:rPr lang="en-US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/>
            </a:r>
            <a:br>
              <a:rPr lang="en-US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</a:br>
            <a:r>
              <a:rPr lang="en-US" smtClean="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Lim dim</a:t>
            </a:r>
            <a:r>
              <a:rPr lang="en-US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: mắt nhắm chia khít, còn hơi hé.</a:t>
            </a:r>
            <a:endParaRPr lang="en-US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45539" y="4248150"/>
            <a:ext cx="3642531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nối tiếp câu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93266" y="602737"/>
            <a:ext cx="3271149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2192" y="633091"/>
            <a:ext cx="3930408" cy="3785603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0325" y="20429"/>
            <a:ext cx="552811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7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2730" y="4373326"/>
            <a:ext cx="6096000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nối tiếp </a:t>
            </a:r>
            <a:r>
              <a:rPr lang="en-US" sz="32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khổ</a:t>
            </a:r>
            <a:endParaRPr lang="en-US" sz="32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8484" y="4389536"/>
            <a:ext cx="6096000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theo nhóm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19266" y="4373327"/>
            <a:ext cx="6096000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Đọc toàn bài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3266" y="602737"/>
            <a:ext cx="3271149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2192" y="633091"/>
            <a:ext cx="3930408" cy="3785603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40325" y="20429"/>
            <a:ext cx="552811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2" b="30348"/>
          <a:stretch/>
        </p:blipFill>
        <p:spPr>
          <a:xfrm>
            <a:off x="1143000" y="4007888"/>
            <a:ext cx="2514600" cy="9702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43400" y="4324350"/>
            <a:ext cx="3642531" cy="584739"/>
          </a:xfrm>
          <a:prstGeom prst="rect">
            <a:avLst/>
          </a:prstGeom>
          <a:solidFill>
            <a:srgbClr val="FFD347"/>
          </a:solidFill>
        </p:spPr>
        <p:txBody>
          <a:bodyPr wrap="square" lIns="91403" tIns="45702" rIns="91403" bIns="45702" rtlCol="0">
            <a:spAutoFit/>
          </a:bodyPr>
          <a:lstStyle/>
          <a:p>
            <a:pPr algn="ctr"/>
            <a:r>
              <a:rPr lang="en-US" sz="32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Thi đua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93266" y="602737"/>
            <a:ext cx="3271149" cy="3416271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Ơi chích chòe ơi!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Chim đừng hót nữa,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em ốm rồi,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Lặng cho bà ngủ.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Bàn tay bé nhỏ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Vẫy quạt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thật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đều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Ngấn nắng thiu thiu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Đậu trên tường trắng.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42192" y="633091"/>
            <a:ext cx="3930408" cy="3785603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Căn nhà đã vắng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Cốc chén lặng 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Đôi mắt lim dim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 ngon bà nhé.</a:t>
            </a:r>
          </a:p>
          <a:p>
            <a:pPr algn="just"/>
            <a:endParaRPr lang="en-US" sz="2400"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Hoa cam, hoa khế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Chín lặng trong vườn,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 mơ tay cháu</a:t>
            </a:r>
          </a:p>
          <a:p>
            <a:pPr algn="just"/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đầy hương thơm.</a:t>
            </a:r>
          </a:p>
          <a:p>
            <a:pPr algn="just"/>
            <a:r>
              <a:rPr lang="en-US" sz="240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2400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        (Thạch Quỳ)</a:t>
            </a:r>
            <a:endParaRPr lang="en-US" sz="2400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0325" y="20429"/>
            <a:ext cx="5528110" cy="461616"/>
          </a:xfrm>
          <a:prstGeom prst="rect">
            <a:avLst/>
          </a:prstGeom>
          <a:noFill/>
        </p:spPr>
        <p:txBody>
          <a:bodyPr wrap="square" lIns="91391" tIns="45696" rIns="91391" bIns="45696" rtlCol="0">
            <a:spAutoFit/>
          </a:bodyPr>
          <a:lstStyle/>
          <a:p>
            <a:pPr algn="ctr"/>
            <a:r>
              <a:rPr lang="en-US" sz="2400" b="1" smtClean="0"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Quạt cho bà ngủ</a:t>
            </a:r>
            <a:endParaRPr lang="en-US" sz="2400" b="1">
              <a:latin typeface="Arial Rounded MT Bold" pitchFamily="34" charset="0"/>
              <a:ea typeface="Arial-Rounded" pitchFamily="34" charset="0"/>
              <a:cs typeface="Arial-Round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2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811</Words>
  <Application>Microsoft Office PowerPoint</Application>
  <PresentationFormat>On-screen Show (16:9)</PresentationFormat>
  <Paragraphs>184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Ngấn nắng: dấu vết của ánh nắng in trên tường.</vt:lpstr>
      <vt:lpstr>Thiu thiu: vừa mới ngủ, ngủ chưa say.  Lim dim: mắt nhắm chia khít, còn hơi hé.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Hãy nói về những điều em đã làm cho ông bà của mình.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131</cp:revision>
  <dcterms:created xsi:type="dcterms:W3CDTF">2020-12-08T15:48:47Z</dcterms:created>
  <dcterms:modified xsi:type="dcterms:W3CDTF">2021-01-25T13:00:28Z</dcterms:modified>
</cp:coreProperties>
</file>