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mp4" ContentType="video/unknown"/>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5" r:id="rId3"/>
    <p:sldId id="257" r:id="rId4"/>
    <p:sldId id="258" r:id="rId5"/>
    <p:sldId id="259" r:id="rId6"/>
    <p:sldId id="260" r:id="rId7"/>
    <p:sldId id="278" r:id="rId8"/>
    <p:sldId id="276" r:id="rId9"/>
    <p:sldId id="277" r:id="rId10"/>
    <p:sldId id="261" r:id="rId11"/>
    <p:sldId id="262" r:id="rId12"/>
    <p:sldId id="264" r:id="rId13"/>
    <p:sldId id="266" r:id="rId14"/>
    <p:sldId id="267" r:id="rId15"/>
    <p:sldId id="268" r:id="rId16"/>
    <p:sldId id="269" r:id="rId17"/>
    <p:sldId id="273" r:id="rId18"/>
    <p:sldId id="270" r:id="rId19"/>
    <p:sldId id="279" r:id="rId20"/>
    <p:sldId id="271" r:id="rId21"/>
    <p:sldId id="272" r:id="rId22"/>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F2F7"/>
    <a:srgbClr val="E2F1F6"/>
    <a:srgbClr val="EE0000"/>
    <a:srgbClr val="DCF0C6"/>
    <a:srgbClr val="A9DA74"/>
    <a:srgbClr val="CAE8AA"/>
    <a:srgbClr val="5BD4FF"/>
    <a:srgbClr val="25C6FF"/>
    <a:srgbClr val="FFDB69"/>
    <a:srgbClr val="BEE39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912" autoAdjust="0"/>
    <p:restoredTop sz="87722" autoAdjust="0"/>
  </p:normalViewPr>
  <p:slideViewPr>
    <p:cSldViewPr>
      <p:cViewPr>
        <p:scale>
          <a:sx n="75" d="100"/>
          <a:sy n="75" d="100"/>
        </p:scale>
        <p:origin x="150" y="-204"/>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pPr/>
              <a:t>1/15/2021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pPr/>
              <a:t>‹#›</a:t>
            </a:fld>
            <a:endParaRPr lang="en-US"/>
          </a:p>
        </p:txBody>
      </p:sp>
    </p:spTree>
    <p:extLst>
      <p:ext uri="{BB962C8B-B14F-4D97-AF65-F5344CB8AC3E}">
        <p14:creationId xmlns:p14="http://schemas.microsoft.com/office/powerpoint/2010/main" xmlns=""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Phần</a:t>
            </a:r>
            <a:r>
              <a:rPr lang="en-US" baseline="0" smtClean="0"/>
              <a:t> này dẫn vào bài khác với SGK nhé các thầy cô</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3</a:t>
            </a:fld>
            <a:endParaRPr lang="en-US"/>
          </a:p>
        </p:txBody>
      </p:sp>
    </p:spTree>
    <p:extLst>
      <p:ext uri="{BB962C8B-B14F-4D97-AF65-F5344CB8AC3E}">
        <p14:creationId xmlns:p14="http://schemas.microsoft.com/office/powerpoint/2010/main" xmlns="" val="2229922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FF0000"/>
              </a:solidFill>
            </a:endParaRPr>
          </a:p>
        </p:txBody>
      </p:sp>
      <p:sp>
        <p:nvSpPr>
          <p:cNvPr id="4" name="Slide Number Placeholder 3"/>
          <p:cNvSpPr>
            <a:spLocks noGrp="1"/>
          </p:cNvSpPr>
          <p:nvPr>
            <p:ph type="sldNum" sz="quarter" idx="10"/>
          </p:nvPr>
        </p:nvSpPr>
        <p:spPr/>
        <p:txBody>
          <a:bodyPr/>
          <a:lstStyle/>
          <a:p>
            <a:fld id="{7AFEA3F6-B450-4284-BB2C-4DA94784FDB0}" type="slidenum">
              <a:rPr lang="en-US" smtClean="0"/>
              <a:pPr/>
              <a:t>16</a:t>
            </a:fld>
            <a:endParaRPr lang="en-US"/>
          </a:p>
        </p:txBody>
      </p:sp>
    </p:spTree>
    <p:extLst>
      <p:ext uri="{BB962C8B-B14F-4D97-AF65-F5344CB8AC3E}">
        <p14:creationId xmlns:p14="http://schemas.microsoft.com/office/powerpoint/2010/main" xmlns="" val="2452537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solidFill>
                  <a:srgbClr val="FF0000"/>
                </a:solidFill>
              </a:rPr>
              <a:t>GV giáo</a:t>
            </a:r>
            <a:r>
              <a:rPr lang="en-US" baseline="0" smtClean="0">
                <a:solidFill>
                  <a:srgbClr val="FF0000"/>
                </a:solidFill>
              </a:rPr>
              <a:t> dục tình yêu với thiên nhiên, cho HS thấy nếu thiếu gió thì điều gì sẽ xảy ra…</a:t>
            </a:r>
            <a:endParaRPr lang="en-US" smtClean="0">
              <a:solidFill>
                <a:srgbClr val="FF0000"/>
              </a:solidFill>
            </a:endParaRPr>
          </a:p>
        </p:txBody>
      </p:sp>
      <p:sp>
        <p:nvSpPr>
          <p:cNvPr id="4" name="Slide Number Placeholder 3"/>
          <p:cNvSpPr>
            <a:spLocks noGrp="1"/>
          </p:cNvSpPr>
          <p:nvPr>
            <p:ph type="sldNum" sz="quarter" idx="10"/>
          </p:nvPr>
        </p:nvSpPr>
        <p:spPr/>
        <p:txBody>
          <a:bodyPr/>
          <a:lstStyle/>
          <a:p>
            <a:fld id="{7AFEA3F6-B450-4284-BB2C-4DA94784FDB0}" type="slidenum">
              <a:rPr lang="en-US" smtClean="0"/>
              <a:pPr/>
              <a:t>17</a:t>
            </a:fld>
            <a:endParaRPr lang="en-US"/>
          </a:p>
        </p:txBody>
      </p:sp>
    </p:spTree>
    <p:extLst>
      <p:ext uri="{BB962C8B-B14F-4D97-AF65-F5344CB8AC3E}">
        <p14:creationId xmlns:p14="http://schemas.microsoft.com/office/powerpoint/2010/main" xmlns="" val="6654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18</a:t>
            </a:fld>
            <a:endParaRPr lang="en-US"/>
          </a:p>
        </p:txBody>
      </p:sp>
    </p:spTree>
    <p:extLst>
      <p:ext uri="{BB962C8B-B14F-4D97-AF65-F5344CB8AC3E}">
        <p14:creationId xmlns:p14="http://schemas.microsoft.com/office/powerpoint/2010/main" xmlns="" val="2365446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linh hoạt</a:t>
            </a:r>
            <a:r>
              <a:rPr lang="en-US" baseline="0" smtClean="0"/>
              <a:t> tổ chức trò chơi ở bảng lớp</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19</a:t>
            </a:fld>
            <a:endParaRPr lang="en-US"/>
          </a:p>
        </p:txBody>
      </p:sp>
    </p:spTree>
    <p:extLst>
      <p:ext uri="{BB962C8B-B14F-4D97-AF65-F5344CB8AC3E}">
        <p14:creationId xmlns:p14="http://schemas.microsoft.com/office/powerpoint/2010/main" xmlns="" val="668300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đọc</a:t>
            </a:r>
            <a:r>
              <a:rPr lang="en-US" baseline="0" smtClean="0"/>
              <a:t> mẫu</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4</a:t>
            </a:fld>
            <a:endParaRPr lang="en-US"/>
          </a:p>
        </p:txBody>
      </p:sp>
    </p:spTree>
    <p:extLst>
      <p:ext uri="{BB962C8B-B14F-4D97-AF65-F5344CB8AC3E}">
        <p14:creationId xmlns:p14="http://schemas.microsoft.com/office/powerpoint/2010/main" xmlns="" val="2098831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Giúp</a:t>
            </a:r>
            <a:r>
              <a:rPr lang="en-US" baseline="0" smtClean="0"/>
              <a:t> HS hiểu hình thức của bài thơ, dòng thơ, khổ thơ…</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5</a:t>
            </a:fld>
            <a:endParaRPr lang="en-US"/>
          </a:p>
        </p:txBody>
      </p:sp>
    </p:spTree>
    <p:extLst>
      <p:ext uri="{BB962C8B-B14F-4D97-AF65-F5344CB8AC3E}">
        <p14:creationId xmlns:p14="http://schemas.microsoft.com/office/powerpoint/2010/main" xmlns="" val="2218449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Từ khó có thể khác nhau theo vùng miền, GV linh động HD học sinh tìm thêm.</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6</a:t>
            </a:fld>
            <a:endParaRPr lang="en-US"/>
          </a:p>
        </p:txBody>
      </p:sp>
    </p:spTree>
    <p:extLst>
      <p:ext uri="{BB962C8B-B14F-4D97-AF65-F5344CB8AC3E}">
        <p14:creationId xmlns:p14="http://schemas.microsoft.com/office/powerpoint/2010/main" xmlns="" val="2205804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nên</a:t>
            </a:r>
            <a:r>
              <a:rPr lang="en-US" baseline="0" smtClean="0"/>
              <a:t> cho HS cầm sách đọc chứ đừng nhìn trên màn hình nhé! Sau này nó khai thác SGK thường bị động.</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10</a:t>
            </a:fld>
            <a:endParaRPr lang="en-US"/>
          </a:p>
        </p:txBody>
      </p:sp>
    </p:spTree>
    <p:extLst>
      <p:ext uri="{BB962C8B-B14F-4D97-AF65-F5344CB8AC3E}">
        <p14:creationId xmlns:p14="http://schemas.microsoft.com/office/powerpoint/2010/main" xmlns="" val="4051157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cho HS nhìn</a:t>
            </a:r>
            <a:r>
              <a:rPr lang="en-US" baseline="0" smtClean="0"/>
              <a:t> sách đọc nhé.</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12</a:t>
            </a:fld>
            <a:endParaRPr lang="en-US"/>
          </a:p>
        </p:txBody>
      </p:sp>
    </p:spTree>
    <p:extLst>
      <p:ext uri="{BB962C8B-B14F-4D97-AF65-F5344CB8AC3E}">
        <p14:creationId xmlns:p14="http://schemas.microsoft.com/office/powerpoint/2010/main" xmlns="" val="2192141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mở</a:t>
            </a:r>
            <a:r>
              <a:rPr lang="en-US" baseline="0" smtClean="0"/>
              <a:t> rộng thêm cho HS hiểu, trong một bài thơ, việc dùng các chữ có vần giống nhau sẽ làm cho bài thơ dễ đọc, nhịp điệu thơ hay hơn, dễ đọc diễn cảm hơn.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13</a:t>
            </a:fld>
            <a:endParaRPr lang="en-US"/>
          </a:p>
        </p:txBody>
      </p:sp>
    </p:spTree>
    <p:extLst>
      <p:ext uri="{BB962C8B-B14F-4D97-AF65-F5344CB8AC3E}">
        <p14:creationId xmlns:p14="http://schemas.microsoft.com/office/powerpoint/2010/main" xmlns="" val="2345454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14</a:t>
            </a:fld>
            <a:endParaRPr lang="en-US"/>
          </a:p>
        </p:txBody>
      </p:sp>
    </p:spTree>
    <p:extLst>
      <p:ext uri="{BB962C8B-B14F-4D97-AF65-F5344CB8AC3E}">
        <p14:creationId xmlns:p14="http://schemas.microsoft.com/office/powerpoint/2010/main" xmlns="" val="2433220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Câu</a:t>
            </a:r>
            <a:r>
              <a:rPr lang="en-US" baseline="0" smtClean="0"/>
              <a:t> 1: Thỏ và các bạn quên khuấy đường về, Câu 2: … (nên khai thác từ từ từng chi tiết chứ đừng dùng 1 câu hỏi và 1 câu tl cho đoạn này.</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15</a:t>
            </a:fld>
            <a:endParaRPr lang="en-US"/>
          </a:p>
        </p:txBody>
      </p:sp>
    </p:spTree>
    <p:extLst>
      <p:ext uri="{BB962C8B-B14F-4D97-AF65-F5344CB8AC3E}">
        <p14:creationId xmlns:p14="http://schemas.microsoft.com/office/powerpoint/2010/main" xmlns="" val="2558436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pPr/>
              <a:t>1/15/2021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pPr/>
              <a:t>1/15/2021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pPr/>
              <a:t>1/15/2021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pPr/>
              <a:t>1/15/2021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pPr/>
              <a:t>1/15/2021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pPr/>
              <a:t>1/15/2021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pPr/>
              <a:t>1/15/2021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pPr/>
              <a:t>1/15/2021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10.png"/><Relationship Id="rId5" Type="http://schemas.microsoft.com/office/2007/relationships/media" Target="../media/media1.mp4"/><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599332" y="3339679"/>
            <a:ext cx="2530475" cy="1676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nvGrpSpPr>
          <p:cNvPr id="10" name="Group 9"/>
          <p:cNvGrpSpPr/>
          <p:nvPr/>
        </p:nvGrpSpPr>
        <p:grpSpPr>
          <a:xfrm>
            <a:off x="9605030" y="1777591"/>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009E4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143000" y="2412173"/>
            <a:ext cx="6553201" cy="1150177"/>
            <a:chOff x="1143000" y="2412173"/>
            <a:chExt cx="6553201" cy="1150177"/>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43000" y="2412173"/>
              <a:ext cx="1017587" cy="1017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TextBox 14"/>
            <p:cNvSpPr txBox="1"/>
            <p:nvPr/>
          </p:nvSpPr>
          <p:spPr>
            <a:xfrm>
              <a:off x="1905001" y="2579060"/>
              <a:ext cx="5121462" cy="646319"/>
            </a:xfrm>
            <a:prstGeom prst="rect">
              <a:avLst/>
            </a:prstGeom>
            <a:noFill/>
          </p:spPr>
          <p:txBody>
            <a:bodyPr wrap="square" lIns="91428" tIns="45714" rIns="91428" bIns="45714" rtlCol="0">
              <a:spAutoFit/>
            </a:bodyPr>
            <a:lstStyle/>
            <a:p>
              <a:pPr algn="ctr"/>
              <a:r>
                <a:rPr lang="en-US" sz="3600" b="1" smtClean="0">
                  <a:solidFill>
                    <a:srgbClr val="00863D"/>
                  </a:solidFill>
                  <a:latin typeface="Arial-Rounded" pitchFamily="34" charset="0"/>
                  <a:ea typeface="Arial-Rounded" pitchFamily="34" charset="0"/>
                  <a:cs typeface="Arial-Rounded" pitchFamily="34" charset="0"/>
                </a:rPr>
                <a:t>BẠN CỦA GIÓ</a:t>
              </a:r>
              <a:endParaRPr lang="en-US" sz="3600" b="1">
                <a:solidFill>
                  <a:srgbClr val="00863D"/>
                </a:solidFill>
                <a:latin typeface="Arial-Rounded" pitchFamily="34" charset="0"/>
                <a:ea typeface="Arial-Rounded" pitchFamily="34" charset="0"/>
                <a:cs typeface="Arial-Rounded" pitchFamily="34" charset="0"/>
              </a:endParaRPr>
            </a:p>
          </p:txBody>
        </p:sp>
      </p:grpSp>
      <p:grpSp>
        <p:nvGrpSpPr>
          <p:cNvPr id="21" name="Group 20"/>
          <p:cNvGrpSpPr/>
          <p:nvPr/>
        </p:nvGrpSpPr>
        <p:grpSpPr>
          <a:xfrm>
            <a:off x="-2957976" y="-1125796"/>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57670" y="-569524"/>
              <a:ext cx="2069022" cy="166831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400948" y="-328142"/>
              <a:ext cx="1671987" cy="1449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79085">
            <a:off x="-573646" y="-979687"/>
            <a:ext cx="2462213" cy="23161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 name="TextBox 27"/>
          <p:cNvSpPr txBox="1"/>
          <p:nvPr/>
        </p:nvSpPr>
        <p:spPr>
          <a:xfrm>
            <a:off x="12700" y="178394"/>
            <a:ext cx="1341530" cy="1107984"/>
          </a:xfrm>
          <a:prstGeom prst="rect">
            <a:avLst/>
          </a:prstGeom>
          <a:noFill/>
        </p:spPr>
        <p:txBody>
          <a:bodyPr wrap="square" lIns="91428" tIns="45714" rIns="91428" bIns="45714" rtlCol="0">
            <a:spAutoFit/>
          </a:bodyPr>
          <a:lstStyle/>
          <a:p>
            <a:pPr algn="ctr"/>
            <a:r>
              <a:rPr lang="en-US" sz="6600" b="1" smtClean="0">
                <a:solidFill>
                  <a:srgbClr val="00863D"/>
                </a:solidFill>
                <a:latin typeface="Arial Rounded MT Bold" pitchFamily="34" charset="0"/>
                <a:ea typeface="Arial-Rounded" pitchFamily="34" charset="0"/>
                <a:cs typeface="Times New Roman" pitchFamily="18" charset="0"/>
              </a:rPr>
              <a:t>1</a:t>
            </a:r>
            <a:endParaRPr lang="en-US" sz="6600" b="1">
              <a:solidFill>
                <a:srgbClr val="00863D"/>
              </a:solidFill>
              <a:latin typeface="Arial Rounded MT Bold" pitchFamily="34" charset="0"/>
              <a:ea typeface="Arial-Rounded" pitchFamily="34" charset="0"/>
              <a:cs typeface="Times New Roman" pitchFamily="18" charset="0"/>
            </a:endParaRPr>
          </a:p>
        </p:txBody>
      </p:sp>
      <p:sp>
        <p:nvSpPr>
          <p:cNvPr id="29" name="TextBox 28"/>
          <p:cNvSpPr txBox="1"/>
          <p:nvPr/>
        </p:nvSpPr>
        <p:spPr>
          <a:xfrm>
            <a:off x="1905000" y="437711"/>
            <a:ext cx="6172200" cy="923318"/>
          </a:xfrm>
          <a:prstGeom prst="rect">
            <a:avLst/>
          </a:prstGeom>
          <a:noFill/>
        </p:spPr>
        <p:txBody>
          <a:bodyPr wrap="square" lIns="91428" tIns="45714" rIns="91428" bIns="45714" rtlCol="0">
            <a:spAutoFit/>
          </a:bodyPr>
          <a:lstStyle/>
          <a:p>
            <a:pPr algn="ctr"/>
            <a:r>
              <a:rPr lang="en-US" sz="5400" b="1" smtClean="0">
                <a:ln w="3175">
                  <a:solidFill>
                    <a:schemeClr val="bg1"/>
                  </a:solidFill>
                </a:ln>
                <a:solidFill>
                  <a:schemeClr val="bg1"/>
                </a:solidFill>
                <a:latin typeface="Arial-Rounded" pitchFamily="34" charset="0"/>
                <a:ea typeface="Arial-Rounded" pitchFamily="34" charset="0"/>
                <a:cs typeface="Arial-Rounded" pitchFamily="34" charset="0"/>
              </a:rPr>
              <a:t>TÔI VÀ CÁC BẠN</a:t>
            </a:r>
            <a:endParaRPr lang="en-US" sz="5400" b="1">
              <a:ln w="3175">
                <a:solidFill>
                  <a:schemeClr val="bg1"/>
                </a:solidFill>
              </a:ln>
              <a:solidFill>
                <a:schemeClr val="bg1"/>
              </a:solidFill>
              <a:latin typeface="Arial-Rounded" pitchFamily="34" charset="0"/>
              <a:ea typeface="Arial-Rounded" pitchFamily="34" charset="0"/>
              <a:cs typeface="Arial-Rounded" pitchFamily="34" charset="0"/>
            </a:endParaRPr>
          </a:p>
        </p:txBody>
      </p:sp>
      <p:sp>
        <p:nvSpPr>
          <p:cNvPr id="33" name="TextBox 32"/>
          <p:cNvSpPr txBox="1"/>
          <p:nvPr/>
        </p:nvSpPr>
        <p:spPr>
          <a:xfrm>
            <a:off x="1150938" y="2434696"/>
            <a:ext cx="990600" cy="954095"/>
          </a:xfrm>
          <a:prstGeom prst="rect">
            <a:avLst/>
          </a:prstGeom>
          <a:noFill/>
        </p:spPr>
        <p:txBody>
          <a:bodyPr wrap="square" lIns="91428" tIns="45714" rIns="91428" bIns="45714" rtlCol="0">
            <a:spAutoFit/>
          </a:bodyPr>
          <a:lstStyle/>
          <a:p>
            <a:pPr algn="ctr"/>
            <a:r>
              <a:rPr lang="en-US" sz="2400" b="1" smtClean="0">
                <a:solidFill>
                  <a:schemeClr val="bg1"/>
                </a:solidFill>
                <a:latin typeface="Arial-Rounded" pitchFamily="34" charset="0"/>
                <a:ea typeface="Arial-Rounded" pitchFamily="34" charset="0"/>
                <a:cs typeface="Arial-Rounded" pitchFamily="34" charset="0"/>
              </a:rPr>
              <a:t>Bài</a:t>
            </a:r>
          </a:p>
          <a:p>
            <a:pPr algn="ctr"/>
            <a:r>
              <a:rPr lang="en-US" sz="3200" b="1" smtClean="0">
                <a:solidFill>
                  <a:schemeClr val="bg1"/>
                </a:solidFill>
                <a:latin typeface="Arial Rounded MT Bold" pitchFamily="34" charset="0"/>
                <a:ea typeface="Arial-Rounded" pitchFamily="34" charset="0"/>
                <a:cs typeface="Times New Roman" pitchFamily="18" charset="0"/>
              </a:rPr>
              <a:t>3</a:t>
            </a:r>
            <a:endParaRPr lang="en-US" sz="3200" b="1">
              <a:solidFill>
                <a:schemeClr val="bg1"/>
              </a:solidFill>
              <a:latin typeface="Arial Rounded MT Bold" pitchFamily="34" charset="0"/>
              <a:ea typeface="Arial-Rounded" pitchFamily="34" charset="0"/>
              <a:cs typeface="Times New Roman" pitchFamily="18" charset="0"/>
            </a:endParaRPr>
          </a:p>
        </p:txBody>
      </p:sp>
    </p:spTree>
    <p:extLst>
      <p:ext uri="{BB962C8B-B14F-4D97-AF65-F5344CB8AC3E}">
        <p14:creationId xmlns:p14="http://schemas.microsoft.com/office/powerpoint/2010/main" xmlns=""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514600" y="4324350"/>
            <a:ext cx="4539860"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nối tiếp dòng thơ</a:t>
            </a:r>
            <a:endParaRPr lang="en-US" sz="3200">
              <a:latin typeface="Arial-Rounded" pitchFamily="34" charset="0"/>
              <a:ea typeface="Arial-Rounded" pitchFamily="34" charset="0"/>
              <a:cs typeface="Arial-Rounded" pitchFamily="34" charset="0"/>
            </a:endParaRP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371600" y="345312"/>
            <a:ext cx="7210180" cy="3847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907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3051921" y="4375021"/>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nối tiếp khổ thơ</a:t>
            </a:r>
            <a:endParaRPr lang="en-US" sz="3200">
              <a:latin typeface="Arial-Rounded" pitchFamily="34" charset="0"/>
              <a:ea typeface="Arial-Rounded" pitchFamily="34" charset="0"/>
              <a:cs typeface="Arial-Rounded" pitchFamily="34" charset="0"/>
            </a:endParaRPr>
          </a:p>
        </p:txBody>
      </p:sp>
      <p:sp>
        <p:nvSpPr>
          <p:cNvPr id="9" name="TextBox 8"/>
          <p:cNvSpPr txBox="1"/>
          <p:nvPr/>
        </p:nvSpPr>
        <p:spPr>
          <a:xfrm>
            <a:off x="3032871" y="4375022"/>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theo nhóm</a:t>
            </a:r>
            <a:endParaRPr lang="en-US" sz="3200">
              <a:latin typeface="Arial-Rounded" pitchFamily="34" charset="0"/>
              <a:ea typeface="Arial-Rounded" pitchFamily="34" charset="0"/>
              <a:cs typeface="Arial-Rounded" pitchFamily="34" charset="0"/>
            </a:endParaRPr>
          </a:p>
        </p:txBody>
      </p:sp>
      <p:sp>
        <p:nvSpPr>
          <p:cNvPr id="10" name="TextBox 9"/>
          <p:cNvSpPr txBox="1"/>
          <p:nvPr/>
        </p:nvSpPr>
        <p:spPr>
          <a:xfrm>
            <a:off x="3032871" y="4375020"/>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toàn bài</a:t>
            </a:r>
            <a:endParaRPr lang="en-US" sz="3200">
              <a:latin typeface="Arial-Rounded" pitchFamily="34" charset="0"/>
              <a:ea typeface="Arial-Rounded" pitchFamily="34" charset="0"/>
              <a:cs typeface="Arial-Rounded" pitchFamily="34" charset="0"/>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01207" y="345312"/>
            <a:ext cx="7210180" cy="3847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16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89134" y="3527643"/>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Thi đua</a:t>
            </a:r>
            <a:endParaRPr lang="en-US" sz="3200">
              <a:latin typeface="Arial-Rounded" pitchFamily="34" charset="0"/>
              <a:ea typeface="Arial-Rounded" pitchFamily="34" charset="0"/>
              <a:cs typeface="Arial-Rounded" pitchFamily="34" charset="0"/>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05400" y="1013839"/>
            <a:ext cx="3810000" cy="2396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924430"/>
            <a:ext cx="5426441"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1372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5" name="Oval 4"/>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3</a:t>
            </a:r>
            <a:endParaRPr lang="en-US" sz="2800" b="1">
              <a:solidFill>
                <a:schemeClr val="bg1"/>
              </a:solidFill>
              <a:latin typeface="Arial Rounded MT Bold" pitchFamily="34" charset="0"/>
              <a:cs typeface="Times New Roman" pitchFamily="18" charset="0"/>
            </a:endParaRPr>
          </a:p>
        </p:txBody>
      </p:sp>
      <p:sp>
        <p:nvSpPr>
          <p:cNvPr id="6" name="TextBox 5"/>
          <p:cNvSpPr txBox="1"/>
          <p:nvPr/>
        </p:nvSpPr>
        <p:spPr>
          <a:xfrm>
            <a:off x="692727" y="445959"/>
            <a:ext cx="81464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Tìm trong hai khổ thơ cuối những tiếng cùng vần với nhau</a:t>
            </a:r>
            <a:endParaRPr lang="en-US" sz="2400" b="1">
              <a:latin typeface="Arial-Rounded" pitchFamily="34" charset="0"/>
              <a:ea typeface="Arial-Rounded" pitchFamily="34" charset="0"/>
              <a:cs typeface="Arial-Rounded"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1794" y="987895"/>
            <a:ext cx="4128450" cy="39460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Oval 2"/>
          <p:cNvSpPr/>
          <p:nvPr/>
        </p:nvSpPr>
        <p:spPr>
          <a:xfrm>
            <a:off x="3794058" y="1106277"/>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khi</a:t>
            </a:r>
            <a:endParaRPr lang="en-US" sz="2400" b="1">
              <a:solidFill>
                <a:schemeClr val="bg1"/>
              </a:solidFill>
              <a:latin typeface="Arial-Rounded" pitchFamily="34" charset="0"/>
              <a:ea typeface="Arial-Rounded" pitchFamily="34" charset="0"/>
              <a:cs typeface="Arial-Rounded" pitchFamily="34" charset="0"/>
            </a:endParaRPr>
          </a:p>
        </p:txBody>
      </p:sp>
      <p:sp>
        <p:nvSpPr>
          <p:cNvPr id="9" name="Oval 8"/>
          <p:cNvSpPr/>
          <p:nvPr/>
        </p:nvSpPr>
        <p:spPr>
          <a:xfrm>
            <a:off x="5740980" y="1106277"/>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đi</a:t>
            </a:r>
            <a:endParaRPr lang="en-US" sz="2400" b="1">
              <a:solidFill>
                <a:schemeClr val="bg1"/>
              </a:solidFill>
              <a:latin typeface="Arial-Rounded" pitchFamily="34" charset="0"/>
              <a:ea typeface="Arial-Rounded" pitchFamily="34" charset="0"/>
              <a:cs typeface="Arial-Rounded" pitchFamily="34" charset="0"/>
            </a:endParaRPr>
          </a:p>
        </p:txBody>
      </p:sp>
      <p:cxnSp>
        <p:nvCxnSpPr>
          <p:cNvPr id="12" name="Straight Connector 11"/>
          <p:cNvCxnSpPr/>
          <p:nvPr/>
        </p:nvCxnSpPr>
        <p:spPr>
          <a:xfrm>
            <a:off x="5338510" y="1361157"/>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794058" y="1721614"/>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vắng</a:t>
            </a:r>
            <a:endParaRPr lang="en-US" sz="2400" b="1">
              <a:solidFill>
                <a:schemeClr val="bg1"/>
              </a:solidFill>
              <a:latin typeface="Arial-Rounded" pitchFamily="34" charset="0"/>
              <a:ea typeface="Arial-Rounded" pitchFamily="34" charset="0"/>
              <a:cs typeface="Arial-Rounded" pitchFamily="34" charset="0"/>
            </a:endParaRPr>
          </a:p>
        </p:txBody>
      </p:sp>
      <p:sp>
        <p:nvSpPr>
          <p:cNvPr id="16" name="Oval 15"/>
          <p:cNvSpPr/>
          <p:nvPr/>
        </p:nvSpPr>
        <p:spPr>
          <a:xfrm>
            <a:off x="5740980" y="1721614"/>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lặng</a:t>
            </a:r>
            <a:endParaRPr lang="en-US" sz="2400" b="1">
              <a:solidFill>
                <a:schemeClr val="bg1"/>
              </a:solidFill>
              <a:latin typeface="Arial-Rounded" pitchFamily="34" charset="0"/>
              <a:ea typeface="Arial-Rounded" pitchFamily="34" charset="0"/>
              <a:cs typeface="Arial-Rounded" pitchFamily="34" charset="0"/>
            </a:endParaRPr>
          </a:p>
        </p:txBody>
      </p:sp>
      <p:cxnSp>
        <p:nvCxnSpPr>
          <p:cNvPr id="17" name="Straight Connector 16"/>
          <p:cNvCxnSpPr/>
          <p:nvPr/>
        </p:nvCxnSpPr>
        <p:spPr>
          <a:xfrm>
            <a:off x="5338510" y="1989806"/>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3794058" y="2337869"/>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lá</a:t>
            </a:r>
            <a:endParaRPr lang="en-US" sz="2400" b="1">
              <a:solidFill>
                <a:schemeClr val="bg1"/>
              </a:solidFill>
              <a:latin typeface="Arial-Rounded" pitchFamily="34" charset="0"/>
              <a:ea typeface="Arial-Rounded" pitchFamily="34" charset="0"/>
              <a:cs typeface="Arial-Rounded" pitchFamily="34" charset="0"/>
            </a:endParaRPr>
          </a:p>
        </p:txBody>
      </p:sp>
      <p:sp>
        <p:nvSpPr>
          <p:cNvPr id="19" name="Oval 18"/>
          <p:cNvSpPr/>
          <p:nvPr/>
        </p:nvSpPr>
        <p:spPr>
          <a:xfrm>
            <a:off x="5740980" y="2337869"/>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cả</a:t>
            </a:r>
            <a:endParaRPr lang="en-US" sz="2400" b="1">
              <a:solidFill>
                <a:schemeClr val="bg1"/>
              </a:solidFill>
              <a:latin typeface="Arial-Rounded" pitchFamily="34" charset="0"/>
              <a:ea typeface="Arial-Rounded" pitchFamily="34" charset="0"/>
              <a:cs typeface="Arial-Rounded" pitchFamily="34" charset="0"/>
            </a:endParaRPr>
          </a:p>
        </p:txBody>
      </p:sp>
      <p:cxnSp>
        <p:nvCxnSpPr>
          <p:cNvPr id="20" name="Straight Connector 19"/>
          <p:cNvCxnSpPr/>
          <p:nvPr/>
        </p:nvCxnSpPr>
        <p:spPr>
          <a:xfrm>
            <a:off x="5338510" y="2606061"/>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7653410" y="2337180"/>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ra</a:t>
            </a:r>
            <a:endParaRPr lang="en-US" sz="2400" b="1">
              <a:solidFill>
                <a:schemeClr val="bg1"/>
              </a:solidFill>
              <a:latin typeface="Arial-Rounded" pitchFamily="34" charset="0"/>
              <a:ea typeface="Arial-Rounded" pitchFamily="34" charset="0"/>
              <a:cs typeface="Arial-Rounded" pitchFamily="34" charset="0"/>
            </a:endParaRPr>
          </a:p>
        </p:txBody>
      </p:sp>
      <p:cxnSp>
        <p:nvCxnSpPr>
          <p:cNvPr id="27" name="Straight Connector 26"/>
          <p:cNvCxnSpPr/>
          <p:nvPr/>
        </p:nvCxnSpPr>
        <p:spPr>
          <a:xfrm>
            <a:off x="5338510" y="320855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338510" y="3823887"/>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338510" y="4447486"/>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794058" y="2940358"/>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gió</a:t>
            </a:r>
            <a:endParaRPr lang="en-US" sz="2400" b="1">
              <a:solidFill>
                <a:schemeClr val="bg1"/>
              </a:solidFill>
              <a:latin typeface="Arial-Rounded" pitchFamily="34" charset="0"/>
              <a:ea typeface="Arial-Rounded" pitchFamily="34" charset="0"/>
              <a:cs typeface="Arial-Rounded" pitchFamily="34" charset="0"/>
            </a:endParaRPr>
          </a:p>
        </p:txBody>
      </p:sp>
      <p:sp>
        <p:nvSpPr>
          <p:cNvPr id="31" name="Oval 30"/>
          <p:cNvSpPr/>
          <p:nvPr/>
        </p:nvSpPr>
        <p:spPr>
          <a:xfrm>
            <a:off x="5740980" y="2940358"/>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gõ</a:t>
            </a:r>
            <a:endParaRPr lang="en-US" sz="2400" b="1">
              <a:solidFill>
                <a:schemeClr val="bg1"/>
              </a:solidFill>
              <a:latin typeface="Arial-Rounded" pitchFamily="34" charset="0"/>
              <a:ea typeface="Arial-Rounded" pitchFamily="34" charset="0"/>
              <a:cs typeface="Arial-Rounded" pitchFamily="34" charset="0"/>
            </a:endParaRPr>
          </a:p>
        </p:txBody>
      </p:sp>
      <p:sp>
        <p:nvSpPr>
          <p:cNvPr id="32" name="Oval 31"/>
          <p:cNvSpPr/>
          <p:nvPr/>
        </p:nvSpPr>
        <p:spPr>
          <a:xfrm>
            <a:off x="3794058" y="3555695"/>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im</a:t>
            </a:r>
            <a:endParaRPr lang="en-US" sz="2400" b="1">
              <a:solidFill>
                <a:schemeClr val="bg1"/>
              </a:solidFill>
              <a:latin typeface="Arial-Rounded" pitchFamily="34" charset="0"/>
              <a:ea typeface="Arial-Rounded" pitchFamily="34" charset="0"/>
              <a:cs typeface="Arial-Rounded" pitchFamily="34" charset="0"/>
            </a:endParaRPr>
          </a:p>
        </p:txBody>
      </p:sp>
      <p:sp>
        <p:nvSpPr>
          <p:cNvPr id="33" name="Oval 32"/>
          <p:cNvSpPr/>
          <p:nvPr/>
        </p:nvSpPr>
        <p:spPr>
          <a:xfrm>
            <a:off x="5740980" y="3555695"/>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chim</a:t>
            </a:r>
            <a:endParaRPr lang="en-US" sz="2400" b="1">
              <a:solidFill>
                <a:schemeClr val="bg1"/>
              </a:solidFill>
              <a:latin typeface="Arial-Rounded" pitchFamily="34" charset="0"/>
              <a:ea typeface="Arial-Rounded" pitchFamily="34" charset="0"/>
              <a:cs typeface="Arial-Rounded" pitchFamily="34" charset="0"/>
            </a:endParaRPr>
          </a:p>
        </p:txBody>
      </p:sp>
      <p:sp>
        <p:nvSpPr>
          <p:cNvPr id="34" name="Oval 33"/>
          <p:cNvSpPr/>
          <p:nvPr/>
        </p:nvSpPr>
        <p:spPr>
          <a:xfrm>
            <a:off x="3794058" y="4171950"/>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ơi</a:t>
            </a:r>
            <a:endParaRPr lang="en-US" sz="2400" b="1">
              <a:solidFill>
                <a:schemeClr val="bg1"/>
              </a:solidFill>
              <a:latin typeface="Arial-Rounded" pitchFamily="34" charset="0"/>
              <a:ea typeface="Arial-Rounded" pitchFamily="34" charset="0"/>
              <a:cs typeface="Arial-Rounded" pitchFamily="34" charset="0"/>
            </a:endParaRPr>
          </a:p>
        </p:txBody>
      </p:sp>
      <p:sp>
        <p:nvSpPr>
          <p:cNvPr id="35" name="Oval 34"/>
          <p:cNvSpPr/>
          <p:nvPr/>
        </p:nvSpPr>
        <p:spPr>
          <a:xfrm>
            <a:off x="5740980" y="4171950"/>
            <a:ext cx="14685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khơi</a:t>
            </a:r>
            <a:endParaRPr lang="en-US" sz="2400" b="1">
              <a:solidFill>
                <a:schemeClr val="bg1"/>
              </a:solidFill>
              <a:latin typeface="Arial-Rounded" pitchFamily="34" charset="0"/>
              <a:ea typeface="Arial-Rounded" pitchFamily="34" charset="0"/>
              <a:cs typeface="Arial-Rounded" pitchFamily="34" charset="0"/>
            </a:endParaRPr>
          </a:p>
        </p:txBody>
      </p:sp>
      <p:cxnSp>
        <p:nvCxnSpPr>
          <p:cNvPr id="36" name="Straight Connector 35"/>
          <p:cNvCxnSpPr/>
          <p:nvPr/>
        </p:nvCxnSpPr>
        <p:spPr>
          <a:xfrm>
            <a:off x="7282508" y="2606061"/>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7467600" y="1721614"/>
            <a:ext cx="1620956" cy="536384"/>
          </a:xfrm>
          <a:prstGeom prst="ellipse">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bg1"/>
                </a:solidFill>
                <a:latin typeface="Arial-Rounded" pitchFamily="34" charset="0"/>
                <a:ea typeface="Arial-Rounded" pitchFamily="34" charset="0"/>
                <a:cs typeface="Arial-Rounded" pitchFamily="34" charset="0"/>
              </a:rPr>
              <a:t>chẳng</a:t>
            </a:r>
            <a:endParaRPr lang="en-US" sz="2400" b="1">
              <a:solidFill>
                <a:schemeClr val="bg1"/>
              </a:solidFill>
              <a:latin typeface="Arial-Rounded" pitchFamily="34" charset="0"/>
              <a:ea typeface="Arial-Rounded" pitchFamily="34" charset="0"/>
              <a:cs typeface="Arial-Rounded" pitchFamily="34" charset="0"/>
            </a:endParaRPr>
          </a:p>
        </p:txBody>
      </p:sp>
      <p:cxnSp>
        <p:nvCxnSpPr>
          <p:cNvPr id="38" name="Straight Connector 37"/>
          <p:cNvCxnSpPr/>
          <p:nvPr/>
        </p:nvCxnSpPr>
        <p:spPr>
          <a:xfrm>
            <a:off x="7250017" y="1989806"/>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8274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par>
                                <p:cTn id="64" presetID="10" presetClass="entr" presetSubtype="0"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childTnLst>
                                </p:cTn>
                              </p:par>
                              <p:par>
                                <p:cTn id="75" presetID="10" presetClass="entr" presetSubtype="0"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5" grpId="0" animBg="1"/>
      <p:bldP spid="16" grpId="0" animBg="1"/>
      <p:bldP spid="18" grpId="0" animBg="1"/>
      <p:bldP spid="19" grpId="0" animBg="1"/>
      <p:bldP spid="22" grpId="0" animBg="1"/>
      <p:bldP spid="30" grpId="0" animBg="1"/>
      <p:bldP spid="31" grpId="0" animBg="1"/>
      <p:bldP spid="32" grpId="0" animBg="1"/>
      <p:bldP spid="33" grpId="0" animBg="1"/>
      <p:bldP spid="34" grpId="0" animBg="1"/>
      <p:bldP spid="35"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362200" y="1000762"/>
            <a:ext cx="3642531" cy="523220"/>
          </a:xfrm>
          <a:prstGeom prst="rect">
            <a:avLst/>
          </a:prstGeom>
          <a:solidFill>
            <a:srgbClr val="A9DA74"/>
          </a:solidFill>
        </p:spPr>
        <p:txBody>
          <a:bodyPr wrap="square" rtlCol="0">
            <a:spAutoFit/>
          </a:bodyPr>
          <a:lstStyle/>
          <a:p>
            <a:pPr algn="ctr"/>
            <a:r>
              <a:rPr lang="en-US" sz="2800" b="1" smtClean="0">
                <a:latin typeface="Arial-Rounded" pitchFamily="34" charset="0"/>
                <a:ea typeface="Arial-Rounded" pitchFamily="34" charset="0"/>
                <a:cs typeface="Arial-Rounded" pitchFamily="34" charset="0"/>
              </a:rPr>
              <a:t>Đọc khổ thơ 1</a:t>
            </a:r>
            <a:endParaRPr lang="en-US" sz="2800" b="1">
              <a:latin typeface="Arial-Rounded" pitchFamily="34" charset="0"/>
              <a:ea typeface="Arial-Rounded" pitchFamily="34" charset="0"/>
              <a:cs typeface="Arial-Rounded" pitchFamily="34" charset="0"/>
            </a:endParaRPr>
          </a:p>
        </p:txBody>
      </p:sp>
      <p:sp>
        <p:nvSpPr>
          <p:cNvPr id="6" name="TextBox 5"/>
          <p:cNvSpPr txBox="1"/>
          <p:nvPr/>
        </p:nvSpPr>
        <p:spPr>
          <a:xfrm>
            <a:off x="600690" y="4248150"/>
            <a:ext cx="7991987"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Ở khổ thơ thứ nhất, gió đã làm gì để tìm bạn?</a:t>
            </a:r>
            <a:endParaRPr lang="en-US" sz="3200">
              <a:latin typeface="Arial-Rounded" pitchFamily="34" charset="0"/>
              <a:ea typeface="Arial-Rounded" pitchFamily="34" charset="0"/>
              <a:cs typeface="Arial-Rounded" pitchFamily="34" charset="0"/>
            </a:endParaRPr>
          </a:p>
        </p:txBody>
      </p:sp>
      <p:sp>
        <p:nvSpPr>
          <p:cNvPr id="8" name="Oval 7"/>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4</a:t>
            </a:r>
            <a:endParaRPr lang="en-US" sz="2800" b="1">
              <a:solidFill>
                <a:schemeClr val="bg1"/>
              </a:solidFill>
              <a:latin typeface="Arial Rounded MT Bold" pitchFamily="34" charset="0"/>
              <a:cs typeface="Times New Roman" pitchFamily="18" charset="0"/>
            </a:endParaRPr>
          </a:p>
        </p:txBody>
      </p:sp>
      <p:sp>
        <p:nvSpPr>
          <p:cNvPr id="9" name="TextBox 8"/>
          <p:cNvSpPr txBox="1"/>
          <p:nvPr/>
        </p:nvSpPr>
        <p:spPr>
          <a:xfrm>
            <a:off x="692727" y="445959"/>
            <a:ext cx="81464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Trả lời câu hỏi</a:t>
            </a:r>
            <a:endParaRPr lang="en-US" sz="2400" b="1">
              <a:latin typeface="Arial-Rounded" pitchFamily="34" charset="0"/>
              <a:ea typeface="Arial-Rounded" pitchFamily="34" charset="0"/>
              <a:cs typeface="Arial-Rounded"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743200" y="1671148"/>
            <a:ext cx="3899854" cy="22494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1908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5908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khổ thơ 2</a:t>
            </a:r>
            <a:endParaRPr lang="en-US" sz="3200" b="1">
              <a:latin typeface="Arial-Rounded" pitchFamily="34" charset="0"/>
              <a:ea typeface="Arial-Rounded" pitchFamily="34" charset="0"/>
              <a:cs typeface="Arial-Rounded" pitchFamily="34" charset="0"/>
            </a:endParaRPr>
          </a:p>
        </p:txBody>
      </p:sp>
      <p:sp>
        <p:nvSpPr>
          <p:cNvPr id="9" name="TextBox 8"/>
          <p:cNvSpPr txBox="1"/>
          <p:nvPr/>
        </p:nvSpPr>
        <p:spPr>
          <a:xfrm>
            <a:off x="1639988" y="3843691"/>
            <a:ext cx="6056212"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Gió làm gì khi nhớ bạn?</a:t>
            </a:r>
            <a:endParaRPr lang="en-US" sz="3200">
              <a:latin typeface="Arial-Rounded" pitchFamily="34" charset="0"/>
              <a:ea typeface="Arial-Rounded" pitchFamily="34" charset="0"/>
              <a:cs typeface="Arial-Rounded"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667000" y="1352550"/>
            <a:ext cx="3866057"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3525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khổ thơ 3, 4</a:t>
            </a:r>
            <a:endParaRPr lang="en-US" sz="3200" b="1">
              <a:latin typeface="Arial-Rounded" pitchFamily="34" charset="0"/>
              <a:ea typeface="Arial-Rounded" pitchFamily="34" charset="0"/>
              <a:cs typeface="Arial-Rounded" pitchFamily="34" charset="0"/>
            </a:endParaRPr>
          </a:p>
        </p:txBody>
      </p:sp>
      <p:sp>
        <p:nvSpPr>
          <p:cNvPr id="6" name="TextBox 5"/>
          <p:cNvSpPr txBox="1"/>
          <p:nvPr/>
        </p:nvSpPr>
        <p:spPr>
          <a:xfrm>
            <a:off x="838200" y="3878396"/>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Điều gì xảy ra khi gió vắng nhà?</a:t>
            </a:r>
            <a:endParaRPr lang="en-US" sz="3200">
              <a:latin typeface="Arial-Rounded" pitchFamily="34" charset="0"/>
              <a:ea typeface="Arial-Rounded" pitchFamily="34" charset="0"/>
              <a:cs typeface="Arial-Rounded" pitchFamily="34"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025236" y="1438865"/>
            <a:ext cx="3646487" cy="221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832495" y="1465262"/>
            <a:ext cx="3646487" cy="221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3713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xmlns="" val="0"/>
              </a:ext>
            </a:extLst>
          </a:blip>
          <a:srcRect b="9556"/>
          <a:stretch/>
        </p:blipFill>
        <p:spPr>
          <a:xfrm>
            <a:off x="304800" y="1538001"/>
            <a:ext cx="4363416" cy="3468945"/>
          </a:xfrm>
          <a:prstGeom prst="rect">
            <a:avLst/>
          </a:prstGeom>
          <a:ln>
            <a:solidFill>
              <a:schemeClr val="tx1"/>
            </a:solidFill>
          </a:ln>
        </p:spPr>
      </p:pic>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4983" b="4983"/>
          <a:stretch/>
        </p:blipFill>
        <p:spPr bwMode="auto">
          <a:xfrm>
            <a:off x="4865783" y="1538001"/>
            <a:ext cx="3981450" cy="3468945"/>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3324708" y="210661"/>
            <a:ext cx="2438400" cy="584775"/>
          </a:xfrm>
          <a:prstGeom prst="rect">
            <a:avLst/>
          </a:prstGeom>
          <a:solidFill>
            <a:srgbClr val="CAE8AA"/>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Thảo luận</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1261800" y="987891"/>
            <a:ext cx="2438400" cy="523220"/>
          </a:xfrm>
          <a:prstGeom prst="rect">
            <a:avLst/>
          </a:prstGeom>
          <a:solidFill>
            <a:srgbClr val="DCF0C6"/>
          </a:solidFill>
        </p:spPr>
        <p:txBody>
          <a:bodyPr wrap="square" rtlCol="0">
            <a:spAutoFit/>
          </a:bodyPr>
          <a:lstStyle/>
          <a:p>
            <a:pPr algn="ctr"/>
            <a:r>
              <a:rPr lang="en-US" sz="2800" smtClean="0">
                <a:latin typeface="Arial-Rounded" pitchFamily="34" charset="0"/>
                <a:ea typeface="Arial-Rounded" pitchFamily="34" charset="0"/>
                <a:cs typeface="Arial-Rounded" pitchFamily="34" charset="0"/>
              </a:rPr>
              <a:t>Lợi ích của gió</a:t>
            </a:r>
            <a:endParaRPr lang="en-US" sz="2800">
              <a:latin typeface="Arial-Rounded" pitchFamily="34" charset="0"/>
              <a:ea typeface="Arial-Rounded" pitchFamily="34" charset="0"/>
              <a:cs typeface="Arial-Rounded" pitchFamily="34" charset="0"/>
            </a:endParaRPr>
          </a:p>
        </p:txBody>
      </p:sp>
      <p:sp>
        <p:nvSpPr>
          <p:cNvPr id="8" name="TextBox 7"/>
          <p:cNvSpPr txBox="1"/>
          <p:nvPr/>
        </p:nvSpPr>
        <p:spPr>
          <a:xfrm>
            <a:off x="5334000" y="998301"/>
            <a:ext cx="2438400" cy="523220"/>
          </a:xfrm>
          <a:prstGeom prst="rect">
            <a:avLst/>
          </a:prstGeom>
          <a:solidFill>
            <a:srgbClr val="DCF0C6"/>
          </a:solidFill>
        </p:spPr>
        <p:txBody>
          <a:bodyPr wrap="square" rtlCol="0">
            <a:spAutoFit/>
          </a:bodyPr>
          <a:lstStyle/>
          <a:p>
            <a:pPr algn="ctr"/>
            <a:r>
              <a:rPr lang="en-US" sz="2800" smtClean="0">
                <a:latin typeface="Arial-Rounded" pitchFamily="34" charset="0"/>
                <a:ea typeface="Arial-Rounded" pitchFamily="34" charset="0"/>
                <a:cs typeface="Arial-Rounded" pitchFamily="34" charset="0"/>
              </a:rPr>
              <a:t>Tác hại của gió</a:t>
            </a:r>
            <a:endParaRPr lang="en-US" sz="28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61910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25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5122"/>
                                        </p:tgtEl>
                                        <p:attrNameLst>
                                          <p:attrName>style.visibility</p:attrName>
                                        </p:attrNameLst>
                                      </p:cBhvr>
                                      <p:to>
                                        <p:strVal val="visible"/>
                                      </p:to>
                                    </p:set>
                                    <p:animEffect transition="in" filter="fade">
                                      <p:cBhvr>
                                        <p:cTn id="26"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5</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692727" y="445959"/>
            <a:ext cx="66224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Học thuộc lòng 1 khổ thơ em thích</a:t>
            </a:r>
            <a:endParaRPr lang="en-US" sz="2400" b="1">
              <a:latin typeface="Arial Rounded MT Bold" pitchFamily="34" charset="0"/>
              <a:ea typeface="Arial-Rounded" pitchFamily="34" charset="0"/>
              <a:cs typeface="Arial-Rounded" pitchFamily="34" charset="0"/>
            </a:endParaRPr>
          </a:p>
        </p:txBody>
      </p:sp>
      <p:pic>
        <p:nvPicPr>
          <p:cNvPr id="26"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371600" y="819150"/>
            <a:ext cx="7210180" cy="3847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554541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6</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3380288" y="413760"/>
            <a:ext cx="2583873" cy="523208"/>
          </a:xfrm>
          <a:prstGeom prst="rect">
            <a:avLst/>
          </a:prstGeom>
          <a:noFill/>
        </p:spPr>
        <p:txBody>
          <a:bodyPr wrap="square" lIns="91428" tIns="45714" rIns="91428" bIns="45714" rtlCol="0">
            <a:spAutoFit/>
          </a:bodyPr>
          <a:lstStyle/>
          <a:p>
            <a:pPr algn="just"/>
            <a:r>
              <a:rPr lang="en-US" sz="2800" b="1" i="1" smtClean="0">
                <a:latin typeface="Arial-Rounded" pitchFamily="34" charset="0"/>
                <a:ea typeface="Arial-Rounded" pitchFamily="34" charset="0"/>
                <a:cs typeface="Arial-Rounded" pitchFamily="34" charset="0"/>
              </a:rPr>
              <a:t>Tìm bạn cho gió</a:t>
            </a:r>
            <a:endParaRPr lang="en-US" sz="2800" b="1" i="1">
              <a:latin typeface="Arial Rounded MT Bold" pitchFamily="34" charset="0"/>
              <a:ea typeface="Arial-Rounded" pitchFamily="34" charset="0"/>
              <a:cs typeface="Arial-Rounded" pitchFamily="34" charset="0"/>
            </a:endParaRPr>
          </a:p>
        </p:txBody>
      </p:sp>
      <p:grpSp>
        <p:nvGrpSpPr>
          <p:cNvPr id="12" name="Group 11"/>
          <p:cNvGrpSpPr/>
          <p:nvPr/>
        </p:nvGrpSpPr>
        <p:grpSpPr>
          <a:xfrm>
            <a:off x="806334" y="450521"/>
            <a:ext cx="2619674" cy="449686"/>
            <a:chOff x="886344" y="436620"/>
            <a:chExt cx="2619674" cy="449686"/>
          </a:xfrm>
        </p:grpSpPr>
        <p:sp>
          <p:nvSpPr>
            <p:cNvPr id="5" name="Oval 4"/>
            <p:cNvSpPr/>
            <p:nvPr/>
          </p:nvSpPr>
          <p:spPr>
            <a:xfrm>
              <a:off x="886344" y="436620"/>
              <a:ext cx="449686" cy="449686"/>
            </a:xfrm>
            <a:prstGeom prst="ellipse">
              <a:avLst/>
            </a:prstGeom>
            <a:solidFill>
              <a:srgbClr val="E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Rounded" pitchFamily="34" charset="0"/>
                  <a:ea typeface="Arial-Rounded" pitchFamily="34" charset="0"/>
                  <a:cs typeface="Arial-Rounded" pitchFamily="34" charset="0"/>
                </a:rPr>
                <a:t>T</a:t>
              </a:r>
              <a:endParaRPr lang="en-US" sz="2800" b="1">
                <a:solidFill>
                  <a:schemeClr val="bg1"/>
                </a:solidFill>
                <a:latin typeface="Arial-Rounded" pitchFamily="34" charset="0"/>
                <a:ea typeface="Arial-Rounded" pitchFamily="34" charset="0"/>
                <a:cs typeface="Arial-Rounded" pitchFamily="34" charset="0"/>
              </a:endParaRPr>
            </a:p>
          </p:txBody>
        </p:sp>
        <p:sp>
          <p:nvSpPr>
            <p:cNvPr id="6" name="Oval 5"/>
            <p:cNvSpPr/>
            <p:nvPr/>
          </p:nvSpPr>
          <p:spPr>
            <a:xfrm>
              <a:off x="1231774" y="436620"/>
              <a:ext cx="449686" cy="44968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Rounded" pitchFamily="34" charset="0"/>
                  <a:ea typeface="Arial-Rounded" pitchFamily="34" charset="0"/>
                  <a:cs typeface="Arial-Rounded" pitchFamily="34" charset="0"/>
                </a:rPr>
                <a:t>r</a:t>
              </a:r>
              <a:endParaRPr lang="en-US" sz="2800" b="1">
                <a:solidFill>
                  <a:schemeClr val="bg1"/>
                </a:solidFill>
                <a:latin typeface="Arial-Rounded" pitchFamily="34" charset="0"/>
                <a:ea typeface="Arial-Rounded" pitchFamily="34" charset="0"/>
                <a:cs typeface="Arial-Rounded" pitchFamily="34" charset="0"/>
              </a:endParaRPr>
            </a:p>
          </p:txBody>
        </p:sp>
        <p:sp>
          <p:nvSpPr>
            <p:cNvPr id="7" name="Oval 6"/>
            <p:cNvSpPr/>
            <p:nvPr/>
          </p:nvSpPr>
          <p:spPr>
            <a:xfrm>
              <a:off x="1577310" y="436620"/>
              <a:ext cx="449686" cy="44968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Rounded" pitchFamily="34" charset="0"/>
                  <a:ea typeface="Arial-Rounded" pitchFamily="34" charset="0"/>
                  <a:cs typeface="Arial-Rounded" pitchFamily="34" charset="0"/>
                </a:rPr>
                <a:t>ò</a:t>
              </a:r>
            </a:p>
          </p:txBody>
        </p:sp>
        <p:sp>
          <p:nvSpPr>
            <p:cNvPr id="8" name="Oval 7"/>
            <p:cNvSpPr/>
            <p:nvPr/>
          </p:nvSpPr>
          <p:spPr>
            <a:xfrm>
              <a:off x="1957060" y="436620"/>
              <a:ext cx="449686" cy="44968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Rounded" pitchFamily="34" charset="0"/>
                  <a:ea typeface="Arial-Rounded" pitchFamily="34" charset="0"/>
                  <a:cs typeface="Arial-Rounded" pitchFamily="34" charset="0"/>
                </a:rPr>
                <a:t>c</a:t>
              </a:r>
              <a:endParaRPr lang="en-US" sz="2800" b="1">
                <a:solidFill>
                  <a:schemeClr val="bg1"/>
                </a:solidFill>
                <a:latin typeface="Arial-Rounded" pitchFamily="34" charset="0"/>
                <a:ea typeface="Arial-Rounded" pitchFamily="34" charset="0"/>
                <a:cs typeface="Arial-Rounded" pitchFamily="34" charset="0"/>
              </a:endParaRPr>
            </a:p>
          </p:txBody>
        </p:sp>
        <p:sp>
          <p:nvSpPr>
            <p:cNvPr id="9" name="Oval 8"/>
            <p:cNvSpPr/>
            <p:nvPr/>
          </p:nvSpPr>
          <p:spPr>
            <a:xfrm>
              <a:off x="2311443" y="436620"/>
              <a:ext cx="449686" cy="44968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Rounded" pitchFamily="34" charset="0"/>
                  <a:ea typeface="Arial-Rounded" pitchFamily="34" charset="0"/>
                  <a:cs typeface="Arial-Rounded" pitchFamily="34" charset="0"/>
                </a:rPr>
                <a:t>h</a:t>
              </a:r>
              <a:endParaRPr lang="en-US" sz="2800" b="1">
                <a:solidFill>
                  <a:schemeClr val="bg1"/>
                </a:solidFill>
                <a:latin typeface="Arial-Rounded" pitchFamily="34" charset="0"/>
                <a:ea typeface="Arial-Rounded" pitchFamily="34" charset="0"/>
                <a:cs typeface="Arial-Rounded" pitchFamily="34" charset="0"/>
              </a:endParaRPr>
            </a:p>
          </p:txBody>
        </p:sp>
        <p:sp>
          <p:nvSpPr>
            <p:cNvPr id="10" name="Oval 9"/>
            <p:cNvSpPr/>
            <p:nvPr/>
          </p:nvSpPr>
          <p:spPr>
            <a:xfrm>
              <a:off x="2686656" y="436620"/>
              <a:ext cx="449686" cy="449686"/>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Rounded" pitchFamily="34" charset="0"/>
                  <a:ea typeface="Arial-Rounded" pitchFamily="34" charset="0"/>
                  <a:cs typeface="Arial-Rounded" pitchFamily="34" charset="0"/>
                </a:rPr>
                <a:t>ơ</a:t>
              </a:r>
            </a:p>
          </p:txBody>
        </p:sp>
        <p:sp>
          <p:nvSpPr>
            <p:cNvPr id="11" name="Oval 10"/>
            <p:cNvSpPr/>
            <p:nvPr/>
          </p:nvSpPr>
          <p:spPr>
            <a:xfrm>
              <a:off x="3056332" y="436620"/>
              <a:ext cx="449686" cy="44968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Rounded" pitchFamily="34" charset="0"/>
                  <a:ea typeface="Arial-Rounded" pitchFamily="34" charset="0"/>
                  <a:cs typeface="Arial-Rounded" pitchFamily="34" charset="0"/>
                </a:rPr>
                <a:t>i</a:t>
              </a:r>
              <a:endParaRPr lang="en-US" sz="2800" b="1">
                <a:solidFill>
                  <a:schemeClr val="bg1"/>
                </a:solidFill>
                <a:latin typeface="Arial-Rounded" pitchFamily="34" charset="0"/>
                <a:ea typeface="Arial-Rounded" pitchFamily="34" charset="0"/>
                <a:cs typeface="Arial-Rounded" pitchFamily="34" charset="0"/>
              </a:endParaRPr>
            </a:p>
          </p:txBody>
        </p:sp>
      </p:grpSp>
      <p:pic>
        <p:nvPicPr>
          <p:cNvPr id="614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88750" y="1200150"/>
            <a:ext cx="5548313" cy="3657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106807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xmlns=""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38200" y="419100"/>
            <a:ext cx="1450481" cy="2107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xmlns=""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A9DA74"/>
          </a:solidFill>
        </p:spPr>
        <p:txBody>
          <a:bodyPr/>
          <a:lstStyle/>
          <a:p>
            <a:r>
              <a:rPr lang="en-US" smtClean="0">
                <a:latin typeface="Arial-Rounded" pitchFamily="34" charset="0"/>
                <a:ea typeface="Arial-Rounded" pitchFamily="34" charset="0"/>
                <a:cs typeface="Arial-Rounded" pitchFamily="34" charset="0"/>
              </a:rPr>
              <a:t>Ôn và khởi động</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11035926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p:cNvSpPr txBox="1"/>
          <p:nvPr/>
        </p:nvSpPr>
        <p:spPr>
          <a:xfrm>
            <a:off x="3124200" y="1581150"/>
            <a:ext cx="2971800" cy="646331"/>
          </a:xfrm>
          <a:prstGeom prst="rect">
            <a:avLst/>
          </a:prstGeom>
          <a:solidFill>
            <a:srgbClr val="E5F2F7"/>
          </a:solidFill>
        </p:spPr>
        <p:txBody>
          <a:bodyPr wrap="square" rtlCol="0">
            <a:spAutoFit/>
          </a:bodyPr>
          <a:lstStyle/>
          <a:p>
            <a:pPr algn="ctr"/>
            <a:r>
              <a:rPr lang="en-US" sz="3600" b="1" smtClean="0">
                <a:latin typeface="Arial-Rounded" pitchFamily="34" charset="0"/>
                <a:ea typeface="Arial-Rounded" pitchFamily="34" charset="0"/>
                <a:cs typeface="Arial-Rounded" pitchFamily="34" charset="0"/>
              </a:rPr>
              <a:t>Củng cố</a:t>
            </a:r>
          </a:p>
        </p:txBody>
      </p:sp>
    </p:spTree>
    <p:extLst>
      <p:ext uri="{BB962C8B-B14F-4D97-AF65-F5344CB8AC3E}">
        <p14:creationId xmlns:p14="http://schemas.microsoft.com/office/powerpoint/2010/main" xmlns="" val="22547007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4" name="TextBox 3"/>
          <p:cNvSpPr txBox="1"/>
          <p:nvPr/>
        </p:nvSpPr>
        <p:spPr>
          <a:xfrm>
            <a:off x="381000" y="133350"/>
            <a:ext cx="8153400" cy="954107"/>
          </a:xfrm>
          <a:prstGeom prst="rect">
            <a:avLst/>
          </a:prstGeom>
          <a:solidFill>
            <a:schemeClr val="accent5">
              <a:lumMod val="20000"/>
              <a:lumOff val="80000"/>
            </a:schemeClr>
          </a:solidFill>
        </p:spPr>
        <p:txBody>
          <a:bodyPr wrap="square" rtlCol="0">
            <a:spAutoFit/>
          </a:bodyPr>
          <a:lstStyle/>
          <a:p>
            <a:pPr algn="ctr"/>
            <a:r>
              <a:rPr lang="en-US" sz="2800" b="1" smtClean="0">
                <a:latin typeface="Arial-Rounded" pitchFamily="34" charset="0"/>
                <a:ea typeface="Arial-Rounded" pitchFamily="34" charset="0"/>
                <a:cs typeface="Arial-Rounded" pitchFamily="34" charset="0"/>
              </a:rPr>
              <a:t>Dặn dò: + Ôn bài: </a:t>
            </a:r>
            <a:r>
              <a:rPr lang="en-US" sz="2800" b="1" i="1" smtClean="0">
                <a:latin typeface="Arial-Rounded" pitchFamily="34" charset="0"/>
                <a:ea typeface="Arial-Rounded" pitchFamily="34" charset="0"/>
                <a:cs typeface="Arial-Rounded" pitchFamily="34" charset="0"/>
              </a:rPr>
              <a:t>Bạn của gió</a:t>
            </a:r>
            <a:endParaRPr lang="en-US" sz="2800" b="1" smtClean="0">
              <a:latin typeface="Arial-Rounded" pitchFamily="34" charset="0"/>
              <a:ea typeface="Arial-Rounded" pitchFamily="34" charset="0"/>
              <a:cs typeface="Arial-Rounded" pitchFamily="34" charset="0"/>
            </a:endParaRPr>
          </a:p>
          <a:p>
            <a:pPr algn="ctr"/>
            <a:r>
              <a:rPr lang="en-US" sz="2800" b="1" smtClean="0">
                <a:latin typeface="Arial-Rounded" pitchFamily="34" charset="0"/>
                <a:ea typeface="Arial-Rounded" pitchFamily="34" charset="0"/>
                <a:cs typeface="Arial-Rounded" pitchFamily="34" charset="0"/>
              </a:rPr>
              <a:t>      + </a:t>
            </a:r>
            <a:r>
              <a:rPr lang="en-US" sz="2800" b="1">
                <a:latin typeface="Arial-Rounded" pitchFamily="34" charset="0"/>
                <a:ea typeface="Arial-Rounded" pitchFamily="34" charset="0"/>
                <a:cs typeface="Arial-Rounded" pitchFamily="34" charset="0"/>
              </a:rPr>
              <a:t>Xem bài: </a:t>
            </a:r>
            <a:r>
              <a:rPr lang="en-US" sz="2800" b="1" i="1">
                <a:latin typeface="Arial-Rounded" pitchFamily="34" charset="0"/>
                <a:ea typeface="Arial-Rounded" pitchFamily="34" charset="0"/>
                <a:cs typeface="Arial-Rounded" pitchFamily="34" charset="0"/>
              </a:rPr>
              <a:t>Giải thưởng tình bạn </a:t>
            </a:r>
            <a:r>
              <a:rPr lang="en-US" sz="2800" b="1">
                <a:latin typeface="Arial-Rounded" pitchFamily="34" charset="0"/>
                <a:ea typeface="Arial-Rounded" pitchFamily="34" charset="0"/>
                <a:cs typeface="Arial-Rounded" pitchFamily="34" charset="0"/>
              </a:rPr>
              <a:t>trang 14 , 15</a:t>
            </a:r>
            <a:endParaRPr lang="en-US" sz="2800" b="1" smtClean="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33885114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4" cstate="prin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6" name="Oval 15"/>
          <p:cNvSpPr/>
          <p:nvPr/>
        </p:nvSpPr>
        <p:spPr>
          <a:xfrm>
            <a:off x="209550" y="641669"/>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1</a:t>
            </a:r>
            <a:endParaRPr lang="en-US" sz="2800" b="1">
              <a:solidFill>
                <a:schemeClr val="bg1"/>
              </a:solidFill>
              <a:latin typeface="Arial Rounded MT Bold" pitchFamily="34" charset="0"/>
              <a:cs typeface="Times New Roman" pitchFamily="18" charset="0"/>
            </a:endParaRPr>
          </a:p>
        </p:txBody>
      </p:sp>
      <p:sp>
        <p:nvSpPr>
          <p:cNvPr id="17" name="TextBox 16"/>
          <p:cNvSpPr txBox="1"/>
          <p:nvPr/>
        </p:nvSpPr>
        <p:spPr>
          <a:xfrm>
            <a:off x="876300" y="730965"/>
            <a:ext cx="7391400"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Quan sát tranh/video</a:t>
            </a:r>
            <a:endParaRPr lang="en-US" sz="2400" b="1">
              <a:latin typeface="Arial-Rounded" pitchFamily="34" charset="0"/>
              <a:ea typeface="Arial-Rounded" pitchFamily="34" charset="0"/>
              <a:cs typeface="Arial-Rounded" pitchFamily="34" charset="0"/>
            </a:endParaRPr>
          </a:p>
        </p:txBody>
      </p:sp>
      <p:sp>
        <p:nvSpPr>
          <p:cNvPr id="19" name="TextBox 18"/>
          <p:cNvSpPr txBox="1"/>
          <p:nvPr/>
        </p:nvSpPr>
        <p:spPr>
          <a:xfrm>
            <a:off x="0" y="1581150"/>
            <a:ext cx="3505200" cy="1938980"/>
          </a:xfrm>
          <a:prstGeom prst="rect">
            <a:avLst/>
          </a:prstGeom>
          <a:noFill/>
        </p:spPr>
        <p:txBody>
          <a:bodyPr wrap="square" lIns="91428" tIns="45714" rIns="91428" bIns="45714" rtlCol="0">
            <a:spAutoFit/>
          </a:bodyPr>
          <a:lstStyle/>
          <a:p>
            <a:pPr marL="457200" indent="-457200" algn="just">
              <a:buAutoNum type="alphaLcPeriod"/>
            </a:pPr>
            <a:r>
              <a:rPr lang="en-US" sz="2400" smtClean="0">
                <a:latin typeface="Arial-Rounded" pitchFamily="34" charset="0"/>
                <a:ea typeface="Arial-Rounded" pitchFamily="34" charset="0"/>
                <a:cs typeface="Arial-Rounded" pitchFamily="34" charset="0"/>
              </a:rPr>
              <a:t>Vật gì xuất hiện trong video?</a:t>
            </a:r>
          </a:p>
          <a:p>
            <a:pPr marL="457200" indent="-457200" algn="just">
              <a:buAutoNum type="alphaLcPeriod"/>
            </a:pPr>
            <a:r>
              <a:rPr lang="en-US" sz="2400" smtClean="0">
                <a:latin typeface="Arial-Rounded" pitchFamily="34" charset="0"/>
                <a:ea typeface="Arial-Rounded" pitchFamily="34" charset="0"/>
                <a:cs typeface="Arial-Rounded" pitchFamily="34" charset="0"/>
              </a:rPr>
              <a:t>Nhờ đâu mà những vật đó có thể chuyển động?</a:t>
            </a:r>
            <a:endParaRPr lang="en-US" sz="2400">
              <a:latin typeface="Arial-Rounded" pitchFamily="34" charset="0"/>
              <a:ea typeface="Arial-Rounded" pitchFamily="34" charset="0"/>
              <a:cs typeface="Arial-Rounded" pitchFamily="34" charset="0"/>
            </a:endParaRPr>
          </a:p>
        </p:txBody>
      </p:sp>
      <p:pic>
        <p:nvPicPr>
          <p:cNvPr id="7" name="Con đường chong chóng.mp4">
            <a:hlinkClick r:id="" action="ppaction://media"/>
          </p:cNvPr>
          <p:cNvPicPr>
            <a:picLocks noGrp="1" noChangeAspect="1"/>
          </p:cNvPicPr>
          <p:nvPr>
            <p:ph idx="1"/>
            <a:videoFile r:link="rId1"/>
            <p:extLst>
              <p:ext uri="{DAA4B4D4-6D71-4841-9C94-3DE7FCFB9230}">
                <p14:media xmlns:p14="http://schemas.microsoft.com/office/powerpoint/2010/main" xmlns="" r:embed="rId5"/>
              </p:ext>
            </p:extLst>
          </p:nvPr>
        </p:nvPicPr>
        <p:blipFill>
          <a:blip r:embed="rId6"/>
          <a:stretch>
            <a:fillRect/>
          </a:stretch>
        </p:blipFill>
        <p:spPr>
          <a:xfrm>
            <a:off x="3733800" y="1192618"/>
            <a:ext cx="5205714" cy="3102210"/>
          </a:xfrm>
        </p:spPr>
      </p:pic>
    </p:spTree>
    <p:extLst>
      <p:ext uri="{BB962C8B-B14F-4D97-AF65-F5344CB8AC3E}">
        <p14:creationId xmlns:p14="http://schemas.microsoft.com/office/powerpoint/2010/main" xmlns="" val="41992453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117764" y="142282"/>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2</a:t>
            </a:r>
            <a:endParaRPr lang="en-US" sz="2800" b="1">
              <a:solidFill>
                <a:schemeClr val="bg1"/>
              </a:solidFill>
              <a:latin typeface="Arial Rounded MT Bold" pitchFamily="34" charset="0"/>
              <a:cs typeface="Times New Roman" pitchFamily="18" charset="0"/>
            </a:endParaRPr>
          </a:p>
        </p:txBody>
      </p:sp>
      <p:sp>
        <p:nvSpPr>
          <p:cNvPr id="3" name="TextBox 2"/>
          <p:cNvSpPr txBox="1"/>
          <p:nvPr/>
        </p:nvSpPr>
        <p:spPr>
          <a:xfrm>
            <a:off x="744682" y="229480"/>
            <a:ext cx="7391400"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Đọc</a:t>
            </a:r>
            <a:endParaRPr lang="en-US" sz="2800" b="1">
              <a:latin typeface="Arial-Rounded" pitchFamily="34" charset="0"/>
              <a:ea typeface="Arial-Rounded" pitchFamily="34" charset="0"/>
              <a:cs typeface="Arial-Rounded" pitchFamily="34" charset="0"/>
            </a:endParaRPr>
          </a:p>
        </p:txBody>
      </p:sp>
      <p:sp>
        <p:nvSpPr>
          <p:cNvPr id="4" name="TextBox 3"/>
          <p:cNvSpPr txBox="1"/>
          <p:nvPr/>
        </p:nvSpPr>
        <p:spPr>
          <a:xfrm>
            <a:off x="798368" y="285750"/>
            <a:ext cx="5947064" cy="584763"/>
          </a:xfrm>
          <a:prstGeom prst="rect">
            <a:avLst/>
          </a:prstGeom>
          <a:noFill/>
        </p:spPr>
        <p:txBody>
          <a:bodyPr wrap="square" lIns="91428" tIns="45714" rIns="91428" bIns="45714" rtlCol="0">
            <a:spAutoFit/>
          </a:bodyPr>
          <a:lstStyle/>
          <a:p>
            <a:pPr algn="ctr"/>
            <a:r>
              <a:rPr lang="en-US" sz="3200" b="1" smtClean="0">
                <a:latin typeface="Arial-Rounded" pitchFamily="34" charset="0"/>
                <a:ea typeface="Arial-Rounded" pitchFamily="34" charset="0"/>
                <a:cs typeface="Arial-Rounded" pitchFamily="34" charset="0"/>
              </a:rPr>
              <a:t>Bạn của gió</a:t>
            </a:r>
            <a:endParaRPr lang="en-US" sz="3200" b="1">
              <a:latin typeface="Arial Rounded MT Bold" pitchFamily="34" charset="0"/>
              <a:ea typeface="Arial-Rounded" pitchFamily="34" charset="0"/>
              <a:cs typeface="Arial-Rounded" pitchFamily="34" charset="0"/>
            </a:endParaRPr>
          </a:p>
        </p:txBody>
      </p:sp>
      <p:sp>
        <p:nvSpPr>
          <p:cNvPr id="5" name="TextBox 4"/>
          <p:cNvSpPr txBox="1"/>
          <p:nvPr/>
        </p:nvSpPr>
        <p:spPr>
          <a:xfrm>
            <a:off x="386196" y="830602"/>
            <a:ext cx="3886199" cy="1815870"/>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Ai là bạn gió?</a:t>
            </a:r>
          </a:p>
          <a:p>
            <a:pPr algn="just"/>
            <a:r>
              <a:rPr lang="en-US" sz="2800" smtClean="0">
                <a:latin typeface="Arial-Rounded" pitchFamily="34" charset="0"/>
                <a:ea typeface="Arial-Rounded" pitchFamily="34" charset="0"/>
                <a:cs typeface="Arial-Rounded" pitchFamily="34" charset="0"/>
              </a:rPr>
              <a:t>Mà gió đi tìm</a:t>
            </a:r>
          </a:p>
          <a:p>
            <a:pPr algn="just"/>
            <a:r>
              <a:rPr lang="en-US" sz="2800" smtClean="0">
                <a:latin typeface="Arial-Rounded" pitchFamily="34" charset="0"/>
                <a:ea typeface="Arial-Rounded" pitchFamily="34" charset="0"/>
                <a:cs typeface="Arial-Rounded" pitchFamily="34" charset="0"/>
              </a:rPr>
              <a:t>Bay theo cánh chim</a:t>
            </a:r>
          </a:p>
          <a:p>
            <a:pPr algn="just"/>
            <a:r>
              <a:rPr lang="en-US" sz="2800" smtClean="0">
                <a:latin typeface="Arial-Rounded" pitchFamily="34" charset="0"/>
                <a:ea typeface="Arial-Rounded" pitchFamily="34" charset="0"/>
                <a:cs typeface="Arial-Rounded" pitchFamily="34" charset="0"/>
              </a:rPr>
              <a:t>Lùa trong tán lá…</a:t>
            </a:r>
            <a:endParaRPr lang="en-US" sz="2400">
              <a:latin typeface="Arial Rounded MT Bold" pitchFamily="34" charset="0"/>
              <a:ea typeface="Arial-Rounded" pitchFamily="34" charset="0"/>
              <a:cs typeface="Arial-Rounded" pitchFamily="34" charset="0"/>
            </a:endParaRPr>
          </a:p>
        </p:txBody>
      </p:sp>
      <p:sp>
        <p:nvSpPr>
          <p:cNvPr id="6" name="TextBox 5"/>
          <p:cNvSpPr txBox="1"/>
          <p:nvPr/>
        </p:nvSpPr>
        <p:spPr>
          <a:xfrm>
            <a:off x="381000" y="2740014"/>
            <a:ext cx="3896591" cy="1815870"/>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Gió nhớ bạn quá</a:t>
            </a:r>
          </a:p>
          <a:p>
            <a:pPr algn="just"/>
            <a:r>
              <a:rPr lang="en-US" sz="2800" smtClean="0">
                <a:latin typeface="Arial-Rounded" pitchFamily="34" charset="0"/>
                <a:ea typeface="Arial-Rounded" pitchFamily="34" charset="0"/>
                <a:cs typeface="Arial-Rounded" pitchFamily="34" charset="0"/>
              </a:rPr>
              <a:t>Nên gõ cửa hoài</a:t>
            </a:r>
          </a:p>
          <a:p>
            <a:pPr algn="just"/>
            <a:r>
              <a:rPr lang="en-US" sz="2800" smtClean="0">
                <a:latin typeface="Arial-Rounded" pitchFamily="34" charset="0"/>
                <a:ea typeface="Arial-Rounded" pitchFamily="34" charset="0"/>
                <a:cs typeface="Arial-Rounded" pitchFamily="34" charset="0"/>
              </a:rPr>
              <a:t>Đẩy sóng dâng cao</a:t>
            </a:r>
          </a:p>
          <a:p>
            <a:pPr algn="just"/>
            <a:r>
              <a:rPr lang="en-US" sz="2800" smtClean="0">
                <a:latin typeface="Arial-Rounded" pitchFamily="34" charset="0"/>
                <a:ea typeface="Arial-Rounded" pitchFamily="34" charset="0"/>
                <a:cs typeface="Arial-Rounded" pitchFamily="34" charset="0"/>
              </a:rPr>
              <a:t>Thổi căng buồm lớn.</a:t>
            </a:r>
            <a:endParaRPr lang="en-US" sz="2400">
              <a:latin typeface="Arial Rounded MT Bold" pitchFamily="34" charset="0"/>
              <a:ea typeface="Arial-Rounded" pitchFamily="34" charset="0"/>
              <a:cs typeface="Arial-Rounded" pitchFamily="34" charset="0"/>
            </a:endParaRPr>
          </a:p>
        </p:txBody>
      </p:sp>
      <p:sp>
        <p:nvSpPr>
          <p:cNvPr id="7" name="TextBox 6"/>
          <p:cNvSpPr txBox="1"/>
          <p:nvPr/>
        </p:nvSpPr>
        <p:spPr>
          <a:xfrm>
            <a:off x="4802332" y="830601"/>
            <a:ext cx="3886199" cy="1815870"/>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Khi gió đi vắng</a:t>
            </a:r>
          </a:p>
          <a:p>
            <a:pPr algn="just"/>
            <a:r>
              <a:rPr lang="en-US" sz="2800" smtClean="0">
                <a:latin typeface="Arial-Rounded" pitchFamily="34" charset="0"/>
                <a:ea typeface="Arial-Rounded" pitchFamily="34" charset="0"/>
                <a:cs typeface="Arial-Rounded" pitchFamily="34" charset="0"/>
              </a:rPr>
              <a:t>Lá buồn lặng im</a:t>
            </a:r>
          </a:p>
          <a:p>
            <a:pPr algn="just"/>
            <a:r>
              <a:rPr lang="en-US" sz="2800" smtClean="0">
                <a:latin typeface="Arial-Rounded" pitchFamily="34" charset="0"/>
                <a:ea typeface="Arial-Rounded" pitchFamily="34" charset="0"/>
                <a:cs typeface="Arial-Rounded" pitchFamily="34" charset="0"/>
              </a:rPr>
              <a:t>Vắng cả cánh chim</a:t>
            </a:r>
          </a:p>
          <a:p>
            <a:pPr algn="just"/>
            <a:r>
              <a:rPr lang="en-US" sz="2800" smtClean="0">
                <a:latin typeface="Arial-Rounded" pitchFamily="34" charset="0"/>
                <a:ea typeface="Arial-Rounded" pitchFamily="34" charset="0"/>
                <a:cs typeface="Arial-Rounded" pitchFamily="34" charset="0"/>
              </a:rPr>
              <a:t>Chẳng ai gõ cửa.</a:t>
            </a:r>
            <a:endParaRPr lang="en-US" sz="2400">
              <a:latin typeface="Arial Rounded MT Bold" pitchFamily="34" charset="0"/>
              <a:ea typeface="Arial-Rounded" pitchFamily="34" charset="0"/>
              <a:cs typeface="Arial-Rounded" pitchFamily="34" charset="0"/>
            </a:endParaRPr>
          </a:p>
        </p:txBody>
      </p:sp>
      <p:sp>
        <p:nvSpPr>
          <p:cNvPr id="8" name="TextBox 7"/>
          <p:cNvSpPr txBox="1"/>
          <p:nvPr/>
        </p:nvSpPr>
        <p:spPr>
          <a:xfrm>
            <a:off x="4791940" y="2740014"/>
            <a:ext cx="3896591" cy="1815870"/>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Sóng ngủ trong nước</a:t>
            </a:r>
          </a:p>
          <a:p>
            <a:pPr algn="just"/>
            <a:r>
              <a:rPr lang="en-US" sz="2800" smtClean="0">
                <a:latin typeface="Arial-Rounded" pitchFamily="34" charset="0"/>
                <a:ea typeface="Arial-Rounded" pitchFamily="34" charset="0"/>
                <a:cs typeface="Arial-Rounded" pitchFamily="34" charset="0"/>
              </a:rPr>
              <a:t>Buồm chẳng ra khơi</a:t>
            </a:r>
          </a:p>
          <a:p>
            <a:pPr algn="just"/>
            <a:r>
              <a:rPr lang="en-US" sz="2800" smtClean="0">
                <a:latin typeface="Arial-Rounded" pitchFamily="34" charset="0"/>
                <a:ea typeface="Arial-Rounded" pitchFamily="34" charset="0"/>
                <a:cs typeface="Arial-Rounded" pitchFamily="34" charset="0"/>
              </a:rPr>
              <a:t>Ai gọi: Gió ơi</a:t>
            </a:r>
          </a:p>
          <a:p>
            <a:pPr algn="just"/>
            <a:r>
              <a:rPr lang="en-US" sz="2800" smtClean="0">
                <a:latin typeface="Arial-Rounded" pitchFamily="34" charset="0"/>
                <a:ea typeface="Arial-Rounded" pitchFamily="34" charset="0"/>
                <a:cs typeface="Arial-Rounded" pitchFamily="34" charset="0"/>
              </a:rPr>
              <a:t>Trong vòm lá biếc.</a:t>
            </a:r>
          </a:p>
        </p:txBody>
      </p:sp>
      <p:sp>
        <p:nvSpPr>
          <p:cNvPr id="9" name="TextBox 8"/>
          <p:cNvSpPr txBox="1"/>
          <p:nvPr/>
        </p:nvSpPr>
        <p:spPr>
          <a:xfrm>
            <a:off x="6148530" y="4492384"/>
            <a:ext cx="2552701" cy="523208"/>
          </a:xfrm>
          <a:prstGeom prst="rect">
            <a:avLst/>
          </a:prstGeom>
          <a:noFill/>
        </p:spPr>
        <p:txBody>
          <a:bodyPr wrap="square" lIns="91428" tIns="45714" rIns="91428" bIns="45714" rtlCol="0">
            <a:spAutoFit/>
          </a:bodyPr>
          <a:lstStyle/>
          <a:p>
            <a:pPr algn="ctr"/>
            <a:r>
              <a:rPr lang="en-US" sz="2800" smtClean="0">
                <a:latin typeface="Arial-Rounded" pitchFamily="34" charset="0"/>
                <a:ea typeface="Arial-Rounded" pitchFamily="34" charset="0"/>
                <a:cs typeface="Arial-Rounded" pitchFamily="34" charset="0"/>
              </a:rPr>
              <a:t>(Ngân Hà)</a:t>
            </a:r>
            <a:endParaRPr lang="en-US" sz="2800">
              <a:latin typeface="Arial Rounded MT Bold" pitchFamily="34" charset="0"/>
              <a:ea typeface="Arial-Rounded" pitchFamily="34" charset="0"/>
              <a:cs typeface="Arial-Rounded" pitchFamily="34" charset="0"/>
            </a:endParaRPr>
          </a:p>
        </p:txBody>
      </p:sp>
      <p:sp>
        <p:nvSpPr>
          <p:cNvPr id="10" name="Cloud 9"/>
          <p:cNvSpPr/>
          <p:nvPr/>
        </p:nvSpPr>
        <p:spPr>
          <a:xfrm>
            <a:off x="7245834" y="266981"/>
            <a:ext cx="1780496" cy="926819"/>
          </a:xfrm>
          <a:prstGeom prst="cloud">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Rounded" pitchFamily="34" charset="0"/>
                <a:ea typeface="Arial-Rounded" pitchFamily="34" charset="0"/>
                <a:cs typeface="Arial-Rounded" pitchFamily="34" charset="0"/>
              </a:rPr>
              <a:t>Đọc mẫu</a:t>
            </a:r>
            <a:endParaRPr lang="en-US">
              <a:solidFill>
                <a:schemeClr val="tx1"/>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394445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019300" y="129446"/>
            <a:ext cx="7210180" cy="3847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671947" y="4404013"/>
            <a:ext cx="8395854"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Bài đọc hôm nay có gì khác hai bài đọc trước?</a:t>
            </a:r>
            <a:endParaRPr lang="en-US" sz="3200">
              <a:latin typeface="Arial-Rounded" pitchFamily="34" charset="0"/>
              <a:ea typeface="Arial-Rounded" pitchFamily="34" charset="0"/>
              <a:cs typeface="Arial-Rounded" pitchFamily="34" charset="0"/>
            </a:endParaRPr>
          </a:p>
        </p:txBody>
      </p:sp>
      <p:sp>
        <p:nvSpPr>
          <p:cNvPr id="25" name="TextBox 24"/>
          <p:cNvSpPr txBox="1"/>
          <p:nvPr/>
        </p:nvSpPr>
        <p:spPr>
          <a:xfrm>
            <a:off x="671945" y="4412085"/>
            <a:ext cx="8395855"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Bài thơ có mấy dòng thơ?</a:t>
            </a:r>
            <a:endParaRPr lang="en-US" sz="3200">
              <a:latin typeface="Arial-Rounded" pitchFamily="34" charset="0"/>
              <a:ea typeface="Arial-Rounded" pitchFamily="34" charset="0"/>
              <a:cs typeface="Arial-Rounded" pitchFamily="34" charset="0"/>
            </a:endParaRPr>
          </a:p>
        </p:txBody>
      </p:sp>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27200" y="514350"/>
            <a:ext cx="527050" cy="15388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Title 13"/>
          <p:cNvSpPr>
            <a:spLocks noGrp="1"/>
          </p:cNvSpPr>
          <p:nvPr>
            <p:ph type="title"/>
          </p:nvPr>
        </p:nvSpPr>
        <p:spPr>
          <a:xfrm>
            <a:off x="876300" y="1034018"/>
            <a:ext cx="1066800" cy="857250"/>
          </a:xfrm>
        </p:spPr>
        <p:txBody>
          <a:bodyPr>
            <a:noAutofit/>
          </a:bodyPr>
          <a:lstStyle/>
          <a:p>
            <a:r>
              <a:rPr lang="en-US" sz="2800" smtClean="0">
                <a:solidFill>
                  <a:srgbClr val="FF0000"/>
                </a:solidFill>
                <a:latin typeface="Arial-Rounded" pitchFamily="34" charset="0"/>
                <a:ea typeface="Arial-Rounded" pitchFamily="34" charset="0"/>
                <a:cs typeface="Arial-Rounded" pitchFamily="34" charset="0"/>
              </a:rPr>
              <a:t>Khổ 1</a:t>
            </a:r>
            <a:endParaRPr lang="en-US" sz="2800">
              <a:solidFill>
                <a:srgbClr val="FF0000"/>
              </a:solidFill>
              <a:latin typeface=".VnArial Narrow" pitchFamily="34" charset="0"/>
              <a:ea typeface="Arial-Rounded" pitchFamily="34" charset="0"/>
              <a:cs typeface="Arial-Rounded" pitchFamily="34" charset="0"/>
            </a:endParaRPr>
          </a:p>
        </p:txBody>
      </p:sp>
      <p:sp>
        <p:nvSpPr>
          <p:cNvPr id="31" name="Title 13"/>
          <p:cNvSpPr txBox="1">
            <a:spLocks/>
          </p:cNvSpPr>
          <p:nvPr/>
        </p:nvSpPr>
        <p:spPr>
          <a:xfrm>
            <a:off x="876300" y="2603500"/>
            <a:ext cx="1066800" cy="85725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r>
              <a:rPr lang="en-US" sz="2800" smtClean="0">
                <a:solidFill>
                  <a:srgbClr val="FF0000"/>
                </a:solidFill>
                <a:latin typeface="Arial-Rounded" pitchFamily="34" charset="0"/>
                <a:ea typeface="Arial-Rounded" pitchFamily="34" charset="0"/>
                <a:cs typeface="Arial-Rounded" pitchFamily="34" charset="0"/>
              </a:rPr>
              <a:t>Khổ 2</a:t>
            </a:r>
            <a:endParaRPr lang="en-US" sz="2800">
              <a:solidFill>
                <a:srgbClr val="FF0000"/>
              </a:solidFill>
              <a:latin typeface=".VnArial Narrow" pitchFamily="34" charset="0"/>
              <a:ea typeface="Arial-Rounded" pitchFamily="34" charset="0"/>
              <a:cs typeface="Arial-Rounded" pitchFamily="34" charset="0"/>
            </a:endParaRPr>
          </a:p>
        </p:txBody>
      </p:sp>
      <p:sp>
        <p:nvSpPr>
          <p:cNvPr id="32" name="Title 13"/>
          <p:cNvSpPr txBox="1">
            <a:spLocks/>
          </p:cNvSpPr>
          <p:nvPr/>
        </p:nvSpPr>
        <p:spPr>
          <a:xfrm>
            <a:off x="4821115" y="1047750"/>
            <a:ext cx="1066800" cy="85725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r>
              <a:rPr lang="en-US" sz="2800" smtClean="0">
                <a:solidFill>
                  <a:srgbClr val="FF0000"/>
                </a:solidFill>
                <a:latin typeface="Arial-Rounded" pitchFamily="34" charset="0"/>
                <a:ea typeface="Arial-Rounded" pitchFamily="34" charset="0"/>
                <a:cs typeface="Arial-Rounded" pitchFamily="34" charset="0"/>
              </a:rPr>
              <a:t>Khổ 3</a:t>
            </a:r>
            <a:endParaRPr lang="en-US" sz="2800">
              <a:solidFill>
                <a:srgbClr val="FF0000"/>
              </a:solidFill>
              <a:latin typeface=".VnArial Narrow" pitchFamily="34" charset="0"/>
              <a:ea typeface="Arial-Rounded" pitchFamily="34" charset="0"/>
              <a:cs typeface="Arial-Rounded" pitchFamily="34" charset="0"/>
            </a:endParaRPr>
          </a:p>
        </p:txBody>
      </p:sp>
      <p:pic>
        <p:nvPicPr>
          <p:cNvPr id="26"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52600" y="2166591"/>
            <a:ext cx="527050" cy="14754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24390" y="514350"/>
            <a:ext cx="527050" cy="15388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49790" y="2166591"/>
            <a:ext cx="527050" cy="14754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3" name="Title 13"/>
          <p:cNvSpPr txBox="1">
            <a:spLocks/>
          </p:cNvSpPr>
          <p:nvPr/>
        </p:nvSpPr>
        <p:spPr>
          <a:xfrm>
            <a:off x="4819405" y="2627044"/>
            <a:ext cx="1066800" cy="85725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r>
              <a:rPr lang="en-US" sz="2800" smtClean="0">
                <a:solidFill>
                  <a:srgbClr val="FF0000"/>
                </a:solidFill>
                <a:latin typeface="Arial-Rounded" pitchFamily="34" charset="0"/>
                <a:ea typeface="Arial-Rounded" pitchFamily="34" charset="0"/>
                <a:cs typeface="Arial-Rounded" pitchFamily="34" charset="0"/>
              </a:rPr>
              <a:t>Khổ 4</a:t>
            </a:r>
            <a:endParaRPr lang="en-US" sz="2800">
              <a:solidFill>
                <a:srgbClr val="FF0000"/>
              </a:solidFill>
              <a:latin typeface=".VnArial Narrow" pitchFamily="34" charset="0"/>
              <a:ea typeface="Arial-Rounded" pitchFamily="34" charset="0"/>
              <a:cs typeface="Arial-Rounded" pitchFamily="34" charset="0"/>
            </a:endParaRPr>
          </a:p>
        </p:txBody>
      </p:sp>
      <p:sp>
        <p:nvSpPr>
          <p:cNvPr id="34" name="TextBox 33"/>
          <p:cNvSpPr txBox="1"/>
          <p:nvPr/>
        </p:nvSpPr>
        <p:spPr>
          <a:xfrm>
            <a:off x="659245" y="4396498"/>
            <a:ext cx="8395855"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Bài thơ có mấy khổ thơ?</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1000" fill="hold"/>
                                        <p:tgtEl>
                                          <p:spTgt spid="25"/>
                                        </p:tgtEl>
                                        <p:attrNameLst>
                                          <p:attrName>ppt_x</p:attrName>
                                        </p:attrNameLst>
                                      </p:cBhvr>
                                      <p:tavLst>
                                        <p:tav tm="0">
                                          <p:val>
                                            <p:strVal val="1+#ppt_w/2"/>
                                          </p:val>
                                        </p:tav>
                                        <p:tav tm="100000">
                                          <p:val>
                                            <p:strVal val="#ppt_x"/>
                                          </p:val>
                                        </p:tav>
                                      </p:tavLst>
                                    </p:anim>
                                    <p:anim calcmode="lin" valueType="num">
                                      <p:cBhvr additive="base">
                                        <p:cTn id="1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1+#ppt_w/2"/>
                                          </p:val>
                                        </p:tav>
                                        <p:tav tm="100000">
                                          <p:val>
                                            <p:strVal val="#ppt_x"/>
                                          </p:val>
                                        </p:tav>
                                      </p:tavLst>
                                    </p:anim>
                                    <p:anim calcmode="lin" valueType="num">
                                      <p:cBhvr additive="base">
                                        <p:cTn id="2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500"/>
                                        <p:tgtEl>
                                          <p:spTgt spid="30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P spid="14" grpId="0"/>
      <p:bldP spid="31" grpId="0"/>
      <p:bldP spid="32" grpId="0"/>
      <p:bldP spid="33" grpId="0"/>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01207" y="345312"/>
            <a:ext cx="7210180" cy="38474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919078" y="4359084"/>
            <a:ext cx="7773005" cy="584775"/>
          </a:xfrm>
          <a:prstGeom prst="rect">
            <a:avLst/>
          </a:prstGeom>
          <a:solidFill>
            <a:srgbClr val="92D050"/>
          </a:solidFill>
        </p:spPr>
        <p:txBody>
          <a:bodyPr wrap="square" rtlCol="0">
            <a:spAutoFit/>
          </a:bodyPr>
          <a:lstStyle/>
          <a:p>
            <a:r>
              <a:rPr lang="en-US" sz="3200" smtClean="0">
                <a:latin typeface="Arial-Rounded" pitchFamily="34" charset="0"/>
                <a:ea typeface="Arial-Rounded" pitchFamily="34" charset="0"/>
                <a:cs typeface="Arial-Rounded" pitchFamily="34" charset="0"/>
              </a:rPr>
              <a:t>Em hãy tìm từ khó đọc, khó hiểu trong bài.</a:t>
            </a:r>
            <a:endParaRPr lang="en-US" sz="3200">
              <a:latin typeface="Arial-Rounded" pitchFamily="34" charset="0"/>
              <a:ea typeface="Arial-Rounded" pitchFamily="34" charset="0"/>
              <a:cs typeface="Arial-Rounded" pitchFamily="34" charset="0"/>
            </a:endParaRPr>
          </a:p>
        </p:txBody>
      </p:sp>
      <p:cxnSp>
        <p:nvCxnSpPr>
          <p:cNvPr id="5" name="Straight Connector 4"/>
          <p:cNvCxnSpPr/>
          <p:nvPr/>
        </p:nvCxnSpPr>
        <p:spPr>
          <a:xfrm flipH="1">
            <a:off x="3524250" y="200025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3023754" y="4019550"/>
            <a:ext cx="68926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7410450" y="289560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5810250" y="163830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6258791" y="4019550"/>
            <a:ext cx="149455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1682450" y="2364272"/>
            <a:ext cx="5083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1396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3" name="Title 2"/>
          <p:cNvSpPr txBox="1">
            <a:spLocks/>
          </p:cNvSpPr>
          <p:nvPr/>
        </p:nvSpPr>
        <p:spPr>
          <a:xfrm>
            <a:off x="190500" y="1504950"/>
            <a:ext cx="8382000" cy="144780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pPr algn="l"/>
            <a:r>
              <a:rPr lang="en-US" smtClean="0">
                <a:latin typeface="Arial-Rounded" pitchFamily="34" charset="0"/>
                <a:ea typeface="Arial-Rounded" pitchFamily="34" charset="0"/>
                <a:cs typeface="Arial-Rounded" pitchFamily="34" charset="0"/>
              </a:rPr>
              <a:t>lùa: luồn qua nơi có chỗ trống hẹp.  </a:t>
            </a:r>
            <a:endParaRPr lang="en-US">
              <a:latin typeface="Arial-Rounded" pitchFamily="34" charset="0"/>
              <a:ea typeface="Arial-Rounded" pitchFamily="34" charset="0"/>
              <a:cs typeface="Arial-Rounded" pitchFamily="34" charset="0"/>
            </a:endParaRPr>
          </a:p>
        </p:txBody>
      </p:sp>
      <p:sp>
        <p:nvSpPr>
          <p:cNvPr id="4" name="Title 2"/>
          <p:cNvSpPr txBox="1">
            <a:spLocks/>
          </p:cNvSpPr>
          <p:nvPr/>
        </p:nvSpPr>
        <p:spPr>
          <a:xfrm>
            <a:off x="190500" y="2419350"/>
            <a:ext cx="8934450" cy="144780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pPr algn="l"/>
            <a:r>
              <a:rPr lang="en-US" smtClean="0">
                <a:latin typeface="Arial-Rounded" pitchFamily="34" charset="0"/>
                <a:ea typeface="Arial-Rounded" pitchFamily="34" charset="0"/>
                <a:cs typeface="Arial-Rounded" pitchFamily="34" charset="0"/>
              </a:rPr>
              <a:t>hoài: mãi không thôi, mãi không dứt.</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40147350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4" name="Title 2"/>
          <p:cNvSpPr txBox="1">
            <a:spLocks/>
          </p:cNvSpPr>
          <p:nvPr/>
        </p:nvSpPr>
        <p:spPr>
          <a:xfrm>
            <a:off x="381000" y="1962150"/>
            <a:ext cx="2819400" cy="857250"/>
          </a:xfrm>
          <a:prstGeom prst="rect">
            <a:avLst/>
          </a:prstGeom>
        </p:spPr>
        <p:txBody>
          <a:bodyPr vert="horz" lIns="91428" tIns="45714" rIns="91428" bIns="45714" rtlCol="0" anchor="ctr">
            <a:normAutofit fontScale="85000" lnSpcReduction="10000"/>
          </a:bodyPr>
          <a:lstStyle>
            <a:lvl1pPr algn="ctr" defTabSz="914276" rtl="0" eaLnBrk="1" latinLnBrk="0" hangingPunct="1">
              <a:spcBef>
                <a:spcPct val="0"/>
              </a:spcBef>
              <a:buNone/>
              <a:defRPr sz="4400" kern="1200">
                <a:solidFill>
                  <a:schemeClr val="tx1"/>
                </a:solidFill>
                <a:latin typeface="+mj-lt"/>
                <a:ea typeface="+mj-ea"/>
                <a:cs typeface="+mj-cs"/>
              </a:defRPr>
            </a:lvl1pPr>
          </a:lstStyle>
          <a:p>
            <a:r>
              <a:rPr lang="en-US" smtClean="0">
                <a:latin typeface="Arial-Rounded" pitchFamily="34" charset="0"/>
                <a:ea typeface="Arial-Rounded" pitchFamily="34" charset="0"/>
                <a:cs typeface="Arial-Rounded" pitchFamily="34" charset="0"/>
              </a:rPr>
              <a:t>căng buồm: </a:t>
            </a:r>
            <a:endParaRPr lang="en-US">
              <a:latin typeface="Arial-Rounded" pitchFamily="34" charset="0"/>
              <a:ea typeface="Arial-Rounded" pitchFamily="34" charset="0"/>
              <a:cs typeface="Arial-Rounded" pitchFamily="34" charset="0"/>
            </a:endParaRPr>
          </a:p>
        </p:txBody>
      </p:sp>
      <p:pic>
        <p:nvPicPr>
          <p:cNvPr id="2050" name="Picture 2" descr="Winds of change: the sailing ships cleaning up sea transport | World news |  The Guardia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429000" y="866775"/>
            <a:ext cx="5413375" cy="32480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0794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28600" y="219074"/>
            <a:ext cx="8915400" cy="1133475"/>
          </a:xfrm>
          <a:prstGeom prst="rect">
            <a:avLst/>
          </a:prstGeom>
        </p:spPr>
        <p:txBody>
          <a:bodyPr vert="horz" lIns="91428" tIns="45714" rIns="91428" bIns="45714" rtlCol="0" anchor="ctr">
            <a:normAutofit fontScale="85000" lnSpcReduction="10000"/>
          </a:bodyPr>
          <a:lstStyle>
            <a:lvl1pPr algn="ctr" defTabSz="914276" rtl="0" eaLnBrk="1" latinLnBrk="0" hangingPunct="1">
              <a:spcBef>
                <a:spcPct val="0"/>
              </a:spcBef>
              <a:buNone/>
              <a:defRPr sz="4400" kern="1200">
                <a:solidFill>
                  <a:schemeClr val="tx1"/>
                </a:solidFill>
                <a:latin typeface="+mj-lt"/>
                <a:ea typeface="+mj-ea"/>
                <a:cs typeface="+mj-cs"/>
              </a:defRPr>
            </a:lvl1pPr>
          </a:lstStyle>
          <a:p>
            <a:pPr algn="just"/>
            <a:r>
              <a:rPr lang="en-US" i="1" smtClean="0">
                <a:latin typeface="Arial-Rounded" pitchFamily="34" charset="0"/>
                <a:ea typeface="Arial-Rounded" pitchFamily="34" charset="0"/>
                <a:cs typeface="Arial-Rounded" pitchFamily="34" charset="0"/>
              </a:rPr>
              <a:t>vòm lá:</a:t>
            </a:r>
            <a:r>
              <a:rPr lang="en-US" smtClean="0">
                <a:latin typeface="Arial-Rounded" pitchFamily="34" charset="0"/>
                <a:ea typeface="Arial-Rounded" pitchFamily="34" charset="0"/>
                <a:cs typeface="Arial-Rounded" pitchFamily="34" charset="0"/>
              </a:rPr>
              <a:t> nhiều cành lá trên cây đan xen tạo thành hình khum khum úp xuống.</a:t>
            </a:r>
            <a:endParaRPr lang="en-US">
              <a:latin typeface="Arial-Rounded" pitchFamily="34" charset="0"/>
              <a:ea typeface="Arial-Rounded" pitchFamily="34" charset="0"/>
              <a:cs typeface="Arial-Rounded" pitchFamily="34" charset="0"/>
            </a:endParaRPr>
          </a:p>
        </p:txBody>
      </p:sp>
      <p:pic>
        <p:nvPicPr>
          <p:cNvPr id="4102" name="Picture 6" descr="An yên dưới những vòm xanh"/>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33800" y="2305050"/>
            <a:ext cx="5410200" cy="3043238"/>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RUG Students call on University to embrace green search engine | The  Northern Tim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9050" y="2305050"/>
            <a:ext cx="4114800" cy="30861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itle 2"/>
          <p:cNvSpPr txBox="1">
            <a:spLocks/>
          </p:cNvSpPr>
          <p:nvPr/>
        </p:nvSpPr>
        <p:spPr>
          <a:xfrm>
            <a:off x="228600" y="1352549"/>
            <a:ext cx="8610600" cy="857250"/>
          </a:xfrm>
          <a:prstGeom prst="rect">
            <a:avLst/>
          </a:prstGeom>
        </p:spPr>
        <p:txBody>
          <a:bodyPr vert="horz" lIns="91428" tIns="45714" rIns="91428" bIns="45714" rtlCol="0" anchor="ctr">
            <a:norm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pPr algn="just"/>
            <a:r>
              <a:rPr lang="en-US" i="1" smtClean="0">
                <a:latin typeface="Arial-Rounded" pitchFamily="34" charset="0"/>
                <a:ea typeface="Arial-Rounded" pitchFamily="34" charset="0"/>
                <a:cs typeface="Arial-Rounded" pitchFamily="34" charset="0"/>
              </a:rPr>
              <a:t>biếc:</a:t>
            </a:r>
            <a:r>
              <a:rPr lang="en-US" smtClean="0">
                <a:latin typeface="Arial-Rounded" pitchFamily="34" charset="0"/>
                <a:ea typeface="Arial-Rounded" pitchFamily="34" charset="0"/>
                <a:cs typeface="Arial-Rounded" pitchFamily="34" charset="0"/>
              </a:rPr>
              <a:t> xanh, trông đẹp mắt.</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4923058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641</TotalTime>
  <Words>569</Words>
  <Application>Microsoft Office PowerPoint</Application>
  <PresentationFormat>On-screen Show (16:9)</PresentationFormat>
  <Paragraphs>113</Paragraphs>
  <Slides>21</Slides>
  <Notes>13</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Ôn và khởi động</vt:lpstr>
      <vt:lpstr>Slide 3</vt:lpstr>
      <vt:lpstr>Slide 4</vt:lpstr>
      <vt:lpstr>Khổ 1</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HP</cp:lastModifiedBy>
  <cp:revision>125</cp:revision>
  <dcterms:created xsi:type="dcterms:W3CDTF">2020-12-08T15:48:47Z</dcterms:created>
  <dcterms:modified xsi:type="dcterms:W3CDTF">2021-01-15T08:38:49Z</dcterms:modified>
</cp:coreProperties>
</file>