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73" r:id="rId3"/>
    <p:sldId id="257" r:id="rId4"/>
    <p:sldId id="258" r:id="rId5"/>
    <p:sldId id="259" r:id="rId6"/>
    <p:sldId id="264" r:id="rId7"/>
    <p:sldId id="266" r:id="rId8"/>
    <p:sldId id="267" r:id="rId9"/>
    <p:sldId id="268" r:id="rId10"/>
    <p:sldId id="271" r:id="rId11"/>
    <p:sldId id="272" r:id="rId12"/>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A74"/>
    <a:srgbClr val="EBF6F9"/>
    <a:srgbClr val="FBD6B7"/>
    <a:srgbClr val="E824B5"/>
    <a:srgbClr val="00DA63"/>
    <a:srgbClr val="0DFF7A"/>
    <a:srgbClr val="BEE395"/>
    <a:srgbClr val="00863D"/>
    <a:srgbClr val="009E47"/>
    <a:srgbClr val="9CD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78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pPr/>
              <a:t>12/29/2022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pPr/>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a:t>
            </a:fld>
            <a:endParaRPr lang="en-US"/>
          </a:p>
        </p:txBody>
      </p:sp>
    </p:spTree>
    <p:extLst>
      <p:ext uri="{BB962C8B-B14F-4D97-AF65-F5344CB8AC3E}">
        <p14:creationId xmlns:p14="http://schemas.microsoft.com/office/powerpoint/2010/main" val="126722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chọn</a:t>
            </a:r>
            <a:r>
              <a:rPr lang="en-US" baseline="0"/>
              <a:t> từ. HS chọn vào từ nào thì GV nhấp vào từ đó. Nhấp đúng từ ‘hãnh diện” thì nó sẽ di chuyển về chỗ trống. Sau đó enter là câu mẫu viết vở sẽ xuất hiện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3</a:t>
            </a:fld>
            <a:endParaRPr lang="en-US"/>
          </a:p>
        </p:txBody>
      </p:sp>
    </p:spTree>
    <p:extLst>
      <p:ext uri="{BB962C8B-B14F-4D97-AF65-F5344CB8AC3E}">
        <p14:creationId xmlns:p14="http://schemas.microsoft.com/office/powerpoint/2010/main" val="1393637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có</a:t>
            </a:r>
            <a:r>
              <a:rPr lang="en-US" baseline="0"/>
              <a:t> thể cho HS viết từ khó vào bảng con nếu HS còn nhầm lẫn nhiều và thường xuyên.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5</a:t>
            </a:fld>
            <a:endParaRPr lang="en-US"/>
          </a:p>
        </p:txBody>
      </p:sp>
    </p:spTree>
    <p:extLst>
      <p:ext uri="{BB962C8B-B14F-4D97-AF65-F5344CB8AC3E}">
        <p14:creationId xmlns:p14="http://schemas.microsoft.com/office/powerpoint/2010/main" val="126199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chiếu</a:t>
            </a:r>
            <a:r>
              <a:rPr lang="en-US" baseline="0"/>
              <a:t> cho HS xem cách trình bày trước, sau đó nhấn tắt màn hình rồi đọc cho hs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6</a:t>
            </a:fld>
            <a:endParaRPr lang="en-US"/>
          </a:p>
        </p:txBody>
      </p:sp>
    </p:spTree>
    <p:extLst>
      <p:ext uri="{BB962C8B-B14F-4D97-AF65-F5344CB8AC3E}">
        <p14:creationId xmlns:p14="http://schemas.microsoft.com/office/powerpoint/2010/main" val="382640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Gọi</a:t>
            </a:r>
            <a:r>
              <a:rPr lang="en-US" baseline="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click vào</a:t>
            </a:r>
            <a:r>
              <a:rPr lang="en-US" baseline="0"/>
              <a:t> từng bông hoa trên từ, hoa sẽ biến mất, chữ xuất hiện, đồng thời hoa trên cây sẽ mọc ra. </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8</a:t>
            </a:fld>
            <a:endParaRPr lang="en-US"/>
          </a:p>
        </p:txBody>
      </p:sp>
    </p:spTree>
    <p:extLst>
      <p:ext uri="{BB962C8B-B14F-4D97-AF65-F5344CB8AC3E}">
        <p14:creationId xmlns:p14="http://schemas.microsoft.com/office/powerpoint/2010/main" val="3053017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Chỗ</a:t>
            </a:r>
            <a:r>
              <a:rPr lang="en-US" baseline="0"/>
              <a:t> này GV linh động tổ chức HĐ dạy học phù hợp với ĐK lớp học. Nhưng GV cũng cần nhìn lại bản thân xem đã làm được gì cho các con sau một học kì, liệu có quá thô lỗ hay chưa xây dựng được các phương pháp học tập tích cực, thú vị hay chưa. Hãy biến lớp học thành một sân chơi nhé các thầy cô.</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9</a:t>
            </a:fld>
            <a:endParaRPr lang="en-US"/>
          </a:p>
        </p:txBody>
      </p:sp>
    </p:spTree>
    <p:extLst>
      <p:ext uri="{BB962C8B-B14F-4D97-AF65-F5344CB8AC3E}">
        <p14:creationId xmlns:p14="http://schemas.microsoft.com/office/powerpoint/2010/main" val="45058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12/29/2022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pPr/>
              <a:t>12/29/2022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pPr/>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jpeg"/><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jpeg"/><Relationship Id="rId7" Type="http://schemas.openxmlformats.org/officeDocument/2006/relationships/image" Target="../media/image17.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a:solidFill>
                    <a:srgbClr val="00863D"/>
                  </a:solidFill>
                  <a:latin typeface="Arial-Rounded" pitchFamily="34" charset="0"/>
                  <a:ea typeface="Arial-Rounded" pitchFamily="34" charset="0"/>
                  <a:cs typeface="Arial-Rounded" pitchFamily="34" charset="0"/>
                </a:rPr>
                <a:t>TÔI LÀ HỌC SINH LỚP 1</a:t>
              </a: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a:solidFill>
                  <a:srgbClr val="00863D"/>
                </a:solidFill>
                <a:latin typeface="Arial Rounded MT Bold" pitchFamily="34" charset="0"/>
                <a:ea typeface="Arial-Rounded" pitchFamily="34" charset="0"/>
                <a:cs typeface="Times New Roman" pitchFamily="18" charset="0"/>
              </a:rPr>
              <a:t>1</a:t>
            </a: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TÔI VÀ CÁC BẠN</a:t>
            </a: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1</a:t>
            </a:r>
          </a:p>
        </p:txBody>
      </p:sp>
    </p:spTree>
    <p:extLst>
      <p:ext uri="{BB962C8B-B14F-4D97-AF65-F5344CB8AC3E}">
        <p14:creationId xmlns:p14="http://schemas.microsoft.com/office/powerpoint/2010/main" val="3830305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96937" y="1581150"/>
            <a:ext cx="2971800" cy="646331"/>
          </a:xfrm>
          <a:prstGeom prst="rect">
            <a:avLst/>
          </a:prstGeom>
          <a:solidFill>
            <a:srgbClr val="EBF6F9"/>
          </a:solidFill>
        </p:spPr>
        <p:txBody>
          <a:bodyPr wrap="square" rtlCol="0">
            <a:spAutoFit/>
          </a:bodyPr>
          <a:lstStyle/>
          <a:p>
            <a:pPr algn="ctr"/>
            <a:r>
              <a:rPr lang="en-US" sz="3600" b="1">
                <a:latin typeface="Arial-Rounded" pitchFamily="34" charset="0"/>
                <a:ea typeface="Arial-Rounded" pitchFamily="34" charset="0"/>
                <a:cs typeface="Arial-Rounded" pitchFamily="34" charset="0"/>
              </a:rPr>
              <a:t>Củng cố</a:t>
            </a:r>
          </a:p>
        </p:txBody>
      </p:sp>
      <p:grpSp>
        <p:nvGrpSpPr>
          <p:cNvPr id="3" name="Group 2"/>
          <p:cNvGrpSpPr/>
          <p:nvPr/>
        </p:nvGrpSpPr>
        <p:grpSpPr>
          <a:xfrm>
            <a:off x="2815937" y="1538035"/>
            <a:ext cx="1143000" cy="732560"/>
            <a:chOff x="-10391" y="474426"/>
            <a:chExt cx="1143000" cy="732560"/>
          </a:xfrm>
        </p:grpSpPr>
        <p:sp>
          <p:nvSpPr>
            <p:cNvPr id="5" name="Oval 4"/>
            <p:cNvSpPr/>
            <p:nvPr/>
          </p:nvSpPr>
          <p:spPr>
            <a:xfrm>
              <a:off x="205220" y="474426"/>
              <a:ext cx="732560" cy="73256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a:solidFill>
                  <a:schemeClr val="bg1"/>
                </a:solidFill>
                <a:latin typeface="Arial Rounded MT Bold" pitchFamily="34" charset="0"/>
                <a:cs typeface="Times New Roman" pitchFamily="18" charset="0"/>
              </a:endParaRPr>
            </a:p>
          </p:txBody>
        </p:sp>
        <p:sp>
          <p:nvSpPr>
            <p:cNvPr id="6" name="TextBox 5"/>
            <p:cNvSpPr txBox="1"/>
            <p:nvPr/>
          </p:nvSpPr>
          <p:spPr>
            <a:xfrm>
              <a:off x="-10391" y="542558"/>
              <a:ext cx="1143000" cy="584763"/>
            </a:xfrm>
            <a:prstGeom prst="rect">
              <a:avLst/>
            </a:prstGeom>
            <a:noFill/>
          </p:spPr>
          <p:txBody>
            <a:bodyPr wrap="square" lIns="91428" tIns="45714" rIns="91428" bIns="45714" rtlCol="0">
              <a:spAutoFit/>
            </a:bodyPr>
            <a:lstStyle/>
            <a:p>
              <a:pPr algn="ctr"/>
              <a:r>
                <a:rPr lang="en-US" sz="3200" b="1">
                  <a:solidFill>
                    <a:schemeClr val="bg1"/>
                  </a:solidFill>
                  <a:latin typeface="Arial Rounded MT Bold" pitchFamily="34" charset="0"/>
                  <a:cs typeface="Times New Roman" pitchFamily="18" charset="0"/>
                </a:rPr>
                <a:t>10</a:t>
              </a:r>
            </a:p>
          </p:txBody>
        </p:sp>
      </p:grpSp>
    </p:spTree>
    <p:extLst>
      <p:ext uri="{BB962C8B-B14F-4D97-AF65-F5344CB8AC3E}">
        <p14:creationId xmlns:p14="http://schemas.microsoft.com/office/powerpoint/2010/main" val="2254700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838200" y="133350"/>
            <a:ext cx="7162800" cy="954107"/>
          </a:xfrm>
          <a:prstGeom prst="rect">
            <a:avLst/>
          </a:prstGeom>
          <a:solidFill>
            <a:schemeClr val="accent5">
              <a:lumMod val="20000"/>
              <a:lumOff val="80000"/>
            </a:schemeClr>
          </a:solidFill>
        </p:spPr>
        <p:txBody>
          <a:bodyPr wrap="square" rtlCol="0">
            <a:spAutoFit/>
          </a:bodyPr>
          <a:lstStyle/>
          <a:p>
            <a:pPr algn="ctr"/>
            <a:r>
              <a:rPr lang="en-US" sz="2800" b="1">
                <a:latin typeface="Arial-Rounded" pitchFamily="34" charset="0"/>
                <a:ea typeface="Arial-Rounded" pitchFamily="34" charset="0"/>
                <a:cs typeface="Arial-Rounded" pitchFamily="34" charset="0"/>
              </a:rPr>
              <a:t>Dặn dò: +Xem lại bài trang 4      trang 7</a:t>
            </a:r>
          </a:p>
          <a:p>
            <a:pPr algn="ctr"/>
            <a:r>
              <a:rPr lang="en-US" sz="2800" b="1">
                <a:latin typeface="Arial-Rounded" pitchFamily="34" charset="0"/>
                <a:ea typeface="Arial-Rounded" pitchFamily="34" charset="0"/>
                <a:cs typeface="Arial-Rounded" pitchFamily="34" charset="0"/>
              </a:rPr>
              <a:t>+ Xem bài </a:t>
            </a:r>
            <a:r>
              <a:rPr lang="en-US" sz="2800" b="1" i="1">
                <a:latin typeface="Arial-Rounded" pitchFamily="34" charset="0"/>
                <a:ea typeface="Arial-Rounded" pitchFamily="34" charset="0"/>
                <a:cs typeface="Arial-Rounded" pitchFamily="34" charset="0"/>
              </a:rPr>
              <a:t>Đôi tai xấu xí  </a:t>
            </a:r>
            <a:r>
              <a:rPr lang="en-US" sz="2800" b="1">
                <a:latin typeface="Arial-Rounded" pitchFamily="34" charset="0"/>
                <a:ea typeface="Arial-Rounded" pitchFamily="34" charset="0"/>
                <a:cs typeface="Arial-Rounded" pitchFamily="34" charset="0"/>
              </a:rPr>
              <a:t>(trang 8 + 9)</a:t>
            </a:r>
          </a:p>
        </p:txBody>
      </p:sp>
      <p:cxnSp>
        <p:nvCxnSpPr>
          <p:cNvPr id="3" name="Straight Arrow Connector 2"/>
          <p:cNvCxnSpPr/>
          <p:nvPr/>
        </p:nvCxnSpPr>
        <p:spPr>
          <a:xfrm>
            <a:off x="5898573" y="429491"/>
            <a:ext cx="3048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51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19100"/>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A9DA74"/>
          </a:solidFill>
        </p:spPr>
        <p:txBody>
          <a:bodyPr/>
          <a:lstStyle/>
          <a:p>
            <a:r>
              <a:rPr lang="en-US">
                <a:latin typeface="Arial-Rounded" pitchFamily="34" charset="0"/>
                <a:ea typeface="Arial-Rounded" pitchFamily="34" charset="0"/>
                <a:cs typeface="Arial-Rounded" pitchFamily="34" charset="0"/>
              </a:rPr>
              <a:t>Ôn và khởi động</a:t>
            </a:r>
          </a:p>
        </p:txBody>
      </p:sp>
    </p:spTree>
    <p:extLst>
      <p:ext uri="{BB962C8B-B14F-4D97-AF65-F5344CB8AC3E}">
        <p14:creationId xmlns:p14="http://schemas.microsoft.com/office/powerpoint/2010/main" val="796740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5" cstate="prin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590550"/>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5</a:t>
            </a:r>
          </a:p>
        </p:txBody>
      </p:sp>
      <p:sp>
        <p:nvSpPr>
          <p:cNvPr id="17" name="TextBox 16"/>
          <p:cNvSpPr txBox="1"/>
          <p:nvPr/>
        </p:nvSpPr>
        <p:spPr>
          <a:xfrm>
            <a:off x="876300" y="679846"/>
            <a:ext cx="7391400" cy="461653"/>
          </a:xfrm>
          <a:prstGeom prst="rect">
            <a:avLst/>
          </a:prstGeom>
          <a:noFill/>
        </p:spPr>
        <p:txBody>
          <a:bodyPr wrap="square" lIns="91428" tIns="45714" rIns="91428" bIns="45714" rtlCol="0">
            <a:spAutoFit/>
          </a:bodyPr>
          <a:lstStyle/>
          <a:p>
            <a:pPr algn="just"/>
            <a:r>
              <a:rPr lang="en-US" sz="2400" b="1">
                <a:latin typeface="Arial-Rounded" pitchFamily="34" charset="0"/>
                <a:ea typeface="Arial-Rounded" pitchFamily="34" charset="0"/>
                <a:cs typeface="Arial-Rounded" pitchFamily="34" charset="0"/>
              </a:rPr>
              <a:t>Chọn từ ngữ để hoàn thiện câu và viết câu vào vở</a:t>
            </a:r>
          </a:p>
        </p:txBody>
      </p:sp>
      <p:sp>
        <p:nvSpPr>
          <p:cNvPr id="7" name="TextBox 6"/>
          <p:cNvSpPr txBox="1"/>
          <p:nvPr/>
        </p:nvSpPr>
        <p:spPr>
          <a:xfrm>
            <a:off x="893618" y="1467530"/>
            <a:ext cx="6781800" cy="584763"/>
          </a:xfrm>
          <a:prstGeom prst="rect">
            <a:avLst/>
          </a:prstGeom>
          <a:solidFill>
            <a:srgbClr val="BEE395"/>
          </a:solid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bổ ích		mới		</a:t>
            </a:r>
          </a:p>
        </p:txBody>
      </p:sp>
      <p:sp>
        <p:nvSpPr>
          <p:cNvPr id="11" name="TextBox 10"/>
          <p:cNvSpPr txBox="1"/>
          <p:nvPr/>
        </p:nvSpPr>
        <p:spPr>
          <a:xfrm>
            <a:off x="514350" y="2458831"/>
            <a:ext cx="847725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Nam rất  (………..) khi được cô giáo khen.</a:t>
            </a:r>
          </a:p>
        </p:txBody>
      </p:sp>
      <p:sp>
        <p:nvSpPr>
          <p:cNvPr id="12" name="TextBox 11"/>
          <p:cNvSpPr txBox="1"/>
          <p:nvPr/>
        </p:nvSpPr>
        <p:spPr>
          <a:xfrm>
            <a:off x="2975264" y="1462629"/>
            <a:ext cx="2112818" cy="584763"/>
          </a:xfrm>
          <a:prstGeom prst="rect">
            <a:avLst/>
          </a:prstGeom>
          <a:solidFill>
            <a:srgbClr val="BEE395"/>
          </a:solidFill>
        </p:spPr>
        <p:txBody>
          <a:bodyPr wrap="square" lIns="91428" tIns="45714" rIns="91428" bIns="45714" rtlCol="0">
            <a:spAutoFit/>
          </a:bodyPr>
          <a:lstStyle/>
          <a:p>
            <a:pPr algn="ctr"/>
            <a:r>
              <a:rPr lang="en-US" sz="3200" b="1">
                <a:latin typeface="Arial-Rounded" pitchFamily="34" charset="0"/>
                <a:ea typeface="Arial-Rounded" pitchFamily="34" charset="0"/>
                <a:cs typeface="Arial-Rounded" pitchFamily="34" charset="0"/>
              </a:rPr>
              <a:t>mới</a:t>
            </a:r>
          </a:p>
        </p:txBody>
      </p:sp>
      <p:sp>
        <p:nvSpPr>
          <p:cNvPr id="13" name="TextBox 12"/>
          <p:cNvSpPr txBox="1"/>
          <p:nvPr/>
        </p:nvSpPr>
        <p:spPr>
          <a:xfrm>
            <a:off x="893618" y="1466234"/>
            <a:ext cx="2112818" cy="584763"/>
          </a:xfrm>
          <a:prstGeom prst="rect">
            <a:avLst/>
          </a:prstGeom>
          <a:solidFill>
            <a:srgbClr val="BEE395"/>
          </a:solid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bổ ích</a:t>
            </a:r>
          </a:p>
        </p:txBody>
      </p:sp>
      <p:sp>
        <p:nvSpPr>
          <p:cNvPr id="10" name="TextBox 9"/>
          <p:cNvSpPr txBox="1"/>
          <p:nvPr/>
        </p:nvSpPr>
        <p:spPr>
          <a:xfrm>
            <a:off x="5029200" y="1467530"/>
            <a:ext cx="2286000" cy="584763"/>
          </a:xfrm>
          <a:prstGeom prst="rect">
            <a:avLst/>
          </a:prstGeom>
          <a:solidFill>
            <a:srgbClr val="BEE395"/>
          </a:solidFill>
          <a:ln>
            <a:noFill/>
          </a:ln>
        </p:spPr>
        <p:txBody>
          <a:bodyPr wrap="square" lIns="91428" tIns="45714" rIns="91428" bIns="45714" rtlCol="0">
            <a:spAutoFit/>
          </a:bodyPr>
          <a:lstStyle/>
          <a:p>
            <a:pPr algn="just"/>
            <a:r>
              <a:rPr lang="en-US" sz="3200" b="1" dirty="0" err="1">
                <a:latin typeface="Arial-Rounded" pitchFamily="34" charset="0"/>
                <a:ea typeface="Arial-Rounded" pitchFamily="34" charset="0"/>
                <a:cs typeface="Arial-Rounded" pitchFamily="34" charset="0"/>
              </a:rPr>
              <a:t>hãnh</a:t>
            </a:r>
            <a:r>
              <a:rPr lang="en-US" sz="3200" b="1" dirty="0">
                <a:latin typeface="Arial-Rounded" pitchFamily="34" charset="0"/>
                <a:ea typeface="Arial-Rounded" pitchFamily="34" charset="0"/>
                <a:cs typeface="Arial-Rounded" pitchFamily="34" charset="0"/>
              </a:rPr>
              <a:t> </a:t>
            </a:r>
            <a:r>
              <a:rPr lang="en-US" sz="3200" b="1" dirty="0" err="1">
                <a:latin typeface="Arial-Rounded" pitchFamily="34" charset="0"/>
                <a:ea typeface="Arial-Rounded" pitchFamily="34" charset="0"/>
                <a:cs typeface="Arial-Rounded" pitchFamily="34" charset="0"/>
              </a:rPr>
              <a:t>diện</a:t>
            </a:r>
            <a:endParaRPr lang="en-US" sz="3200" b="1" dirty="0">
              <a:latin typeface="Arial-Rounded" pitchFamily="34" charset="0"/>
              <a:ea typeface="Arial-Rounded" pitchFamily="34" charset="0"/>
              <a:cs typeface="Arial-Rounded" pitchFamily="34" charset="0"/>
            </a:endParaRPr>
          </a:p>
        </p:txBody>
      </p:sp>
      <p:grpSp>
        <p:nvGrpSpPr>
          <p:cNvPr id="3" name="Group 2"/>
          <p:cNvGrpSpPr/>
          <p:nvPr/>
        </p:nvGrpSpPr>
        <p:grpSpPr>
          <a:xfrm>
            <a:off x="-267855" y="3703407"/>
            <a:ext cx="9296400" cy="1076877"/>
            <a:chOff x="-267855" y="3703407"/>
            <a:chExt cx="9296400" cy="1076877"/>
          </a:xfrm>
        </p:grpSpPr>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80" t="40641" r="-851"/>
            <a:stretch/>
          </p:blipFill>
          <p:spPr bwMode="auto">
            <a:xfrm>
              <a:off x="259081" y="3703407"/>
              <a:ext cx="6557355" cy="107687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80" t="40850" r="66965" b="1"/>
            <a:stretch/>
          </p:blipFill>
          <p:spPr bwMode="auto">
            <a:xfrm>
              <a:off x="6784163" y="3703407"/>
              <a:ext cx="2131238" cy="107306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34950" y="3703407"/>
              <a:ext cx="8680450" cy="10768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67855" y="3903991"/>
              <a:ext cx="9296400" cy="846386"/>
            </a:xfrm>
            <a:prstGeom prst="rect">
              <a:avLst/>
            </a:prstGeom>
          </p:spPr>
          <p:txBody>
            <a:bodyPr wrap="square">
              <a:spAutoFit/>
            </a:bodyPr>
            <a:lstStyle/>
            <a:p>
              <a:pPr algn="ctr"/>
              <a:r>
                <a:rPr lang="en-US" sz="4900" b="1">
                  <a:solidFill>
                    <a:srgbClr val="7030A0"/>
                  </a:solidFill>
                  <a:latin typeface="HP001 4 hàng" pitchFamily="34" charset="0"/>
                  <a:ea typeface="Arial-Rounded" pitchFamily="34" charset="0"/>
                  <a:cs typeface="Arial-Rounded" pitchFamily="34" charset="0"/>
                </a:rPr>
                <a:t> </a:t>
              </a:r>
              <a:r>
                <a:rPr lang="en-US" sz="3600" b="1">
                  <a:solidFill>
                    <a:srgbClr val="7030A0"/>
                  </a:solidFill>
                  <a:latin typeface="HP001 4 hàng" pitchFamily="34" charset="0"/>
                  <a:ea typeface="Arial-Rounded" pitchFamily="34" charset="0"/>
                  <a:cs typeface="Arial-Rounded" pitchFamily="34" charset="0"/>
                </a:rPr>
                <a:t>Nam</a:t>
              </a:r>
              <a:r>
                <a:rPr lang="vi-VN" sz="3600" b="1">
                  <a:solidFill>
                    <a:srgbClr val="7030A0"/>
                  </a:solidFill>
                  <a:latin typeface="HP001 4 hàng" pitchFamily="34" charset="0"/>
                  <a:ea typeface="Arial-Rounded" pitchFamily="34" charset="0"/>
                  <a:cs typeface="Arial-Rounded" pitchFamily="34" charset="0"/>
                </a:rPr>
                <a:t> ǟất hã</a:t>
              </a:r>
              <a:r>
                <a:rPr lang="el-GR" sz="3600" b="1">
                  <a:solidFill>
                    <a:srgbClr val="7030A0"/>
                  </a:solidFill>
                  <a:latin typeface="HP001 4 hàng" pitchFamily="34" charset="0"/>
                  <a:ea typeface="Arial-Rounded" pitchFamily="34" charset="0"/>
                  <a:cs typeface="Arial-Rounded" pitchFamily="34" charset="0"/>
                </a:rPr>
                <a:t>ζ </a:t>
              </a:r>
              <a:r>
                <a:rPr lang="vi-VN" sz="3600" b="1">
                  <a:solidFill>
                    <a:srgbClr val="7030A0"/>
                  </a:solidFill>
                  <a:latin typeface="HP001 4 hàng" pitchFamily="34" charset="0"/>
                  <a:ea typeface="Arial-Rounded" pitchFamily="34" charset="0"/>
                  <a:cs typeface="Arial-Rounded" pitchFamily="34" charset="0"/>
                </a:rPr>
                <a:t>d</a:t>
              </a:r>
              <a:r>
                <a:rPr lang="el-GR" sz="3600" b="1">
                  <a:solidFill>
                    <a:srgbClr val="7030A0"/>
                  </a:solidFill>
                  <a:latin typeface="HP001 4 hàng" pitchFamily="34" charset="0"/>
                  <a:ea typeface="Arial-Rounded" pitchFamily="34" charset="0"/>
                  <a:cs typeface="Arial-Rounded" pitchFamily="34" charset="0"/>
                </a:rPr>
                <a:t>Η</a:t>
              </a:r>
              <a:r>
                <a:rPr lang="vi-VN" sz="3600" b="1">
                  <a:solidFill>
                    <a:srgbClr val="7030A0"/>
                  </a:solidFill>
                  <a:latin typeface="HP001 4 hàng" pitchFamily="34" charset="0"/>
                  <a:ea typeface="Arial-Rounded" pitchFamily="34" charset="0"/>
                  <a:cs typeface="Arial-Rounded" pitchFamily="34" charset="0"/>
                </a:rPr>
                <a:t>İn </a:t>
              </a:r>
              <a:r>
                <a:rPr lang="el-GR" sz="3600" b="1">
                  <a:solidFill>
                    <a:srgbClr val="7030A0"/>
                  </a:solidFill>
                  <a:latin typeface="HP001 4 hàng" pitchFamily="34" charset="0"/>
                  <a:ea typeface="Arial-Rounded" pitchFamily="34" charset="0"/>
                  <a:cs typeface="Arial-Rounded" pitchFamily="34" charset="0"/>
                </a:rPr>
                <a:t>δ</a:t>
              </a:r>
              <a:r>
                <a:rPr lang="vi-VN" sz="3600" b="1">
                  <a:solidFill>
                    <a:srgbClr val="7030A0"/>
                  </a:solidFill>
                  <a:latin typeface="HP001 4 hàng" pitchFamily="34" charset="0"/>
                  <a:ea typeface="Arial-Rounded" pitchFamily="34" charset="0"/>
                  <a:cs typeface="Arial-Rounded" pitchFamily="34" charset="0"/>
                </a:rPr>
                <a:t>i đư</a:t>
              </a:r>
              <a:r>
                <a:rPr lang="el-GR" sz="3600" b="1">
                  <a:solidFill>
                    <a:srgbClr val="7030A0"/>
                  </a:solidFill>
                  <a:latin typeface="HP001 4 hàng" pitchFamily="34" charset="0"/>
                  <a:ea typeface="Arial-Rounded" pitchFamily="34" charset="0"/>
                  <a:cs typeface="Arial-Rounded" pitchFamily="34" charset="0"/>
                </a:rPr>
                <a:t>ϑ </a:t>
              </a:r>
              <a:r>
                <a:rPr lang="vi-VN" sz="3600" b="1">
                  <a:solidFill>
                    <a:srgbClr val="7030A0"/>
                  </a:solidFill>
                  <a:latin typeface="HP001 4 hàng" pitchFamily="34" charset="0"/>
                  <a:ea typeface="Arial-Rounded" pitchFamily="34" charset="0"/>
                  <a:cs typeface="Arial-Rounded" pitchFamily="34" charset="0"/>
                </a:rPr>
                <a:t>cô giáo </a:t>
              </a:r>
              <a:r>
                <a:rPr lang="el-GR" sz="3600" b="1">
                  <a:solidFill>
                    <a:srgbClr val="7030A0"/>
                  </a:solidFill>
                  <a:latin typeface="HP001 4 hàng" pitchFamily="34" charset="0"/>
                  <a:ea typeface="Arial-Rounded" pitchFamily="34" charset="0"/>
                  <a:cs typeface="Arial-Rounded" pitchFamily="34" charset="0"/>
                </a:rPr>
                <a:t>Ά΄</a:t>
              </a:r>
              <a:r>
                <a:rPr lang="vi-VN" sz="3600" b="1">
                  <a:solidFill>
                    <a:srgbClr val="7030A0"/>
                  </a:solidFill>
                  <a:latin typeface="HP001 4 hàng" pitchFamily="34" charset="0"/>
                  <a:ea typeface="Arial-Rounded" pitchFamily="34" charset="0"/>
                  <a:cs typeface="Arial-Rounded" pitchFamily="34" charset="0"/>
                </a:rPr>
                <a:t>n</a:t>
              </a:r>
              <a:r>
                <a:rPr lang="en-US" sz="3600" b="1">
                  <a:solidFill>
                    <a:srgbClr val="7030A0"/>
                  </a:solidFill>
                  <a:latin typeface="HP001 4 hàng" pitchFamily="34" charset="0"/>
                  <a:ea typeface="Arial-Rounded" pitchFamily="34" charset="0"/>
                  <a:cs typeface="Arial-Rounded" pitchFamily="34" charset="0"/>
                </a:rPr>
                <a:t>. </a:t>
              </a:r>
              <a:endParaRPr lang="en-US" sz="4900" b="1">
                <a:solidFill>
                  <a:srgbClr val="7030A0"/>
                </a:solidFill>
                <a:latin typeface="HP001 4 hàng"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419924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2"/>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2"/>
                                        </p:tgtEl>
                                        <p:attrNameLst>
                                          <p:attrName>r</p:attrName>
                                        </p:attrNameLst>
                                      </p:cBhvr>
                                    </p:animRot>
                                    <p:animRot by="-240000">
                                      <p:cBhvr>
                                        <p:cTn id="22" dur="200" fill="hold">
                                          <p:stCondLst>
                                            <p:cond delay="200"/>
                                          </p:stCondLst>
                                        </p:cTn>
                                        <p:tgtEl>
                                          <p:spTgt spid="12"/>
                                        </p:tgtEl>
                                        <p:attrNameLst>
                                          <p:attrName>r</p:attrName>
                                        </p:attrNameLst>
                                      </p:cBhvr>
                                    </p:animRot>
                                    <p:animRot by="240000">
                                      <p:cBhvr>
                                        <p:cTn id="23" dur="200" fill="hold">
                                          <p:stCondLst>
                                            <p:cond delay="400"/>
                                          </p:stCondLst>
                                        </p:cTn>
                                        <p:tgtEl>
                                          <p:spTgt spid="12"/>
                                        </p:tgtEl>
                                        <p:attrNameLst>
                                          <p:attrName>r</p:attrName>
                                        </p:attrNameLst>
                                      </p:cBhvr>
                                    </p:animRot>
                                    <p:animRot by="-240000">
                                      <p:cBhvr>
                                        <p:cTn id="24" dur="200" fill="hold">
                                          <p:stCondLst>
                                            <p:cond delay="600"/>
                                          </p:stCondLst>
                                        </p:cTn>
                                        <p:tgtEl>
                                          <p:spTgt spid="12"/>
                                        </p:tgtEl>
                                        <p:attrNameLst>
                                          <p:attrName>r</p:attrName>
                                        </p:attrNameLst>
                                      </p:cBhvr>
                                    </p:animRot>
                                    <p:animRot by="120000">
                                      <p:cBhvr>
                                        <p:cTn id="25" dur="200" fill="hold">
                                          <p:stCondLst>
                                            <p:cond delay="800"/>
                                          </p:stCondLst>
                                        </p:cTn>
                                        <p:tgtEl>
                                          <p:spTgt spid="12"/>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1.94444E-6 4.69136E-6 L -0.34045 0.20246 " pathEditMode="relative" rAng="0" ptsTypes="AA">
                                      <p:cBhvr>
                                        <p:cTn id="30" dur="2000" fill="hold"/>
                                        <p:tgtEl>
                                          <p:spTgt spid="10"/>
                                        </p:tgtEl>
                                        <p:attrNameLst>
                                          <p:attrName>ppt_x</p:attrName>
                                          <p:attrName>ppt_y</p:attrName>
                                        </p:attrNameLst>
                                      </p:cBhvr>
                                      <p:rCtr x="-17031" y="10123"/>
                                    </p:animMotion>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10"/>
                  </p:tgtEl>
                </p:cond>
              </p:nextCondLst>
            </p:seq>
          </p:childTnLst>
        </p:cTn>
      </p:par>
    </p:tnLst>
    <p:bldLst>
      <p:bldP spid="12" grpId="0" animBg="1"/>
      <p:bldP spid="13"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17764" y="271378"/>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6</a:t>
            </a:r>
          </a:p>
        </p:txBody>
      </p:sp>
      <p:sp>
        <p:nvSpPr>
          <p:cNvPr id="3" name="TextBox 2"/>
          <p:cNvSpPr txBox="1"/>
          <p:nvPr/>
        </p:nvSpPr>
        <p:spPr>
          <a:xfrm>
            <a:off x="744682" y="358576"/>
            <a:ext cx="7391400" cy="523208"/>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Quan sát tranh và dùng từ ngữ để nói theo tranh</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240" t="53571" r="41141" b="20312"/>
          <a:stretch/>
        </p:blipFill>
        <p:spPr bwMode="auto">
          <a:xfrm>
            <a:off x="6448782" y="3072735"/>
            <a:ext cx="2288818" cy="148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102" t="19792" r="74790" b="54588"/>
          <a:stretch/>
        </p:blipFill>
        <p:spPr bwMode="auto">
          <a:xfrm>
            <a:off x="584201" y="920130"/>
            <a:ext cx="2034704" cy="14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48" t="52171" r="74009" b="20312"/>
          <a:stretch/>
        </p:blipFill>
        <p:spPr bwMode="auto">
          <a:xfrm>
            <a:off x="422564" y="3032890"/>
            <a:ext cx="2301389" cy="156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7021" t="19792" r="41141" b="52343"/>
          <a:stretch/>
        </p:blipFill>
        <p:spPr bwMode="auto">
          <a:xfrm>
            <a:off x="6553200" y="856266"/>
            <a:ext cx="2209800" cy="1585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rot="204183">
            <a:off x="3617466" y="1161873"/>
            <a:ext cx="1828800" cy="6096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Arial-Rounded" pitchFamily="34" charset="0"/>
                <a:ea typeface="Arial-Rounded" pitchFamily="34" charset="0"/>
                <a:cs typeface="Arial-Rounded" pitchFamily="34" charset="0"/>
              </a:rPr>
              <a:t>đá bóng</a:t>
            </a:r>
          </a:p>
        </p:txBody>
      </p:sp>
      <p:sp>
        <p:nvSpPr>
          <p:cNvPr id="12" name="Oval 11"/>
          <p:cNvSpPr/>
          <p:nvPr/>
        </p:nvSpPr>
        <p:spPr>
          <a:xfrm rot="21311009">
            <a:off x="3526626" y="2077139"/>
            <a:ext cx="2010481" cy="6096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Arial-Rounded" pitchFamily="34" charset="0"/>
                <a:ea typeface="Arial-Rounded" pitchFamily="34" charset="0"/>
                <a:cs typeface="Arial-Rounded" pitchFamily="34" charset="0"/>
              </a:rPr>
              <a:t>đọc sách</a:t>
            </a:r>
          </a:p>
        </p:txBody>
      </p:sp>
      <p:sp>
        <p:nvSpPr>
          <p:cNvPr id="13" name="Oval 12"/>
          <p:cNvSpPr/>
          <p:nvPr/>
        </p:nvSpPr>
        <p:spPr>
          <a:xfrm rot="21420666">
            <a:off x="3617466" y="2941317"/>
            <a:ext cx="1828800" cy="6096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Arial-Rounded" pitchFamily="34" charset="0"/>
                <a:ea typeface="Arial-Rounded" pitchFamily="34" charset="0"/>
                <a:cs typeface="Arial-Rounded" pitchFamily="34" charset="0"/>
              </a:rPr>
              <a:t>kéo co</a:t>
            </a:r>
          </a:p>
        </p:txBody>
      </p:sp>
      <p:sp>
        <p:nvSpPr>
          <p:cNvPr id="14" name="Oval 13"/>
          <p:cNvSpPr/>
          <p:nvPr/>
        </p:nvSpPr>
        <p:spPr>
          <a:xfrm rot="214482">
            <a:off x="3617466" y="3861556"/>
            <a:ext cx="1828800" cy="6096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Arial-Rounded" pitchFamily="34" charset="0"/>
                <a:ea typeface="Arial-Rounded" pitchFamily="34" charset="0"/>
                <a:cs typeface="Arial-Rounded" pitchFamily="34" charset="0"/>
              </a:rPr>
              <a:t>múa</a:t>
            </a:r>
          </a:p>
        </p:txBody>
      </p:sp>
      <p:sp>
        <p:nvSpPr>
          <p:cNvPr id="7" name="Oval 6"/>
          <p:cNvSpPr/>
          <p:nvPr/>
        </p:nvSpPr>
        <p:spPr>
          <a:xfrm>
            <a:off x="654628" y="971550"/>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Arial-Rounded" pitchFamily="34" charset="0"/>
                <a:ea typeface="Arial-Rounded" pitchFamily="34" charset="0"/>
                <a:cs typeface="Arial-Rounded" pitchFamily="34" charset="0"/>
              </a:rPr>
              <a:t>1</a:t>
            </a:r>
          </a:p>
        </p:txBody>
      </p:sp>
      <p:sp>
        <p:nvSpPr>
          <p:cNvPr id="16" name="Oval 15"/>
          <p:cNvSpPr/>
          <p:nvPr/>
        </p:nvSpPr>
        <p:spPr>
          <a:xfrm>
            <a:off x="8136082" y="1009473"/>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Arial-Rounded" pitchFamily="34" charset="0"/>
                <a:ea typeface="Arial-Rounded" pitchFamily="34" charset="0"/>
                <a:cs typeface="Arial-Rounded" pitchFamily="34" charset="0"/>
              </a:rPr>
              <a:t>2</a:t>
            </a:r>
          </a:p>
        </p:txBody>
      </p:sp>
      <p:sp>
        <p:nvSpPr>
          <p:cNvPr id="17" name="Oval 16"/>
          <p:cNvSpPr/>
          <p:nvPr/>
        </p:nvSpPr>
        <p:spPr>
          <a:xfrm>
            <a:off x="644633" y="3015107"/>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Arial-Rounded" pitchFamily="34" charset="0"/>
                <a:ea typeface="Arial-Rounded" pitchFamily="34" charset="0"/>
                <a:cs typeface="Arial-Rounded" pitchFamily="34" charset="0"/>
              </a:rPr>
              <a:t>3</a:t>
            </a:r>
          </a:p>
        </p:txBody>
      </p:sp>
      <p:sp>
        <p:nvSpPr>
          <p:cNvPr id="18" name="Oval 17"/>
          <p:cNvSpPr/>
          <p:nvPr/>
        </p:nvSpPr>
        <p:spPr>
          <a:xfrm>
            <a:off x="8267700" y="3090642"/>
            <a:ext cx="457200" cy="457200"/>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Arial-Rounded" pitchFamily="34" charset="0"/>
                <a:ea typeface="Arial-Rounded" pitchFamily="34" charset="0"/>
                <a:cs typeface="Arial-Rounded" pitchFamily="34" charset="0"/>
              </a:rPr>
              <a:t>4</a:t>
            </a:r>
          </a:p>
        </p:txBody>
      </p:sp>
    </p:spTree>
    <p:extLst>
      <p:ext uri="{BB962C8B-B14F-4D97-AF65-F5344CB8AC3E}">
        <p14:creationId xmlns:p14="http://schemas.microsoft.com/office/powerpoint/2010/main" val="394445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7778E-7 3.45679E-6 L 0.33767 0.07531 " pathEditMode="relative" rAng="0" ptsTypes="AA">
                                      <p:cBhvr>
                                        <p:cTn id="6" dur="2000" fill="hold"/>
                                        <p:tgtEl>
                                          <p:spTgt spid="14"/>
                                        </p:tgtEl>
                                        <p:attrNameLst>
                                          <p:attrName>ppt_x</p:attrName>
                                          <p:attrName>ppt_y</p:attrName>
                                        </p:attrNameLst>
                                      </p:cBhvr>
                                      <p:rCtr x="16875" y="3765"/>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2.77778E-7 4.81481E-6 L -0.32066 0.2 " pathEditMode="relative" rAng="0" ptsTypes="AA">
                                      <p:cBhvr>
                                        <p:cTn id="11" dur="2000" fill="hold"/>
                                        <p:tgtEl>
                                          <p:spTgt spid="6"/>
                                        </p:tgtEl>
                                        <p:attrNameLst>
                                          <p:attrName>ppt_x</p:attrName>
                                          <p:attrName>ppt_y</p:attrName>
                                        </p:attrNameLst>
                                      </p:cBhvr>
                                      <p:rCtr x="-16042" y="10000"/>
                                    </p:animMotion>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88889E-6 -2.96296E-6 L 0.33784 0.03704 " pathEditMode="relative" rAng="0" ptsTypes="AA">
                                      <p:cBhvr>
                                        <p:cTn id="16" dur="2000" fill="hold"/>
                                        <p:tgtEl>
                                          <p:spTgt spid="12"/>
                                        </p:tgtEl>
                                        <p:attrNameLst>
                                          <p:attrName>ppt_x</p:attrName>
                                          <p:attrName>ppt_y</p:attrName>
                                        </p:attrNameLst>
                                      </p:cBhvr>
                                      <p:rCtr x="16892" y="1852"/>
                                    </p:animMotion>
                                  </p:childTnLst>
                                </p:cTn>
                              </p:par>
                            </p:childTnLst>
                          </p:cTn>
                        </p:par>
                      </p:childTnLst>
                    </p:cTn>
                  </p:par>
                </p:childTnLst>
              </p:cTn>
              <p:nextCondLst>
                <p:cond evt="onClick" delay="0">
                  <p:tgtEl>
                    <p:spTgt spid="12"/>
                  </p:tgtEl>
                </p:cond>
              </p:nextCondLst>
            </p:seq>
            <p:seq concurrent="1" nextAc="seek">
              <p:cTn id="17" restart="whenNotActive" fill="hold" evtFilter="cancelBubble" nodeType="interactiveSeq">
                <p:stCondLst>
                  <p:cond evt="onClick" delay="0">
                    <p:tgtEl>
                      <p:spTgt spid="13"/>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2.77778E-7 -2.83951E-6 L -0.31233 0.25402 " pathEditMode="relative" rAng="0" ptsTypes="AA">
                                      <p:cBhvr>
                                        <p:cTn id="21" dur="2000" fill="hold"/>
                                        <p:tgtEl>
                                          <p:spTgt spid="13"/>
                                        </p:tgtEl>
                                        <p:attrNameLst>
                                          <p:attrName>ppt_x</p:attrName>
                                          <p:attrName>ppt_y</p:attrName>
                                        </p:attrNameLst>
                                      </p:cBhvr>
                                      <p:rCtr x="-15625" y="12685"/>
                                    </p:animMotion>
                                  </p:childTnLst>
                                </p:cTn>
                              </p:par>
                            </p:childTnLst>
                          </p:cTn>
                        </p:par>
                      </p:childTnLst>
                    </p:cTn>
                  </p:par>
                </p:childTnLst>
              </p:cTn>
              <p:nextCondLst>
                <p:cond evt="onClick" delay="0">
                  <p:tgtEl>
                    <p:spTgt spid="13"/>
                  </p:tgtEl>
                </p:cond>
              </p:nextCondLst>
            </p:seq>
          </p:childTnLst>
        </p:cTn>
      </p:par>
    </p:tnLst>
    <p:bldLst>
      <p:bldP spid="6"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744680" y="1352550"/>
            <a:ext cx="7809345" cy="2705100"/>
            <a:chOff x="744680" y="1657350"/>
            <a:chExt cx="7809345" cy="2705100"/>
          </a:xfrm>
        </p:grpSpPr>
        <p:grpSp>
          <p:nvGrpSpPr>
            <p:cNvPr id="2" name="Group 1"/>
            <p:cNvGrpSpPr/>
            <p:nvPr/>
          </p:nvGrpSpPr>
          <p:grpSpPr>
            <a:xfrm>
              <a:off x="744680" y="1657350"/>
              <a:ext cx="7809345" cy="2705100"/>
              <a:chOff x="744680" y="1657350"/>
              <a:chExt cx="7809345" cy="2705100"/>
            </a:xfrm>
          </p:grpSpPr>
          <p:sp>
            <p:nvSpPr>
              <p:cNvPr id="3"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
              <p:cNvSpPr/>
              <p:nvPr/>
            </p:nvSpPr>
            <p:spPr>
              <a:xfrm>
                <a:off x="1134752" y="1896830"/>
                <a:ext cx="7071100" cy="2217177"/>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841" h="2895600">
                    <a:moveTo>
                      <a:pt x="64538" y="0"/>
                    </a:moveTo>
                    <a:lnTo>
                      <a:pt x="7873883" y="0"/>
                    </a:lnTo>
                    <a:cubicBezTo>
                      <a:pt x="7868993" y="170121"/>
                      <a:pt x="7746749" y="340242"/>
                      <a:pt x="7741859" y="510363"/>
                    </a:cubicBezTo>
                    <a:cubicBezTo>
                      <a:pt x="7736969" y="634322"/>
                      <a:pt x="7849435" y="727289"/>
                      <a:pt x="7888552" y="928723"/>
                    </a:cubicBezTo>
                    <a:cubicBezTo>
                      <a:pt x="7913001" y="1248950"/>
                      <a:pt x="7662734" y="1526565"/>
                      <a:pt x="7628503" y="1908771"/>
                    </a:cubicBezTo>
                    <a:cubicBezTo>
                      <a:pt x="7682290" y="2280647"/>
                      <a:pt x="7805425" y="2168309"/>
                      <a:pt x="7917889" y="2462711"/>
                    </a:cubicBezTo>
                    <a:cubicBezTo>
                      <a:pt x="7932559" y="2622502"/>
                      <a:pt x="7888552" y="2751304"/>
                      <a:pt x="7873883" y="2895600"/>
                    </a:cubicBezTo>
                    <a:lnTo>
                      <a:pt x="64538" y="2895600"/>
                    </a:lnTo>
                    <a:cubicBezTo>
                      <a:pt x="362813" y="2461907"/>
                      <a:pt x="28658" y="1939254"/>
                      <a:pt x="55156" y="1625991"/>
                    </a:cubicBezTo>
                    <a:cubicBezTo>
                      <a:pt x="81654" y="1312728"/>
                      <a:pt x="190849" y="1284597"/>
                      <a:pt x="223527" y="1016020"/>
                    </a:cubicBezTo>
                    <a:cubicBezTo>
                      <a:pt x="191510" y="760517"/>
                      <a:pt x="161670" y="671953"/>
                      <a:pt x="55155" y="448384"/>
                    </a:cubicBezTo>
                    <a:cubicBezTo>
                      <a:pt x="28657" y="341026"/>
                      <a:pt x="-59486" y="203855"/>
                      <a:pt x="645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7004" t="51984" r="30893" b="25794"/>
            <a:stretch/>
          </p:blipFill>
          <p:spPr bwMode="auto">
            <a:xfrm>
              <a:off x="6335484" y="2473890"/>
              <a:ext cx="1574800" cy="1625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Oval 20"/>
          <p:cNvSpPr/>
          <p:nvPr/>
        </p:nvSpPr>
        <p:spPr>
          <a:xfrm>
            <a:off x="117764" y="589744"/>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7</a:t>
            </a:r>
          </a:p>
        </p:txBody>
      </p:sp>
      <p:sp>
        <p:nvSpPr>
          <p:cNvPr id="22" name="TextBox 21"/>
          <p:cNvSpPr txBox="1"/>
          <p:nvPr/>
        </p:nvSpPr>
        <p:spPr>
          <a:xfrm>
            <a:off x="744682" y="676942"/>
            <a:ext cx="2379518" cy="523208"/>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Nghe viết</a:t>
            </a:r>
          </a:p>
        </p:txBody>
      </p:sp>
      <p:sp>
        <p:nvSpPr>
          <p:cNvPr id="6" name="TextBox 5"/>
          <p:cNvSpPr txBox="1"/>
          <p:nvPr/>
        </p:nvSpPr>
        <p:spPr>
          <a:xfrm>
            <a:off x="1905000" y="1962150"/>
            <a:ext cx="5105400" cy="461653"/>
          </a:xfrm>
          <a:prstGeom prst="rect">
            <a:avLst/>
          </a:prstGeom>
          <a:noFill/>
        </p:spPr>
        <p:txBody>
          <a:bodyPr wrap="square" lIns="91428" tIns="45714" rIns="91428" bIns="45714" rtlCol="0">
            <a:spAutoFit/>
          </a:bodyPr>
          <a:lstStyle/>
          <a:p>
            <a:pPr algn="just"/>
            <a:r>
              <a:rPr lang="en-US" sz="2400" b="1" dirty="0">
                <a:latin typeface="Arial-Rounded" pitchFamily="34" charset="0"/>
                <a:ea typeface="Arial-Rounded" pitchFamily="34" charset="0"/>
                <a:cs typeface="Arial-Rounded" pitchFamily="34" charset="0"/>
              </a:rPr>
              <a:t>Nam </a:t>
            </a:r>
            <a:r>
              <a:rPr lang="en-US" sz="2400" b="1" dirty="0" err="1">
                <a:latin typeface="Arial-Rounded" pitchFamily="34" charset="0"/>
                <a:ea typeface="Arial-Rounded" pitchFamily="34" charset="0"/>
                <a:cs typeface="Arial-Rounded" pitchFamily="34" charset="0"/>
              </a:rPr>
              <a:t>đã</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đọc</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được</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truyện</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tranh</a:t>
            </a:r>
            <a:r>
              <a:rPr lang="en-US" sz="2400" b="1" dirty="0">
                <a:latin typeface="Arial-Rounded" pitchFamily="34" charset="0"/>
                <a:ea typeface="Arial-Rounded" pitchFamily="34" charset="0"/>
                <a:cs typeface="Arial-Rounded" pitchFamily="34" charset="0"/>
              </a:rPr>
              <a:t>.</a:t>
            </a:r>
          </a:p>
        </p:txBody>
      </p:sp>
      <p:sp>
        <p:nvSpPr>
          <p:cNvPr id="7" name="TextBox 6"/>
          <p:cNvSpPr txBox="1"/>
          <p:nvPr/>
        </p:nvSpPr>
        <p:spPr>
          <a:xfrm>
            <a:off x="1447800" y="2647950"/>
            <a:ext cx="4419600" cy="461653"/>
          </a:xfrm>
          <a:prstGeom prst="rect">
            <a:avLst/>
          </a:prstGeom>
          <a:noFill/>
        </p:spPr>
        <p:txBody>
          <a:bodyPr wrap="square" lIns="91428" tIns="45714" rIns="91428" bIns="45714" rtlCol="0">
            <a:spAutoFit/>
          </a:bodyPr>
          <a:lstStyle/>
          <a:p>
            <a:pPr algn="just"/>
            <a:r>
              <a:rPr lang="en-US" sz="2400" b="1" dirty="0">
                <a:latin typeface="Arial-Rounded" pitchFamily="34" charset="0"/>
                <a:ea typeface="Arial-Rounded" pitchFamily="34" charset="0"/>
                <a:cs typeface="Arial-Rounded" pitchFamily="34" charset="0"/>
              </a:rPr>
              <a:t>Nam </a:t>
            </a:r>
            <a:r>
              <a:rPr lang="en-US" sz="2400" b="1" dirty="0" err="1">
                <a:latin typeface="Arial-Rounded" pitchFamily="34" charset="0"/>
                <a:ea typeface="Arial-Rounded" pitchFamily="34" charset="0"/>
                <a:cs typeface="Arial-Rounded" pitchFamily="34" charset="0"/>
              </a:rPr>
              <a:t>còn</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biết</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làm</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toán</a:t>
            </a:r>
            <a:r>
              <a:rPr lang="en-US" sz="2400" b="1" dirty="0">
                <a:latin typeface="Arial-Rounded" pitchFamily="34" charset="0"/>
                <a:ea typeface="Arial-Rounded" pitchFamily="34" charset="0"/>
                <a:cs typeface="Arial-Rounded" pitchFamily="34" charset="0"/>
              </a:rPr>
              <a:t> </a:t>
            </a:r>
            <a:r>
              <a:rPr lang="en-US" sz="2400" b="1" dirty="0" err="1">
                <a:latin typeface="Arial-Rounded" pitchFamily="34" charset="0"/>
                <a:ea typeface="Arial-Rounded" pitchFamily="34" charset="0"/>
                <a:cs typeface="Arial-Rounded" pitchFamily="34" charset="0"/>
              </a:rPr>
              <a:t>nữa</a:t>
            </a:r>
            <a:r>
              <a:rPr lang="en-US" sz="2400" b="1" dirty="0">
                <a:latin typeface="Arial-Rounded" pitchFamily="34" charset="0"/>
                <a:ea typeface="Arial-Rounded" pitchFamily="34" charset="0"/>
                <a:cs typeface="Arial-Rounded" pitchFamily="34" charset="0"/>
              </a:rPr>
              <a:t>.</a:t>
            </a:r>
          </a:p>
        </p:txBody>
      </p:sp>
      <p:sp>
        <p:nvSpPr>
          <p:cNvPr id="11" name="TextBox 10"/>
          <p:cNvSpPr txBox="1"/>
          <p:nvPr/>
        </p:nvSpPr>
        <p:spPr>
          <a:xfrm>
            <a:off x="1026883" y="4315691"/>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Khi viết chữ đầu dòng, ta lưu ý gì?</a:t>
            </a:r>
          </a:p>
        </p:txBody>
      </p:sp>
      <p:sp>
        <p:nvSpPr>
          <p:cNvPr id="5" name="Right Arrow 4"/>
          <p:cNvSpPr/>
          <p:nvPr/>
        </p:nvSpPr>
        <p:spPr>
          <a:xfrm>
            <a:off x="1510144" y="2123830"/>
            <a:ext cx="431223" cy="18949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79282" y="4315691"/>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Những chữ nào viết hoa? Vì sao?</a:t>
            </a:r>
          </a:p>
        </p:txBody>
      </p:sp>
      <p:cxnSp>
        <p:nvCxnSpPr>
          <p:cNvPr id="9" name="Straight Connector 8"/>
          <p:cNvCxnSpPr/>
          <p:nvPr/>
        </p:nvCxnSpPr>
        <p:spPr>
          <a:xfrm flipV="1">
            <a:off x="1969077" y="2343394"/>
            <a:ext cx="226868" cy="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10145" y="3028950"/>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331682" y="4315691"/>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Kết thúc câu có dấu gì?</a:t>
            </a:r>
          </a:p>
        </p:txBody>
      </p:sp>
      <p:sp>
        <p:nvSpPr>
          <p:cNvPr id="20" name="Oval 19"/>
          <p:cNvSpPr/>
          <p:nvPr/>
        </p:nvSpPr>
        <p:spPr>
          <a:xfrm>
            <a:off x="5908964" y="2170462"/>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029200" y="2800348"/>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447800" y="4315691"/>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Em hãy tìm từ dễ viết lẫn trong bài.</a:t>
            </a:r>
          </a:p>
        </p:txBody>
      </p:sp>
      <p:cxnSp>
        <p:nvCxnSpPr>
          <p:cNvPr id="28" name="Straight Connector 27"/>
          <p:cNvCxnSpPr/>
          <p:nvPr/>
        </p:nvCxnSpPr>
        <p:spPr>
          <a:xfrm flipV="1">
            <a:off x="4401907" y="2386447"/>
            <a:ext cx="1465493" cy="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641625" y="2386451"/>
            <a:ext cx="54994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777836" y="3028950"/>
            <a:ext cx="47374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386376" y="3027497"/>
            <a:ext cx="427370" cy="145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32" presetClass="emph" presetSubtype="0" fill="hold" grpId="0" nodeType="afterEffect">
                                  <p:stCondLst>
                                    <p:cond delay="0"/>
                                  </p:stCondLst>
                                  <p:childTnLst>
                                    <p:animRot by="120000">
                                      <p:cBhvr>
                                        <p:cTn id="15" dur="300" fill="hold">
                                          <p:stCondLst>
                                            <p:cond delay="0"/>
                                          </p:stCondLst>
                                        </p:cTn>
                                        <p:tgtEl>
                                          <p:spTgt spid="5"/>
                                        </p:tgtEl>
                                        <p:attrNameLst>
                                          <p:attrName>r</p:attrName>
                                        </p:attrNameLst>
                                      </p:cBhvr>
                                    </p:animRot>
                                    <p:animRot by="-240000">
                                      <p:cBhvr>
                                        <p:cTn id="16" dur="600" fill="hold">
                                          <p:stCondLst>
                                            <p:cond delay="600"/>
                                          </p:stCondLst>
                                        </p:cTn>
                                        <p:tgtEl>
                                          <p:spTgt spid="5"/>
                                        </p:tgtEl>
                                        <p:attrNameLst>
                                          <p:attrName>r</p:attrName>
                                        </p:attrNameLst>
                                      </p:cBhvr>
                                    </p:animRot>
                                    <p:animRot by="240000">
                                      <p:cBhvr>
                                        <p:cTn id="17" dur="600" fill="hold">
                                          <p:stCondLst>
                                            <p:cond delay="1200"/>
                                          </p:stCondLst>
                                        </p:cTn>
                                        <p:tgtEl>
                                          <p:spTgt spid="5"/>
                                        </p:tgtEl>
                                        <p:attrNameLst>
                                          <p:attrName>r</p:attrName>
                                        </p:attrNameLst>
                                      </p:cBhvr>
                                    </p:animRot>
                                    <p:animRot by="-240000">
                                      <p:cBhvr>
                                        <p:cTn id="18" dur="600" fill="hold">
                                          <p:stCondLst>
                                            <p:cond delay="1800"/>
                                          </p:stCondLst>
                                        </p:cTn>
                                        <p:tgtEl>
                                          <p:spTgt spid="5"/>
                                        </p:tgtEl>
                                        <p:attrNameLst>
                                          <p:attrName>r</p:attrName>
                                        </p:attrNameLst>
                                      </p:cBhvr>
                                    </p:animRot>
                                    <p:animRot by="120000">
                                      <p:cBhvr>
                                        <p:cTn id="19" dur="600" fill="hold">
                                          <p:stCondLst>
                                            <p:cond delay="2400"/>
                                          </p:stCondLst>
                                        </p:cTn>
                                        <p:tgtEl>
                                          <p:spTgt spid="5"/>
                                        </p:tgtEl>
                                        <p:attrNameLst>
                                          <p:attrName>r</p:attrName>
                                        </p:attrNameLst>
                                      </p:cBhvr>
                                    </p:animRot>
                                  </p:childTnLst>
                                </p:cTn>
                              </p:par>
                            </p:childTnLst>
                          </p:cTn>
                        </p:par>
                        <p:par>
                          <p:cTn id="20" fill="hold">
                            <p:stCondLst>
                              <p:cond delay="3500"/>
                            </p:stCondLst>
                            <p:childTnLst>
                              <p:par>
                                <p:cTn id="21" presetID="10" presetClass="exit" presetSubtype="0" fill="hold" grpId="2"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10" presetClass="exit" presetSubtype="0" fill="hold" nodeType="afterEffect">
                                  <p:stCondLst>
                                    <p:cond delay="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par>
                          <p:cTn id="41" fill="hold">
                            <p:stCondLst>
                              <p:cond delay="1000"/>
                            </p:stCondLst>
                            <p:childTnLst>
                              <p:par>
                                <p:cTn id="42" presetID="10" presetClass="exit" presetSubtype="0" fill="hold" nodeType="after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500"/>
                            </p:stCondLst>
                            <p:childTnLst>
                              <p:par>
                                <p:cTn id="59" presetID="8" presetClass="emph" presetSubtype="0" fill="hold" grpId="1" nodeType="afterEffect">
                                  <p:stCondLst>
                                    <p:cond delay="0"/>
                                  </p:stCondLst>
                                  <p:childTnLst>
                                    <p:animRot by="21600000">
                                      <p:cBhvr>
                                        <p:cTn id="60" dur="2500" fill="hold"/>
                                        <p:tgtEl>
                                          <p:spTgt spid="26"/>
                                        </p:tgtEl>
                                        <p:attrNameLst>
                                          <p:attrName>r</p:attrName>
                                        </p:attrNameLst>
                                      </p:cBhvr>
                                    </p:animRot>
                                  </p:childTnLst>
                                </p:cTn>
                              </p:par>
                              <p:par>
                                <p:cTn id="61" presetID="8" presetClass="emph" presetSubtype="0" fill="hold" grpId="1" nodeType="withEffect">
                                  <p:stCondLst>
                                    <p:cond delay="0"/>
                                  </p:stCondLst>
                                  <p:childTnLst>
                                    <p:animRot by="21600000">
                                      <p:cBhvr>
                                        <p:cTn id="62" dur="2500" fill="hold"/>
                                        <p:tgtEl>
                                          <p:spTgt spid="20"/>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par>
                                <p:cTn id="79" presetID="10" presetClass="entr" presetSubtype="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5" grpId="1" animBg="1"/>
      <p:bldP spid="5" grpId="2" animBg="1"/>
      <p:bldP spid="13" grpId="0" animBg="1"/>
      <p:bldP spid="24" grpId="0" animBg="1"/>
      <p:bldP spid="20" grpId="0" animBg="1"/>
      <p:bldP spid="20" grpId="1" animBg="1"/>
      <p:bldP spid="26" grpId="0" animBg="1"/>
      <p:bldP spid="26" grpId="1"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315" y="1637959"/>
            <a:ext cx="8724900" cy="2271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01490" y="2128591"/>
            <a:ext cx="9067800" cy="646331"/>
          </a:xfrm>
          <a:prstGeom prst="rect">
            <a:avLst/>
          </a:prstGeom>
        </p:spPr>
        <p:txBody>
          <a:bodyPr wrap="square">
            <a:spAutoFit/>
          </a:bodyPr>
          <a:lstStyle/>
          <a:p>
            <a:pPr algn="just"/>
            <a:r>
              <a:rPr lang="vi-VN" sz="3500" b="1">
                <a:solidFill>
                  <a:srgbClr val="7030A0"/>
                </a:solidFill>
                <a:latin typeface="HP001 4 hàng" pitchFamily="34" charset="0"/>
              </a:rPr>
              <a:t> Nam đã đǌ đư</a:t>
            </a:r>
            <a:r>
              <a:rPr lang="el-GR" sz="3500" b="1">
                <a:solidFill>
                  <a:srgbClr val="7030A0"/>
                </a:solidFill>
                <a:latin typeface="HP001 4 hàng" pitchFamily="34" charset="0"/>
              </a:rPr>
              <a:t>ϑ </a:t>
            </a:r>
            <a:r>
              <a:rPr lang="vi-VN" sz="3500" b="1">
                <a:solidFill>
                  <a:srgbClr val="7030A0"/>
                </a:solidFill>
                <a:latin typeface="HP001 4 hàng" pitchFamily="34" charset="0"/>
              </a:rPr>
              <a:t>Ǉru</a:t>
            </a:r>
            <a:r>
              <a:rPr lang="el-GR" sz="3500" b="1">
                <a:solidFill>
                  <a:srgbClr val="7030A0"/>
                </a:solidFill>
                <a:latin typeface="HP001 4 hàng" pitchFamily="34" charset="0"/>
              </a:rPr>
              <a:t>ΐ</a:t>
            </a:r>
            <a:r>
              <a:rPr lang="vi-VN" sz="3500" b="1">
                <a:solidFill>
                  <a:srgbClr val="7030A0"/>
                </a:solidFill>
                <a:latin typeface="HP001 4 hàng" pitchFamily="34" charset="0"/>
              </a:rPr>
              <a:t>İn Ǉra</a:t>
            </a:r>
            <a:r>
              <a:rPr lang="el-GR" sz="3500" b="1">
                <a:solidFill>
                  <a:srgbClr val="7030A0"/>
                </a:solidFill>
                <a:latin typeface="HP001 4 hàng" pitchFamily="34" charset="0"/>
              </a:rPr>
              <a:t>ζ</a:t>
            </a:r>
            <a:r>
              <a:rPr lang="en-US" sz="3500" b="1">
                <a:solidFill>
                  <a:srgbClr val="7030A0"/>
                </a:solidFill>
                <a:latin typeface="HP001 4 hàng" pitchFamily="34" charset="0"/>
              </a:rPr>
              <a:t>. Nam</a:t>
            </a:r>
          </a:p>
        </p:txBody>
      </p:sp>
      <p:sp>
        <p:nvSpPr>
          <p:cNvPr id="14" name="Rectangle 13"/>
          <p:cNvSpPr/>
          <p:nvPr/>
        </p:nvSpPr>
        <p:spPr>
          <a:xfrm>
            <a:off x="17033" y="2828711"/>
            <a:ext cx="9067800" cy="646331"/>
          </a:xfrm>
          <a:prstGeom prst="rect">
            <a:avLst/>
          </a:prstGeom>
        </p:spPr>
        <p:txBody>
          <a:bodyPr wrap="square">
            <a:spAutoFit/>
          </a:bodyPr>
          <a:lstStyle/>
          <a:p>
            <a:pPr algn="just"/>
            <a:r>
              <a:rPr lang="vi-VN" sz="3500" b="1">
                <a:solidFill>
                  <a:srgbClr val="7030A0"/>
                </a:solidFill>
                <a:latin typeface="HP001 4 hàng" pitchFamily="34" charset="0"/>
              </a:rPr>
              <a:t> cŜ </a:t>
            </a:r>
            <a:r>
              <a:rPr lang="el-GR" sz="3500" b="1">
                <a:solidFill>
                  <a:srgbClr val="7030A0"/>
                </a:solidFill>
                <a:latin typeface="HP001 4 hàng" pitchFamily="34" charset="0"/>
              </a:rPr>
              <a:t>λμ</a:t>
            </a:r>
            <a:r>
              <a:rPr lang="vi-VN" sz="3500" b="1">
                <a:solidFill>
                  <a:srgbClr val="7030A0"/>
                </a:solidFill>
                <a:latin typeface="HP001 4 hàng" pitchFamily="34" charset="0"/>
              </a:rPr>
              <a:t>Ğt làm ǇǨn wữa</a:t>
            </a:r>
            <a:r>
              <a:rPr lang="en-US" sz="3500" b="1">
                <a:solidFill>
                  <a:srgbClr val="7030A0"/>
                </a:solidFill>
                <a:latin typeface="HP001 4 hàng" pitchFamily="34" charset="0"/>
              </a:rPr>
              <a:t>.</a:t>
            </a:r>
          </a:p>
        </p:txBody>
      </p:sp>
    </p:spTree>
    <p:extLst>
      <p:ext uri="{BB962C8B-B14F-4D97-AF65-F5344CB8AC3E}">
        <p14:creationId xmlns:p14="http://schemas.microsoft.com/office/powerpoint/2010/main" val="4213727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381001" y="1891417"/>
            <a:ext cx="2647950" cy="646319"/>
          </a:xfrm>
          <a:prstGeom prst="rect">
            <a:avLst/>
          </a:prstGeom>
          <a:noFill/>
        </p:spPr>
        <p:txBody>
          <a:bodyPr wrap="square" lIns="91428" tIns="45714" rIns="91428" bIns="45714" rtlCol="0">
            <a:spAutoFit/>
          </a:bodyPr>
          <a:lstStyle/>
          <a:p>
            <a:pPr algn="just"/>
            <a:r>
              <a:rPr lang="en-US" sz="3600" b="1" dirty="0" err="1">
                <a:latin typeface="Arial-Rounded" pitchFamily="34" charset="0"/>
                <a:ea typeface="Arial-Rounded" pitchFamily="34" charset="0"/>
                <a:cs typeface="Arial-Rounded" pitchFamily="34" charset="0"/>
              </a:rPr>
              <a:t>học</a:t>
            </a:r>
            <a:r>
              <a:rPr lang="en-US" sz="3600" b="1" dirty="0">
                <a:latin typeface="Arial-Rounded" pitchFamily="34" charset="0"/>
                <a:ea typeface="Arial-Rounded" pitchFamily="34" charset="0"/>
                <a:cs typeface="Arial-Rounded" pitchFamily="34" charset="0"/>
              </a:rPr>
              <a:t>      </a:t>
            </a:r>
            <a:r>
              <a:rPr lang="en-US" sz="3600" b="1" dirty="0" err="1">
                <a:latin typeface="Arial-Rounded" pitchFamily="34" charset="0"/>
                <a:ea typeface="Arial-Rounded" pitchFamily="34" charset="0"/>
                <a:cs typeface="Arial-Rounded" pitchFamily="34" charset="0"/>
              </a:rPr>
              <a:t>inh</a:t>
            </a:r>
            <a:endParaRPr lang="en-US" sz="3600" b="1" i="1" dirty="0">
              <a:latin typeface="Arial-Rounded" pitchFamily="34" charset="0"/>
              <a:ea typeface="Arial-Rounded" pitchFamily="34" charset="0"/>
              <a:cs typeface="Arial-Rounded" pitchFamily="34" charset="0"/>
            </a:endParaRPr>
          </a:p>
        </p:txBody>
      </p:sp>
      <p:sp>
        <p:nvSpPr>
          <p:cNvPr id="5" name="Oval 4"/>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8</a:t>
            </a:r>
          </a:p>
        </p:txBody>
      </p:sp>
      <p:sp>
        <p:nvSpPr>
          <p:cNvPr id="6" name="TextBox 5"/>
          <p:cNvSpPr txBox="1"/>
          <p:nvPr/>
        </p:nvSpPr>
        <p:spPr>
          <a:xfrm>
            <a:off x="692727" y="404395"/>
            <a:ext cx="6774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Chọn chữ phù hợp thay cho bông hoa</a:t>
            </a:r>
          </a:p>
        </p:txBody>
      </p:sp>
      <p:sp>
        <p:nvSpPr>
          <p:cNvPr id="7" name="TextBox 6"/>
          <p:cNvSpPr txBox="1"/>
          <p:nvPr/>
        </p:nvSpPr>
        <p:spPr>
          <a:xfrm>
            <a:off x="62345" y="1168802"/>
            <a:ext cx="29458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s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x ?</a:t>
            </a:r>
          </a:p>
        </p:txBody>
      </p:sp>
      <p:sp>
        <p:nvSpPr>
          <p:cNvPr id="8" name="TextBox 7"/>
          <p:cNvSpPr txBox="1"/>
          <p:nvPr/>
        </p:nvSpPr>
        <p:spPr>
          <a:xfrm>
            <a:off x="76200" y="2724150"/>
            <a:ext cx="354301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tr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ch?</a:t>
            </a:r>
            <a:endParaRPr lang="en-US" sz="3600" b="1">
              <a:latin typeface="Arial-Rounded" pitchFamily="34" charset="0"/>
              <a:ea typeface="Arial-Rounded" pitchFamily="34" charset="0"/>
              <a:cs typeface="Arial-Rounded" pitchFamily="34" charset="0"/>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20528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882736" y="189141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inh  đẹp</a:t>
            </a:r>
            <a:endParaRPr lang="en-US" sz="3600" b="1" i="1">
              <a:latin typeface="Arial-Rounded" pitchFamily="34" charset="0"/>
              <a:ea typeface="Arial-Rounded" pitchFamily="34" charset="0"/>
              <a:cs typeface="Arial-Rounded" pitchFamily="34" charset="0"/>
            </a:endParaRPr>
          </a:p>
        </p:txBody>
      </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701" y="20528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781800" y="189141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ách  vở</a:t>
            </a:r>
            <a:endParaRPr lang="en-US" sz="3600" b="1" i="1">
              <a:latin typeface="Arial-Rounded" pitchFamily="34" charset="0"/>
              <a:ea typeface="Arial-Rounded" pitchFamily="34" charset="0"/>
              <a:cs typeface="Arial-Rounded" pitchFamily="34" charset="0"/>
            </a:endParaRP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6609" y="20528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997238"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anh  ảnh</a:t>
            </a:r>
            <a:endParaRPr lang="en-US" sz="3600" b="1" i="1">
              <a:latin typeface="Arial-Rounded" pitchFamily="34" charset="0"/>
              <a:ea typeface="Arial-Rounded" pitchFamily="34" charset="0"/>
              <a:cs typeface="Arial-Rounded" pitchFamily="34" charset="0"/>
            </a:endParaRPr>
          </a:p>
        </p:txBody>
      </p:sp>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82" y="363424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912177"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ữ cái</a:t>
            </a:r>
            <a:endParaRPr lang="en-US" sz="3600" b="1" i="1">
              <a:latin typeface="Arial-Rounded" pitchFamily="34" charset="0"/>
              <a:ea typeface="Arial-Rounded" pitchFamily="34" charset="0"/>
              <a:cs typeface="Arial-Rounded" pitchFamily="34" charset="0"/>
            </a:endParaRPr>
          </a:p>
        </p:txBody>
      </p:sp>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701" y="363424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684529"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vui      ơi</a:t>
            </a:r>
            <a:endParaRPr lang="en-US" sz="3600" b="1" i="1">
              <a:latin typeface="Arial-Rounded" pitchFamily="34" charset="0"/>
              <a:ea typeface="Arial-Rounded" pitchFamily="34" charset="0"/>
              <a:cs typeface="Arial-Rounded" pitchFamily="34" charset="0"/>
            </a:endParaRPr>
          </a:p>
        </p:txBody>
      </p:sp>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4191" y="363424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740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205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48769" y="4043333"/>
            <a:ext cx="1012825" cy="1093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368328" y="895350"/>
            <a:ext cx="3796454" cy="409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501632" y="3105148"/>
            <a:ext cx="567898" cy="645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310991" flipH="1">
            <a:off x="5566536" y="1497634"/>
            <a:ext cx="434903" cy="494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278537" flipH="1">
            <a:off x="6655192" y="1747205"/>
            <a:ext cx="445287" cy="506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20992380" flipH="1">
            <a:off x="7742334" y="2996372"/>
            <a:ext cx="500842" cy="569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7597242" y="1683400"/>
            <a:ext cx="452473" cy="514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8251211" y="2266949"/>
            <a:ext cx="500842" cy="569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846472" flipH="1">
            <a:off x="6799663" y="1397373"/>
            <a:ext cx="350112" cy="397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2345" y="572190"/>
            <a:ext cx="29458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s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x ?</a:t>
            </a:r>
          </a:p>
        </p:txBody>
      </p:sp>
      <p:sp>
        <p:nvSpPr>
          <p:cNvPr id="12" name="TextBox 11"/>
          <p:cNvSpPr txBox="1"/>
          <p:nvPr/>
        </p:nvSpPr>
        <p:spPr>
          <a:xfrm>
            <a:off x="62345" y="2794858"/>
            <a:ext cx="354301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tr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ch?</a:t>
            </a:r>
            <a:endParaRPr lang="en-US" sz="3600" b="1">
              <a:latin typeface="Arial-Rounded" pitchFamily="34" charset="0"/>
              <a:ea typeface="Arial-Rounded" pitchFamily="34" charset="0"/>
              <a:cs typeface="Arial-Rounded" pitchFamily="34" charset="0"/>
            </a:endParaRPr>
          </a:p>
        </p:txBody>
      </p:sp>
      <p:sp>
        <p:nvSpPr>
          <p:cNvPr id="13" name="TextBox 12"/>
          <p:cNvSpPr txBox="1"/>
          <p:nvPr/>
        </p:nvSpPr>
        <p:spPr>
          <a:xfrm>
            <a:off x="253130" y="1280801"/>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học     inh</a:t>
            </a:r>
            <a:endParaRPr lang="en-US" sz="3600" b="1" i="1">
              <a:latin typeface="Arial-Rounded" pitchFamily="34" charset="0"/>
              <a:ea typeface="Arial-Rounded" pitchFamily="34" charset="0"/>
              <a:cs typeface="Arial-Rounded" pitchFamily="34" charset="0"/>
            </a:endParaRPr>
          </a:p>
        </p:txBody>
      </p:sp>
      <p:sp>
        <p:nvSpPr>
          <p:cNvPr id="15" name="TextBox 14"/>
          <p:cNvSpPr txBox="1"/>
          <p:nvPr/>
        </p:nvSpPr>
        <p:spPr>
          <a:xfrm>
            <a:off x="1276931" y="1280801"/>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s</a:t>
            </a:r>
            <a:endParaRPr lang="en-US" sz="3600" b="1" i="1">
              <a:latin typeface="Arial-Rounded" pitchFamily="34" charset="0"/>
              <a:ea typeface="Arial-Rounded" pitchFamily="34" charset="0"/>
              <a:cs typeface="Arial-Rounded" pitchFamily="34" charset="0"/>
            </a:endParaRPr>
          </a:p>
        </p:txBody>
      </p:sp>
      <p:pic>
        <p:nvPicPr>
          <p:cNvPr id="1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14577" y="1464055"/>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008168" y="1280801"/>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inh  đẹp</a:t>
            </a:r>
            <a:endParaRPr lang="en-US" sz="3600" b="1" i="1">
              <a:latin typeface="Arial-Rounded" pitchFamily="34" charset="0"/>
              <a:ea typeface="Arial-Rounded" pitchFamily="34" charset="0"/>
              <a:cs typeface="Arial-Rounded" pitchFamily="34" charset="0"/>
            </a:endParaRPr>
          </a:p>
        </p:txBody>
      </p:sp>
      <p:sp>
        <p:nvSpPr>
          <p:cNvPr id="24" name="TextBox 23"/>
          <p:cNvSpPr txBox="1"/>
          <p:nvPr/>
        </p:nvSpPr>
        <p:spPr>
          <a:xfrm>
            <a:off x="1771635" y="2054312"/>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ách  vở</a:t>
            </a:r>
            <a:endParaRPr lang="en-US" sz="3600" b="1" i="1">
              <a:latin typeface="Arial-Rounded" pitchFamily="34" charset="0"/>
              <a:ea typeface="Arial-Rounded" pitchFamily="34" charset="0"/>
              <a:cs typeface="Arial-Rounded" pitchFamily="34" charset="0"/>
            </a:endParaRPr>
          </a:p>
        </p:txBody>
      </p:sp>
      <p:sp>
        <p:nvSpPr>
          <p:cNvPr id="26" name="TextBox 25"/>
          <p:cNvSpPr txBox="1"/>
          <p:nvPr/>
        </p:nvSpPr>
        <p:spPr>
          <a:xfrm>
            <a:off x="2744647" y="1280529"/>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x</a:t>
            </a:r>
            <a:endParaRPr lang="en-US" sz="3600" b="1" i="1">
              <a:latin typeface="Arial-Rounded" pitchFamily="34" charset="0"/>
              <a:ea typeface="Arial-Rounded" pitchFamily="34" charset="0"/>
              <a:cs typeface="Arial-Rounded" pitchFamily="34" charset="0"/>
            </a:endParaRPr>
          </a:p>
        </p:txBody>
      </p:sp>
      <p:pic>
        <p:nvPicPr>
          <p:cNvPr id="2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90511" y="1443273"/>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1544494" y="2054312"/>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s</a:t>
            </a:r>
            <a:endParaRPr lang="en-US" sz="3600" b="1" i="1">
              <a:latin typeface="Arial-Rounded" pitchFamily="34" charset="0"/>
              <a:ea typeface="Arial-Rounded" pitchFamily="34" charset="0"/>
              <a:cs typeface="Arial-Rounded" pitchFamily="34" charset="0"/>
            </a:endParaRPr>
          </a:p>
        </p:txBody>
      </p:sp>
      <p:pic>
        <p:nvPicPr>
          <p:cNvPr id="25"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456887" y="2223338"/>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01788" y="368812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anh  ảnh</a:t>
            </a:r>
            <a:endParaRPr lang="en-US" sz="3600" b="1" i="1">
              <a:latin typeface="Arial-Rounded" pitchFamily="34" charset="0"/>
              <a:ea typeface="Arial-Rounded" pitchFamily="34" charset="0"/>
              <a:cs typeface="Arial-Rounded" pitchFamily="34" charset="0"/>
            </a:endParaRPr>
          </a:p>
        </p:txBody>
      </p:sp>
      <p:sp>
        <p:nvSpPr>
          <p:cNvPr id="30" name="TextBox 29"/>
          <p:cNvSpPr txBox="1"/>
          <p:nvPr/>
        </p:nvSpPr>
        <p:spPr>
          <a:xfrm>
            <a:off x="3466653" y="3663875"/>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ữ cái</a:t>
            </a:r>
            <a:endParaRPr lang="en-US" sz="3600" b="1" i="1">
              <a:latin typeface="Arial-Rounded" pitchFamily="34" charset="0"/>
              <a:ea typeface="Arial-Rounded" pitchFamily="34" charset="0"/>
              <a:cs typeface="Arial-Rounded" pitchFamily="34" charset="0"/>
            </a:endParaRPr>
          </a:p>
        </p:txBody>
      </p:sp>
      <p:sp>
        <p:nvSpPr>
          <p:cNvPr id="32" name="TextBox 31"/>
          <p:cNvSpPr txBox="1"/>
          <p:nvPr/>
        </p:nvSpPr>
        <p:spPr>
          <a:xfrm>
            <a:off x="5126522" y="368812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vui      ơi</a:t>
            </a:r>
            <a:endParaRPr lang="en-US" sz="3600" b="1" i="1">
              <a:latin typeface="Arial-Rounded" pitchFamily="34" charset="0"/>
              <a:ea typeface="Arial-Rounded" pitchFamily="34" charset="0"/>
              <a:cs typeface="Arial-Rounded" pitchFamily="34" charset="0"/>
            </a:endParaRPr>
          </a:p>
        </p:txBody>
      </p:sp>
      <p:sp>
        <p:nvSpPr>
          <p:cNvPr id="34" name="TextBox 33"/>
          <p:cNvSpPr txBox="1"/>
          <p:nvPr/>
        </p:nvSpPr>
        <p:spPr>
          <a:xfrm>
            <a:off x="314869" y="3688120"/>
            <a:ext cx="575286"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tr</a:t>
            </a:r>
            <a:endParaRPr lang="en-US" sz="3600" b="1" i="1">
              <a:latin typeface="Arial-Rounded" pitchFamily="34" charset="0"/>
              <a:ea typeface="Arial-Rounded" pitchFamily="34" charset="0"/>
              <a:cs typeface="Arial-Rounded" pitchFamily="34" charset="0"/>
            </a:endParaRPr>
          </a:p>
        </p:txBody>
      </p:sp>
      <p:pic>
        <p:nvPicPr>
          <p:cNvPr id="2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1015" y="38215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3007587" y="3675810"/>
            <a:ext cx="786134"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ch</a:t>
            </a:r>
            <a:endParaRPr lang="en-US" sz="3600" b="1" i="1">
              <a:latin typeface="Arial-Rounded" pitchFamily="34" charset="0"/>
              <a:ea typeface="Arial-Rounded" pitchFamily="34" charset="0"/>
              <a:cs typeface="Arial-Rounded" pitchFamily="34" charset="0"/>
            </a:endParaRPr>
          </a:p>
        </p:txBody>
      </p:sp>
      <p:pic>
        <p:nvPicPr>
          <p:cNvPr id="3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112786" y="38215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5874439" y="3680114"/>
            <a:ext cx="786134"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ch</a:t>
            </a:r>
            <a:endParaRPr lang="en-US" sz="3600" b="1" i="1">
              <a:latin typeface="Arial-Rounded" pitchFamily="34" charset="0"/>
              <a:ea typeface="Arial-Rounded" pitchFamily="34" charset="0"/>
              <a:cs typeface="Arial-Rounded" pitchFamily="34" charset="0"/>
            </a:endParaRP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45395" y="3833444"/>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Effect transition="in" filter="fade">
                                      <p:cBhvr>
                                        <p:cTn id="13" dur="1000"/>
                                        <p:tgtEl>
                                          <p:spTgt spid="15"/>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p:cTn id="17" dur="2500" fill="hold"/>
                                        <p:tgtEl>
                                          <p:spTgt spid="2053"/>
                                        </p:tgtEl>
                                        <p:attrNameLst>
                                          <p:attrName>ppt_w</p:attrName>
                                        </p:attrNameLst>
                                      </p:cBhvr>
                                      <p:tavLst>
                                        <p:tav tm="0">
                                          <p:val>
                                            <p:fltVal val="0"/>
                                          </p:val>
                                        </p:tav>
                                        <p:tav tm="100000">
                                          <p:val>
                                            <p:strVal val="#ppt_w"/>
                                          </p:val>
                                        </p:tav>
                                      </p:tavLst>
                                    </p:anim>
                                    <p:anim calcmode="lin" valueType="num">
                                      <p:cBhvr>
                                        <p:cTn id="18" dur="2500" fill="hold"/>
                                        <p:tgtEl>
                                          <p:spTgt spid="2053"/>
                                        </p:tgtEl>
                                        <p:attrNameLst>
                                          <p:attrName>ppt_h</p:attrName>
                                        </p:attrNameLst>
                                      </p:cBhvr>
                                      <p:tavLst>
                                        <p:tav tm="0">
                                          <p:val>
                                            <p:fltVal val="0"/>
                                          </p:val>
                                        </p:tav>
                                        <p:tav tm="100000">
                                          <p:val>
                                            <p:strVal val="#ppt_h"/>
                                          </p:val>
                                        </p:tav>
                                      </p:tavLst>
                                    </p:anim>
                                    <p:animEffect transition="in" filter="fade">
                                      <p:cBhvr>
                                        <p:cTn id="19" dur="2500"/>
                                        <p:tgtEl>
                                          <p:spTgt spid="2053"/>
                                        </p:tgtEl>
                                      </p:cBhvr>
                                    </p:animEffect>
                                  </p:childTnLst>
                                </p:cTn>
                              </p:par>
                            </p:childTnLst>
                          </p:cTn>
                        </p:par>
                      </p:childTnLst>
                    </p:cTn>
                  </p:par>
                </p:childTnLst>
              </p:cTn>
              <p:nextCondLst>
                <p:cond evt="onClick" delay="0">
                  <p:tgtEl>
                    <p:spTgt spid="14"/>
                  </p:tgtEl>
                </p:cond>
              </p:nextCondLst>
            </p:seq>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3"/>
                                        </p:tgtEl>
                                      </p:cBhvr>
                                    </p:animEffect>
                                    <p:set>
                                      <p:cBhvr>
                                        <p:cTn id="25" dur="1" fill="hold">
                                          <p:stCondLst>
                                            <p:cond delay="499"/>
                                          </p:stCondLst>
                                        </p:cTn>
                                        <p:tgtEl>
                                          <p:spTgt spid="23"/>
                                        </p:tgtEl>
                                        <p:attrNameLst>
                                          <p:attrName>style.visibility</p:attrName>
                                        </p:attrNameLst>
                                      </p:cBhvr>
                                      <p:to>
                                        <p:strVal val="hidden"/>
                                      </p:to>
                                    </p:se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ppt_w</p:attrName>
                                        </p:attrNameLst>
                                      </p:cBhvr>
                                      <p:tavLst>
                                        <p:tav tm="0">
                                          <p:val>
                                            <p:fltVal val="0"/>
                                          </p:val>
                                        </p:tav>
                                        <p:tav tm="100000">
                                          <p:val>
                                            <p:strVal val="#ppt_w"/>
                                          </p:val>
                                        </p:tav>
                                      </p:tavLst>
                                    </p:anim>
                                    <p:anim calcmode="lin" valueType="num">
                                      <p:cBhvr>
                                        <p:cTn id="30" dur="1000" fill="hold"/>
                                        <p:tgtEl>
                                          <p:spTgt spid="26"/>
                                        </p:tgtEl>
                                        <p:attrNameLst>
                                          <p:attrName>ppt_h</p:attrName>
                                        </p:attrNameLst>
                                      </p:cBhvr>
                                      <p:tavLst>
                                        <p:tav tm="0">
                                          <p:val>
                                            <p:fltVal val="0"/>
                                          </p:val>
                                        </p:tav>
                                        <p:tav tm="100000">
                                          <p:val>
                                            <p:strVal val="#ppt_h"/>
                                          </p:val>
                                        </p:tav>
                                      </p:tavLst>
                                    </p:anim>
                                    <p:animEffect transition="in" filter="fade">
                                      <p:cBhvr>
                                        <p:cTn id="31" dur="1000"/>
                                        <p:tgtEl>
                                          <p:spTgt spid="26"/>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2500" fill="hold"/>
                                        <p:tgtEl>
                                          <p:spTgt spid="19"/>
                                        </p:tgtEl>
                                        <p:attrNameLst>
                                          <p:attrName>ppt_w</p:attrName>
                                        </p:attrNameLst>
                                      </p:cBhvr>
                                      <p:tavLst>
                                        <p:tav tm="0">
                                          <p:val>
                                            <p:fltVal val="0"/>
                                          </p:val>
                                        </p:tav>
                                        <p:tav tm="100000">
                                          <p:val>
                                            <p:strVal val="#ppt_w"/>
                                          </p:val>
                                        </p:tav>
                                      </p:tavLst>
                                    </p:anim>
                                    <p:anim calcmode="lin" valueType="num">
                                      <p:cBhvr>
                                        <p:cTn id="36" dur="2500" fill="hold"/>
                                        <p:tgtEl>
                                          <p:spTgt spid="19"/>
                                        </p:tgtEl>
                                        <p:attrNameLst>
                                          <p:attrName>ppt_h</p:attrName>
                                        </p:attrNameLst>
                                      </p:cBhvr>
                                      <p:tavLst>
                                        <p:tav tm="0">
                                          <p:val>
                                            <p:fltVal val="0"/>
                                          </p:val>
                                        </p:tav>
                                        <p:tav tm="100000">
                                          <p:val>
                                            <p:strVal val="#ppt_h"/>
                                          </p:val>
                                        </p:tav>
                                      </p:tavLst>
                                    </p:anim>
                                    <p:animEffect transition="in" filter="fade">
                                      <p:cBhvr>
                                        <p:cTn id="37" dur="2500"/>
                                        <p:tgtEl>
                                          <p:spTgt spid="19"/>
                                        </p:tgtEl>
                                      </p:cBhvr>
                                    </p:animEffect>
                                  </p:childTnLst>
                                </p:cTn>
                              </p:par>
                            </p:childTnLst>
                          </p:cTn>
                        </p:par>
                      </p:childTnLst>
                    </p:cTn>
                  </p:par>
                </p:childTnLst>
              </p:cTn>
              <p:nextCondLst>
                <p:cond evt="onClick" delay="0">
                  <p:tgtEl>
                    <p:spTgt spid="23"/>
                  </p:tgtEl>
                </p:cond>
              </p:nextCondLst>
            </p:seq>
            <p:seq concurrent="1" nextAc="seek">
              <p:cTn id="38" restart="whenNotActive" fill="hold" evtFilter="cancelBubble" nodeType="interactiveSeq">
                <p:stCondLst>
                  <p:cond evt="onClick" delay="0">
                    <p:tgtEl>
                      <p:spTgt spid="25"/>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25"/>
                                        </p:tgtEl>
                                      </p:cBhvr>
                                    </p:animEffect>
                                    <p:set>
                                      <p:cBhvr>
                                        <p:cTn id="43" dur="1" fill="hold">
                                          <p:stCondLst>
                                            <p:cond delay="499"/>
                                          </p:stCondLst>
                                        </p:cTn>
                                        <p:tgtEl>
                                          <p:spTgt spid="25"/>
                                        </p:tgtEl>
                                        <p:attrNameLst>
                                          <p:attrName>style.visibility</p:attrName>
                                        </p:attrNameLst>
                                      </p:cBhvr>
                                      <p:to>
                                        <p:strVal val="hidden"/>
                                      </p:to>
                                    </p:se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1000" fill="hold"/>
                                        <p:tgtEl>
                                          <p:spTgt spid="27"/>
                                        </p:tgtEl>
                                        <p:attrNameLst>
                                          <p:attrName>ppt_w</p:attrName>
                                        </p:attrNameLst>
                                      </p:cBhvr>
                                      <p:tavLst>
                                        <p:tav tm="0">
                                          <p:val>
                                            <p:fltVal val="0"/>
                                          </p:val>
                                        </p:tav>
                                        <p:tav tm="100000">
                                          <p:val>
                                            <p:strVal val="#ppt_w"/>
                                          </p:val>
                                        </p:tav>
                                      </p:tavLst>
                                    </p:anim>
                                    <p:anim calcmode="lin" valueType="num">
                                      <p:cBhvr>
                                        <p:cTn id="48" dur="1000" fill="hold"/>
                                        <p:tgtEl>
                                          <p:spTgt spid="27"/>
                                        </p:tgtEl>
                                        <p:attrNameLst>
                                          <p:attrName>ppt_h</p:attrName>
                                        </p:attrNameLst>
                                      </p:cBhvr>
                                      <p:tavLst>
                                        <p:tav tm="0">
                                          <p:val>
                                            <p:fltVal val="0"/>
                                          </p:val>
                                        </p:tav>
                                        <p:tav tm="100000">
                                          <p:val>
                                            <p:strVal val="#ppt_h"/>
                                          </p:val>
                                        </p:tav>
                                      </p:tavLst>
                                    </p:anim>
                                    <p:animEffect transition="in" filter="fade">
                                      <p:cBhvr>
                                        <p:cTn id="49" dur="1000"/>
                                        <p:tgtEl>
                                          <p:spTgt spid="27"/>
                                        </p:tgtEl>
                                      </p:cBhvr>
                                    </p:animEffect>
                                  </p:childTnLst>
                                </p:cTn>
                              </p:par>
                            </p:childTnLst>
                          </p:cTn>
                        </p:par>
                        <p:par>
                          <p:cTn id="50" fill="hold">
                            <p:stCondLst>
                              <p:cond delay="15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500" fill="hold"/>
                                        <p:tgtEl>
                                          <p:spTgt spid="21"/>
                                        </p:tgtEl>
                                        <p:attrNameLst>
                                          <p:attrName>ppt_w</p:attrName>
                                        </p:attrNameLst>
                                      </p:cBhvr>
                                      <p:tavLst>
                                        <p:tav tm="0">
                                          <p:val>
                                            <p:fltVal val="0"/>
                                          </p:val>
                                        </p:tav>
                                        <p:tav tm="100000">
                                          <p:val>
                                            <p:strVal val="#ppt_w"/>
                                          </p:val>
                                        </p:tav>
                                      </p:tavLst>
                                    </p:anim>
                                    <p:anim calcmode="lin" valueType="num">
                                      <p:cBhvr>
                                        <p:cTn id="54" dur="2500" fill="hold"/>
                                        <p:tgtEl>
                                          <p:spTgt spid="21"/>
                                        </p:tgtEl>
                                        <p:attrNameLst>
                                          <p:attrName>ppt_h</p:attrName>
                                        </p:attrNameLst>
                                      </p:cBhvr>
                                      <p:tavLst>
                                        <p:tav tm="0">
                                          <p:val>
                                            <p:fltVal val="0"/>
                                          </p:val>
                                        </p:tav>
                                        <p:tav tm="100000">
                                          <p:val>
                                            <p:strVal val="#ppt_h"/>
                                          </p:val>
                                        </p:tav>
                                      </p:tavLst>
                                    </p:anim>
                                    <p:animEffect transition="in" filter="fade">
                                      <p:cBhvr>
                                        <p:cTn id="55" dur="2500"/>
                                        <p:tgtEl>
                                          <p:spTgt spid="21"/>
                                        </p:tgtEl>
                                      </p:cBhvr>
                                    </p:animEffect>
                                  </p:childTnLst>
                                </p:cTn>
                              </p:par>
                            </p:childTnLst>
                          </p:cTn>
                        </p:par>
                      </p:childTnLst>
                    </p:cTn>
                  </p:par>
                </p:childTnLst>
              </p:cTn>
              <p:nextCondLst>
                <p:cond evt="onClick" delay="0">
                  <p:tgtEl>
                    <p:spTgt spid="25"/>
                  </p:tgtEl>
                </p:cond>
              </p:nextCondLst>
            </p:seq>
            <p:seq concurrent="1" nextAc="seek">
              <p:cTn id="56" restart="whenNotActive" fill="hold" evtFilter="cancelBubble" nodeType="interactiveSeq">
                <p:stCondLst>
                  <p:cond evt="onClick" delay="0">
                    <p:tgtEl>
                      <p:spTgt spid="29"/>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29"/>
                                        </p:tgtEl>
                                      </p:cBhvr>
                                    </p:animEffect>
                                    <p:set>
                                      <p:cBhvr>
                                        <p:cTn id="61" dur="1" fill="hold">
                                          <p:stCondLst>
                                            <p:cond delay="499"/>
                                          </p:stCondLst>
                                        </p:cTn>
                                        <p:tgtEl>
                                          <p:spTgt spid="29"/>
                                        </p:tgtEl>
                                        <p:attrNameLst>
                                          <p:attrName>style.visibility</p:attrName>
                                        </p:attrNameLst>
                                      </p:cBhvr>
                                      <p:to>
                                        <p:strVal val="hidden"/>
                                      </p:to>
                                    </p:set>
                                  </p:childTnLst>
                                </p:cTn>
                              </p:par>
                            </p:childTnLst>
                          </p:cTn>
                        </p:par>
                        <p:par>
                          <p:cTn id="62" fill="hold">
                            <p:stCondLst>
                              <p:cond delay="500"/>
                            </p:stCondLst>
                            <p:childTnLst>
                              <p:par>
                                <p:cTn id="63" presetID="53" presetClass="entr" presetSubtype="16"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1000" fill="hold"/>
                                        <p:tgtEl>
                                          <p:spTgt spid="34"/>
                                        </p:tgtEl>
                                        <p:attrNameLst>
                                          <p:attrName>ppt_w</p:attrName>
                                        </p:attrNameLst>
                                      </p:cBhvr>
                                      <p:tavLst>
                                        <p:tav tm="0">
                                          <p:val>
                                            <p:fltVal val="0"/>
                                          </p:val>
                                        </p:tav>
                                        <p:tav tm="100000">
                                          <p:val>
                                            <p:strVal val="#ppt_w"/>
                                          </p:val>
                                        </p:tav>
                                      </p:tavLst>
                                    </p:anim>
                                    <p:anim calcmode="lin" valueType="num">
                                      <p:cBhvr>
                                        <p:cTn id="66" dur="1000" fill="hold"/>
                                        <p:tgtEl>
                                          <p:spTgt spid="34"/>
                                        </p:tgtEl>
                                        <p:attrNameLst>
                                          <p:attrName>ppt_h</p:attrName>
                                        </p:attrNameLst>
                                      </p:cBhvr>
                                      <p:tavLst>
                                        <p:tav tm="0">
                                          <p:val>
                                            <p:fltVal val="0"/>
                                          </p:val>
                                        </p:tav>
                                        <p:tav tm="100000">
                                          <p:val>
                                            <p:strVal val="#ppt_h"/>
                                          </p:val>
                                        </p:tav>
                                      </p:tavLst>
                                    </p:anim>
                                    <p:animEffect transition="in" filter="fade">
                                      <p:cBhvr>
                                        <p:cTn id="67" dur="1000"/>
                                        <p:tgtEl>
                                          <p:spTgt spid="34"/>
                                        </p:tgtEl>
                                      </p:cBhvr>
                                    </p:animEffect>
                                  </p:childTnLst>
                                </p:cTn>
                              </p:par>
                            </p:childTnLst>
                          </p:cTn>
                        </p:par>
                        <p:par>
                          <p:cTn id="68" fill="hold">
                            <p:stCondLst>
                              <p:cond delay="1500"/>
                            </p:stCondLst>
                            <p:childTnLst>
                              <p:par>
                                <p:cTn id="69" presetID="53" presetClass="entr" presetSubtype="16"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2250" fill="hold"/>
                                        <p:tgtEl>
                                          <p:spTgt spid="20"/>
                                        </p:tgtEl>
                                        <p:attrNameLst>
                                          <p:attrName>ppt_w</p:attrName>
                                        </p:attrNameLst>
                                      </p:cBhvr>
                                      <p:tavLst>
                                        <p:tav tm="0">
                                          <p:val>
                                            <p:fltVal val="0"/>
                                          </p:val>
                                        </p:tav>
                                        <p:tav tm="100000">
                                          <p:val>
                                            <p:strVal val="#ppt_w"/>
                                          </p:val>
                                        </p:tav>
                                      </p:tavLst>
                                    </p:anim>
                                    <p:anim calcmode="lin" valueType="num">
                                      <p:cBhvr>
                                        <p:cTn id="72" dur="2250" fill="hold"/>
                                        <p:tgtEl>
                                          <p:spTgt spid="20"/>
                                        </p:tgtEl>
                                        <p:attrNameLst>
                                          <p:attrName>ppt_h</p:attrName>
                                        </p:attrNameLst>
                                      </p:cBhvr>
                                      <p:tavLst>
                                        <p:tav tm="0">
                                          <p:val>
                                            <p:fltVal val="0"/>
                                          </p:val>
                                        </p:tav>
                                        <p:tav tm="100000">
                                          <p:val>
                                            <p:strVal val="#ppt_h"/>
                                          </p:val>
                                        </p:tav>
                                      </p:tavLst>
                                    </p:anim>
                                    <p:animEffect transition="in" filter="fade">
                                      <p:cBhvr>
                                        <p:cTn id="73" dur="2250"/>
                                        <p:tgtEl>
                                          <p:spTgt spid="20"/>
                                        </p:tgtEl>
                                      </p:cBhvr>
                                    </p:animEffect>
                                  </p:childTnLst>
                                </p:cTn>
                              </p:par>
                            </p:childTnLst>
                          </p:cTn>
                        </p:par>
                      </p:childTnLst>
                    </p:cTn>
                  </p:par>
                </p:childTnLst>
              </p:cTn>
              <p:nextCondLst>
                <p:cond evt="onClick" delay="0">
                  <p:tgtEl>
                    <p:spTgt spid="29"/>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31"/>
                                        </p:tgtEl>
                                      </p:cBhvr>
                                    </p:animEffect>
                                    <p:set>
                                      <p:cBhvr>
                                        <p:cTn id="79" dur="1" fill="hold">
                                          <p:stCondLst>
                                            <p:cond delay="499"/>
                                          </p:stCondLst>
                                        </p:cTn>
                                        <p:tgtEl>
                                          <p:spTgt spid="31"/>
                                        </p:tgtEl>
                                        <p:attrNameLst>
                                          <p:attrName>style.visibility</p:attrName>
                                        </p:attrNameLst>
                                      </p:cBhvr>
                                      <p:to>
                                        <p:strVal val="hidden"/>
                                      </p:to>
                                    </p:set>
                                  </p:childTnLst>
                                </p:cTn>
                              </p:par>
                            </p:childTnLst>
                          </p:cTn>
                        </p:par>
                        <p:par>
                          <p:cTn id="80" fill="hold">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1000" fill="hold"/>
                                        <p:tgtEl>
                                          <p:spTgt spid="35"/>
                                        </p:tgtEl>
                                        <p:attrNameLst>
                                          <p:attrName>ppt_w</p:attrName>
                                        </p:attrNameLst>
                                      </p:cBhvr>
                                      <p:tavLst>
                                        <p:tav tm="0">
                                          <p:val>
                                            <p:fltVal val="0"/>
                                          </p:val>
                                        </p:tav>
                                        <p:tav tm="100000">
                                          <p:val>
                                            <p:strVal val="#ppt_w"/>
                                          </p:val>
                                        </p:tav>
                                      </p:tavLst>
                                    </p:anim>
                                    <p:anim calcmode="lin" valueType="num">
                                      <p:cBhvr>
                                        <p:cTn id="84" dur="1000" fill="hold"/>
                                        <p:tgtEl>
                                          <p:spTgt spid="35"/>
                                        </p:tgtEl>
                                        <p:attrNameLst>
                                          <p:attrName>ppt_h</p:attrName>
                                        </p:attrNameLst>
                                      </p:cBhvr>
                                      <p:tavLst>
                                        <p:tav tm="0">
                                          <p:val>
                                            <p:fltVal val="0"/>
                                          </p:val>
                                        </p:tav>
                                        <p:tav tm="100000">
                                          <p:val>
                                            <p:strVal val="#ppt_h"/>
                                          </p:val>
                                        </p:tav>
                                      </p:tavLst>
                                    </p:anim>
                                    <p:animEffect transition="in" filter="fade">
                                      <p:cBhvr>
                                        <p:cTn id="85" dur="1000"/>
                                        <p:tgtEl>
                                          <p:spTgt spid="35"/>
                                        </p:tgtEl>
                                      </p:cBhvr>
                                    </p:animEffect>
                                  </p:childTnLst>
                                </p:cTn>
                              </p:par>
                            </p:childTnLst>
                          </p:cTn>
                        </p:par>
                        <p:par>
                          <p:cTn id="86" fill="hold">
                            <p:stCondLst>
                              <p:cond delay="1500"/>
                            </p:stCondLst>
                            <p:childTnLst>
                              <p:par>
                                <p:cTn id="87" presetID="53" presetClass="entr" presetSubtype="16" fill="hold"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2250" fill="hold"/>
                                        <p:tgtEl>
                                          <p:spTgt spid="18"/>
                                        </p:tgtEl>
                                        <p:attrNameLst>
                                          <p:attrName>ppt_w</p:attrName>
                                        </p:attrNameLst>
                                      </p:cBhvr>
                                      <p:tavLst>
                                        <p:tav tm="0">
                                          <p:val>
                                            <p:fltVal val="0"/>
                                          </p:val>
                                        </p:tav>
                                        <p:tav tm="100000">
                                          <p:val>
                                            <p:strVal val="#ppt_w"/>
                                          </p:val>
                                        </p:tav>
                                      </p:tavLst>
                                    </p:anim>
                                    <p:anim calcmode="lin" valueType="num">
                                      <p:cBhvr>
                                        <p:cTn id="90" dur="2250" fill="hold"/>
                                        <p:tgtEl>
                                          <p:spTgt spid="18"/>
                                        </p:tgtEl>
                                        <p:attrNameLst>
                                          <p:attrName>ppt_h</p:attrName>
                                        </p:attrNameLst>
                                      </p:cBhvr>
                                      <p:tavLst>
                                        <p:tav tm="0">
                                          <p:val>
                                            <p:fltVal val="0"/>
                                          </p:val>
                                        </p:tav>
                                        <p:tav tm="100000">
                                          <p:val>
                                            <p:strVal val="#ppt_h"/>
                                          </p:val>
                                        </p:tav>
                                      </p:tavLst>
                                    </p:anim>
                                    <p:animEffect transition="in" filter="fade">
                                      <p:cBhvr>
                                        <p:cTn id="91" dur="2250"/>
                                        <p:tgtEl>
                                          <p:spTgt spid="18"/>
                                        </p:tgtEl>
                                      </p:cBhvr>
                                    </p:animEffect>
                                  </p:childTnLst>
                                </p:cTn>
                              </p:par>
                            </p:childTnLst>
                          </p:cTn>
                        </p:par>
                      </p:childTnLst>
                    </p:cTn>
                  </p:par>
                </p:childTnLst>
              </p:cTn>
              <p:nextCondLst>
                <p:cond evt="onClick" delay="0">
                  <p:tgtEl>
                    <p:spTgt spid="31"/>
                  </p:tgtEl>
                </p:cond>
              </p:nextCondLst>
            </p:seq>
            <p:seq concurrent="1" nextAc="seek">
              <p:cTn id="92" restart="whenNotActive" fill="hold" evtFilter="cancelBubble" nodeType="interactiveSeq">
                <p:stCondLst>
                  <p:cond evt="onClick" delay="0">
                    <p:tgtEl>
                      <p:spTgt spid="33"/>
                    </p:tgtEl>
                  </p:cond>
                </p:stCondLst>
                <p:endSync evt="end" delay="0">
                  <p:rtn val="all"/>
                </p:endSync>
                <p:childTnLst>
                  <p:par>
                    <p:cTn id="93" fill="hold">
                      <p:stCondLst>
                        <p:cond delay="0"/>
                      </p:stCondLst>
                      <p:childTnLst>
                        <p:par>
                          <p:cTn id="94" fill="hold">
                            <p:stCondLst>
                              <p:cond delay="0"/>
                            </p:stCondLst>
                            <p:childTnLst>
                              <p:par>
                                <p:cTn id="95" presetID="10" presetClass="exit" presetSubtype="0" fill="hold" nodeType="clickEffect">
                                  <p:stCondLst>
                                    <p:cond delay="0"/>
                                  </p:stCondLst>
                                  <p:childTnLst>
                                    <p:animEffect transition="out" filter="fade">
                                      <p:cBhvr>
                                        <p:cTn id="96" dur="500"/>
                                        <p:tgtEl>
                                          <p:spTgt spid="33"/>
                                        </p:tgtEl>
                                      </p:cBhvr>
                                    </p:animEffect>
                                    <p:set>
                                      <p:cBhvr>
                                        <p:cTn id="97" dur="1" fill="hold">
                                          <p:stCondLst>
                                            <p:cond delay="499"/>
                                          </p:stCondLst>
                                        </p:cTn>
                                        <p:tgtEl>
                                          <p:spTgt spid="33"/>
                                        </p:tgtEl>
                                        <p:attrNameLst>
                                          <p:attrName>style.visibility</p:attrName>
                                        </p:attrNameLst>
                                      </p:cBhvr>
                                      <p:to>
                                        <p:strVal val="hidden"/>
                                      </p:to>
                                    </p:set>
                                  </p:childTnLst>
                                </p:cTn>
                              </p:par>
                            </p:childTnLst>
                          </p:cTn>
                        </p:par>
                        <p:par>
                          <p:cTn id="98" fill="hold">
                            <p:stCondLst>
                              <p:cond delay="500"/>
                            </p:stCondLst>
                            <p:childTnLst>
                              <p:par>
                                <p:cTn id="99" presetID="53" presetClass="entr" presetSubtype="16"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p:cTn id="101" dur="1000" fill="hold"/>
                                        <p:tgtEl>
                                          <p:spTgt spid="36"/>
                                        </p:tgtEl>
                                        <p:attrNameLst>
                                          <p:attrName>ppt_w</p:attrName>
                                        </p:attrNameLst>
                                      </p:cBhvr>
                                      <p:tavLst>
                                        <p:tav tm="0">
                                          <p:val>
                                            <p:fltVal val="0"/>
                                          </p:val>
                                        </p:tav>
                                        <p:tav tm="100000">
                                          <p:val>
                                            <p:strVal val="#ppt_w"/>
                                          </p:val>
                                        </p:tav>
                                      </p:tavLst>
                                    </p:anim>
                                    <p:anim calcmode="lin" valueType="num">
                                      <p:cBhvr>
                                        <p:cTn id="102" dur="1000" fill="hold"/>
                                        <p:tgtEl>
                                          <p:spTgt spid="36"/>
                                        </p:tgtEl>
                                        <p:attrNameLst>
                                          <p:attrName>ppt_h</p:attrName>
                                        </p:attrNameLst>
                                      </p:cBhvr>
                                      <p:tavLst>
                                        <p:tav tm="0">
                                          <p:val>
                                            <p:fltVal val="0"/>
                                          </p:val>
                                        </p:tav>
                                        <p:tav tm="100000">
                                          <p:val>
                                            <p:strVal val="#ppt_h"/>
                                          </p:val>
                                        </p:tav>
                                      </p:tavLst>
                                    </p:anim>
                                    <p:animEffect transition="in" filter="fade">
                                      <p:cBhvr>
                                        <p:cTn id="103" dur="1000"/>
                                        <p:tgtEl>
                                          <p:spTgt spid="36"/>
                                        </p:tgtEl>
                                      </p:cBhvr>
                                    </p:animEffect>
                                  </p:childTnLst>
                                </p:cTn>
                              </p:par>
                            </p:childTnLst>
                          </p:cTn>
                        </p:par>
                        <p:par>
                          <p:cTn id="104" fill="hold">
                            <p:stCondLst>
                              <p:cond delay="1500"/>
                            </p:stCondLst>
                            <p:childTnLst>
                              <p:par>
                                <p:cTn id="105" presetID="53" presetClass="entr" presetSubtype="16"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2250" fill="hold"/>
                                        <p:tgtEl>
                                          <p:spTgt spid="22"/>
                                        </p:tgtEl>
                                        <p:attrNameLst>
                                          <p:attrName>ppt_w</p:attrName>
                                        </p:attrNameLst>
                                      </p:cBhvr>
                                      <p:tavLst>
                                        <p:tav tm="0">
                                          <p:val>
                                            <p:fltVal val="0"/>
                                          </p:val>
                                        </p:tav>
                                        <p:tav tm="100000">
                                          <p:val>
                                            <p:strVal val="#ppt_w"/>
                                          </p:val>
                                        </p:tav>
                                      </p:tavLst>
                                    </p:anim>
                                    <p:anim calcmode="lin" valueType="num">
                                      <p:cBhvr>
                                        <p:cTn id="108" dur="2250" fill="hold"/>
                                        <p:tgtEl>
                                          <p:spTgt spid="22"/>
                                        </p:tgtEl>
                                        <p:attrNameLst>
                                          <p:attrName>ppt_h</p:attrName>
                                        </p:attrNameLst>
                                      </p:cBhvr>
                                      <p:tavLst>
                                        <p:tav tm="0">
                                          <p:val>
                                            <p:fltVal val="0"/>
                                          </p:val>
                                        </p:tav>
                                        <p:tav tm="100000">
                                          <p:val>
                                            <p:strVal val="#ppt_h"/>
                                          </p:val>
                                        </p:tav>
                                      </p:tavLst>
                                    </p:anim>
                                    <p:animEffect transition="in" filter="fade">
                                      <p:cBhvr>
                                        <p:cTn id="109" dur="2250"/>
                                        <p:tgtEl>
                                          <p:spTgt spid="22"/>
                                        </p:tgtEl>
                                      </p:cBhvr>
                                    </p:animEffect>
                                  </p:childTnLst>
                                </p:cTn>
                              </p:par>
                            </p:childTnLst>
                          </p:cTn>
                        </p:par>
                        <p:par>
                          <p:cTn id="110" fill="hold">
                            <p:stCondLst>
                              <p:cond delay="3750"/>
                            </p:stCondLst>
                            <p:childTnLst>
                              <p:par>
                                <p:cTn id="111" presetID="53" presetClass="entr" presetSubtype="16"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2250" fill="hold"/>
                                        <p:tgtEl>
                                          <p:spTgt spid="17"/>
                                        </p:tgtEl>
                                        <p:attrNameLst>
                                          <p:attrName>ppt_w</p:attrName>
                                        </p:attrNameLst>
                                      </p:cBhvr>
                                      <p:tavLst>
                                        <p:tav tm="0">
                                          <p:val>
                                            <p:fltVal val="0"/>
                                          </p:val>
                                        </p:tav>
                                        <p:tav tm="100000">
                                          <p:val>
                                            <p:strVal val="#ppt_w"/>
                                          </p:val>
                                        </p:tav>
                                      </p:tavLst>
                                    </p:anim>
                                    <p:anim calcmode="lin" valueType="num">
                                      <p:cBhvr>
                                        <p:cTn id="114" dur="2250" fill="hold"/>
                                        <p:tgtEl>
                                          <p:spTgt spid="17"/>
                                        </p:tgtEl>
                                        <p:attrNameLst>
                                          <p:attrName>ppt_h</p:attrName>
                                        </p:attrNameLst>
                                      </p:cBhvr>
                                      <p:tavLst>
                                        <p:tav tm="0">
                                          <p:val>
                                            <p:fltVal val="0"/>
                                          </p:val>
                                        </p:tav>
                                        <p:tav tm="100000">
                                          <p:val>
                                            <p:strVal val="#ppt_h"/>
                                          </p:val>
                                        </p:tav>
                                      </p:tavLst>
                                    </p:anim>
                                    <p:animEffect transition="in" filter="fade">
                                      <p:cBhvr>
                                        <p:cTn id="115" dur="2250"/>
                                        <p:tgtEl>
                                          <p:spTgt spid="17"/>
                                        </p:tgtEl>
                                      </p:cBhvr>
                                    </p:animEffect>
                                  </p:childTnLst>
                                </p:cTn>
                              </p:par>
                            </p:childTnLst>
                          </p:cTn>
                        </p:par>
                      </p:childTnLst>
                    </p:cTn>
                  </p:par>
                </p:childTnLst>
              </p:cTn>
              <p:nextCondLst>
                <p:cond evt="onClick" delay="0">
                  <p:tgtEl>
                    <p:spTgt spid="33"/>
                  </p:tgtEl>
                </p:cond>
              </p:nextCondLst>
            </p:seq>
          </p:childTnLst>
        </p:cTn>
      </p:par>
    </p:tnLst>
    <p:bldLst>
      <p:bldP spid="15" grpId="0"/>
      <p:bldP spid="26" grpId="0"/>
      <p:bldP spid="27"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r="13370"/>
          <a:stretch/>
        </p:blipFill>
        <p:spPr>
          <a:xfrm>
            <a:off x="6019800" y="1352550"/>
            <a:ext cx="3124200" cy="3548784"/>
          </a:xfrm>
          <a:prstGeom prst="rect">
            <a:avLst/>
          </a:prstGeom>
        </p:spPr>
      </p:pic>
      <p:sp>
        <p:nvSpPr>
          <p:cNvPr id="3" name="Rectangle 2"/>
          <p:cNvSpPr/>
          <p:nvPr/>
        </p:nvSpPr>
        <p:spPr>
          <a:xfrm>
            <a:off x="762000" y="1200150"/>
            <a:ext cx="7467600" cy="584775"/>
          </a:xfrm>
          <a:prstGeom prst="rect">
            <a:avLst/>
          </a:prstGeom>
        </p:spPr>
        <p:txBody>
          <a:bodyPr wrap="square">
            <a:spAutoFit/>
          </a:bodyPr>
          <a:lstStyle/>
          <a:p>
            <a:pPr algn="just"/>
            <a:r>
              <a:rPr lang="en-US" sz="3200">
                <a:latin typeface="Arial-Rounded" pitchFamily="34" charset="0"/>
                <a:ea typeface="Arial-Rounded" pitchFamily="34" charset="0"/>
                <a:cs typeface="Arial-Rounded" pitchFamily="34" charset="0"/>
              </a:rPr>
              <a:t>Từ khi đi học lớp </a:t>
            </a:r>
            <a:r>
              <a:rPr lang="en-US" sz="3200">
                <a:latin typeface=".VnArial" pitchFamily="34" charset="0"/>
                <a:ea typeface="Arial-Rounded" pitchFamily="34" charset="0"/>
                <a:cs typeface="Arial-Rounded" pitchFamily="34" charset="0"/>
              </a:rPr>
              <a:t>1</a:t>
            </a:r>
            <a:r>
              <a:rPr lang="en-US" sz="3200">
                <a:latin typeface="Arial-Rounded" pitchFamily="34" charset="0"/>
                <a:ea typeface="Arial-Rounded" pitchFamily="34" charset="0"/>
                <a:cs typeface="Arial-Rounded" pitchFamily="34" charset="0"/>
              </a:rPr>
              <a:t>, em:</a:t>
            </a:r>
          </a:p>
        </p:txBody>
      </p:sp>
      <p:sp>
        <p:nvSpPr>
          <p:cNvPr id="8" name="Oval 7"/>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9</a:t>
            </a:r>
          </a:p>
        </p:txBody>
      </p:sp>
      <p:sp>
        <p:nvSpPr>
          <p:cNvPr id="9" name="TextBox 8"/>
          <p:cNvSpPr txBox="1"/>
          <p:nvPr/>
        </p:nvSpPr>
        <p:spPr>
          <a:xfrm>
            <a:off x="692727" y="404395"/>
            <a:ext cx="6774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Chọn ý phù hợp để nói về bản thân</a:t>
            </a:r>
          </a:p>
        </p:txBody>
      </p:sp>
      <p:sp>
        <p:nvSpPr>
          <p:cNvPr id="11" name="Rectangle 10"/>
          <p:cNvSpPr/>
          <p:nvPr/>
        </p:nvSpPr>
        <p:spPr>
          <a:xfrm>
            <a:off x="730827" y="1784925"/>
            <a:ext cx="7467600" cy="3046988"/>
          </a:xfrm>
          <a:prstGeom prst="rect">
            <a:avLst/>
          </a:prstGeom>
        </p:spPr>
        <p:txBody>
          <a:bodyPr wrap="square">
            <a:spAutoFit/>
          </a:bodyPr>
          <a:lstStyle/>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Thức dậy sớm hơn.</a:t>
            </a:r>
          </a:p>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Ăn sáng nhanh hơn.</a:t>
            </a:r>
          </a:p>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Không khóc nhè.</a:t>
            </a:r>
          </a:p>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Không ngóng bố mẹ đón về.</a:t>
            </a:r>
          </a:p>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Thuộc thêm nhiều bài thơ.</a:t>
            </a:r>
          </a:p>
          <a:p>
            <a:pPr marL="457200" indent="-457200" algn="just">
              <a:buFont typeface="Arial" pitchFamily="34" charset="0"/>
              <a:buChar char="•"/>
            </a:pPr>
            <a:r>
              <a:rPr lang="en-US" sz="3200">
                <a:latin typeface="Arial-Rounded" pitchFamily="34" charset="0"/>
                <a:ea typeface="Arial-Rounded" pitchFamily="34" charset="0"/>
                <a:cs typeface="Arial-Rounded" pitchFamily="34" charset="0"/>
              </a:rPr>
              <a:t>Có thêm nhiều bạn.</a:t>
            </a:r>
          </a:p>
        </p:txBody>
      </p:sp>
    </p:spTree>
    <p:extLst>
      <p:ext uri="{BB962C8B-B14F-4D97-AF65-F5344CB8AC3E}">
        <p14:creationId xmlns:p14="http://schemas.microsoft.com/office/powerpoint/2010/main"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TotalTime>
  <Words>509</Words>
  <Application>Microsoft Office PowerPoint</Application>
  <PresentationFormat>On-screen Show (16:9)</PresentationFormat>
  <Paragraphs>84</Paragraphs>
  <Slides>11</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.VnArial</vt:lpstr>
      <vt:lpstr>Arial</vt:lpstr>
      <vt:lpstr>Arial Rounded MT Bold</vt:lpstr>
      <vt:lpstr>Arial-Rounded</vt:lpstr>
      <vt:lpstr>Calibri</vt:lpstr>
      <vt:lpstr>HP001 4 hàng</vt:lpstr>
      <vt:lpstr>Office Theme</vt:lpstr>
      <vt:lpstr>PowerPoint Presentation</vt:lpstr>
      <vt:lpstr>Ôn và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Trần Mỹ Tiên</cp:lastModifiedBy>
  <cp:revision>107</cp:revision>
  <dcterms:created xsi:type="dcterms:W3CDTF">2020-12-08T15:48:47Z</dcterms:created>
  <dcterms:modified xsi:type="dcterms:W3CDTF">2022-12-29T01:50:39Z</dcterms:modified>
</cp:coreProperties>
</file>