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1"/>
  </p:notesMasterIdLst>
  <p:sldIdLst>
    <p:sldId id="353" r:id="rId3"/>
    <p:sldId id="393" r:id="rId4"/>
    <p:sldId id="391" r:id="rId5"/>
    <p:sldId id="392" r:id="rId6"/>
    <p:sldId id="375" r:id="rId7"/>
    <p:sldId id="256" r:id="rId8"/>
    <p:sldId id="394" r:id="rId9"/>
    <p:sldId id="523" r:id="rId10"/>
    <p:sldId id="359" r:id="rId11"/>
    <p:sldId id="524" r:id="rId12"/>
    <p:sldId id="360" r:id="rId13"/>
    <p:sldId id="386" r:id="rId14"/>
    <p:sldId id="525" r:id="rId15"/>
    <p:sldId id="361" r:id="rId16"/>
    <p:sldId id="384" r:id="rId17"/>
    <p:sldId id="363" r:id="rId18"/>
    <p:sldId id="387" r:id="rId19"/>
    <p:sldId id="380" r:id="rId20"/>
    <p:sldId id="366" r:id="rId21"/>
    <p:sldId id="367" r:id="rId22"/>
    <p:sldId id="388" r:id="rId23"/>
    <p:sldId id="369" r:id="rId24"/>
    <p:sldId id="370" r:id="rId25"/>
    <p:sldId id="381" r:id="rId26"/>
    <p:sldId id="372" r:id="rId27"/>
    <p:sldId id="526" r:id="rId28"/>
    <p:sldId id="373" r:id="rId29"/>
    <p:sldId id="389" r:id="rId30"/>
  </p:sldIdLst>
  <p:sldSz cx="6858000" cy="51435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HP001" panose="020B0604020202020204" charset="0"/>
      <p:regular r:id="rId38"/>
      <p:bold r:id="rId39"/>
    </p:embeddedFont>
    <p:embeddedFont>
      <p:font typeface="HP001 4 hàng" panose="020B0604020202020204" charset="0"/>
      <p:regular r:id="rId40"/>
      <p:bold r:id="rId41"/>
    </p:embeddedFont>
    <p:embeddedFont>
      <p:font typeface="Kalam" panose="020B0604020202020204" charset="0"/>
      <p:regular r:id="rId42"/>
      <p:bold r:id="rId43"/>
    </p:embeddedFont>
    <p:embeddedFont>
      <p:font typeface="Montserrat" panose="00000500000000000000" pitchFamily="2" charset="0"/>
      <p:regular r:id="rId44"/>
      <p:bold r:id="rId45"/>
      <p:italic r:id="rId46"/>
      <p:boldItalic r:id="rId47"/>
    </p:embeddedFont>
    <p:embeddedFont>
      <p:font typeface="UTM Avo" panose="02040603050506020204" pitchFamily="18" charset="0"/>
      <p:regular r:id="rId48"/>
      <p:bold r:id="rId49"/>
      <p:italic r:id="rId50"/>
      <p:boldItalic r:id="rId51"/>
    </p:embeddedFont>
    <p:embeddedFont>
      <p:font typeface="UTM Charlotte" panose="02040603050506020204" pitchFamily="18" charset="0"/>
      <p:regular r:id="rId52"/>
    </p:embeddedFont>
    <p:embeddedFont>
      <p:font typeface="UTM Cookies" panose="02040603050506020204" pitchFamily="18" charset="0"/>
      <p:regular r:id="rId53"/>
    </p:embeddedFont>
  </p:embeddedFontLst>
  <p:custDataLst>
    <p:tags r:id="rId5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2818" autoAdjust="0"/>
  </p:normalViewPr>
  <p:slideViewPr>
    <p:cSldViewPr snapToGrid="0">
      <p:cViewPr varScale="1">
        <p:scale>
          <a:sx n="91" d="100"/>
          <a:sy n="91" d="100"/>
        </p:scale>
        <p:origin x="13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496216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3/25/2022</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3/25/2022</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32.jpg"/><Relationship Id="rId5" Type="http://schemas.openxmlformats.org/officeDocument/2006/relationships/image" Target="../media/image3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5.xml"/><Relationship Id="rId5" Type="http://schemas.microsoft.com/office/2007/relationships/hdphoto" Target="../media/hdphoto2.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8.xml"/><Relationship Id="rId6" Type="http://schemas.microsoft.com/office/2007/relationships/hdphoto" Target="../media/hdphoto11.wdp"/><Relationship Id="rId5" Type="http://schemas.openxmlformats.org/officeDocument/2006/relationships/image" Target="../media/image3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9.xml"/><Relationship Id="rId5" Type="http://schemas.microsoft.com/office/2007/relationships/hdphoto" Target="../media/hdphoto12.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tags" Target="../tags/tag20.xml"/><Relationship Id="rId5" Type="http://schemas.openxmlformats.org/officeDocument/2006/relationships/image" Target="../media/image39.pn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94A48-5128-4508-BFB7-94AD3F5984A4}"/>
              </a:ext>
            </a:extLst>
          </p:cNvPr>
          <p:cNvSpPr txBox="1"/>
          <p:nvPr/>
        </p:nvSpPr>
        <p:spPr>
          <a:xfrm>
            <a:off x="291130" y="2248584"/>
            <a:ext cx="6566870" cy="646331"/>
          </a:xfrm>
          <a:prstGeom prst="rect">
            <a:avLst/>
          </a:prstGeom>
          <a:noFill/>
        </p:spPr>
        <p:txBody>
          <a:bodyPr wrap="square" rtlCol="0">
            <a:spAutoFit/>
          </a:bodyPr>
          <a:lstStyle/>
          <a:p>
            <a:r>
              <a:rPr lang="en-US" sz="3600" b="1" dirty="0">
                <a:solidFill>
                  <a:srgbClr val="FF0000"/>
                </a:solidFill>
                <a:latin typeface="UTM Cookies" panose="02040603050506020204" pitchFamily="18" charset="0"/>
              </a:rPr>
              <a:t>BÀI 25: ĐẤT NƯỚC CHÚNG MÌNH</a:t>
            </a:r>
          </a:p>
        </p:txBody>
      </p:sp>
    </p:spTree>
    <p:custDataLst>
      <p:tags r:id="rId1"/>
    </p:custDataLst>
    <p:extLst>
      <p:ext uri="{BB962C8B-B14F-4D97-AF65-F5344CB8AC3E}">
        <p14:creationId xmlns:p14="http://schemas.microsoft.com/office/powerpoint/2010/main" val="23923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488487" y="11733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4" y="3268344"/>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52306" y="3079219"/>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
        <p:nvSpPr>
          <p:cNvPr id="7" name="TextBox 6">
            <a:extLst>
              <a:ext uri="{FF2B5EF4-FFF2-40B4-BE49-F238E27FC236}">
                <a16:creationId xmlns:a16="http://schemas.microsoft.com/office/drawing/2014/main" id="{C97D325F-758E-45FC-8064-BD3D1089CEA7}"/>
              </a:ext>
            </a:extLst>
          </p:cNvPr>
          <p:cNvSpPr txBox="1"/>
          <p:nvPr/>
        </p:nvSpPr>
        <p:spPr>
          <a:xfrm>
            <a:off x="4401140" y="135803"/>
            <a:ext cx="2459675" cy="400110"/>
          </a:xfrm>
          <a:prstGeom prst="rect">
            <a:avLst/>
          </a:prstGeom>
          <a:solidFill>
            <a:srgbClr val="FFC000"/>
          </a:solidFill>
        </p:spPr>
        <p:txBody>
          <a:bodyPr wrap="square" rtlCol="0">
            <a:spAutoFit/>
          </a:bodyPr>
          <a:lstStyle/>
          <a:p>
            <a:r>
              <a:rPr lang="vi-VN" sz="2000" dirty="0" err="1">
                <a:solidFill>
                  <a:srgbClr val="FF0000"/>
                </a:solidFill>
              </a:rPr>
              <a:t>Luyện</a:t>
            </a:r>
            <a:r>
              <a:rPr lang="vi-VN" sz="2000" dirty="0">
                <a:solidFill>
                  <a:srgbClr val="FF0000"/>
                </a:solidFill>
              </a:rPr>
              <a:t> </a:t>
            </a:r>
            <a:r>
              <a:rPr lang="vi-VN" sz="2000" dirty="0" err="1">
                <a:solidFill>
                  <a:srgbClr val="FF0000"/>
                </a:solidFill>
              </a:rPr>
              <a:t>đọc</a:t>
            </a:r>
            <a:r>
              <a:rPr lang="vi-VN" sz="2000" dirty="0">
                <a:solidFill>
                  <a:srgbClr val="FF0000"/>
                </a:solidFill>
              </a:rPr>
              <a:t> theo </a:t>
            </a:r>
            <a:r>
              <a:rPr lang="vi-VN" sz="2000" dirty="0" err="1">
                <a:solidFill>
                  <a:srgbClr val="FF0000"/>
                </a:solidFill>
              </a:rPr>
              <a:t>cặp</a:t>
            </a:r>
            <a:endParaRPr lang="en-US" sz="2000" dirty="0">
              <a:solidFill>
                <a:srgbClr val="FF0000"/>
              </a:solidFill>
            </a:endParaRPr>
          </a:p>
        </p:txBody>
      </p:sp>
    </p:spTree>
    <p:custDataLst>
      <p:tags r:id="rId1"/>
    </p:custDataLst>
    <p:extLst>
      <p:ext uri="{BB962C8B-B14F-4D97-AF65-F5344CB8AC3E}">
        <p14:creationId xmlns:p14="http://schemas.microsoft.com/office/powerpoint/2010/main" val="35384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781005" y="24311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5E61D4C0-A826-4B80-8EDB-304DA3FD2350}"/>
              </a:ext>
            </a:extLst>
          </p:cNvPr>
          <p:cNvSpPr/>
          <p:nvPr/>
        </p:nvSpPr>
        <p:spPr>
          <a:xfrm>
            <a:off x="1817848" y="145986"/>
            <a:ext cx="4096204" cy="59883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1410902" y="38089"/>
            <a:ext cx="4096204" cy="39292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F8305-1486-4CF3-A94B-82DF39152316}"/>
              </a:ext>
            </a:extLst>
          </p:cNvPr>
          <p:cNvSpPr txBox="1"/>
          <p:nvPr/>
        </p:nvSpPr>
        <p:spPr>
          <a:xfrm>
            <a:off x="222777" y="575955"/>
            <a:ext cx="6596647" cy="589072"/>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4. </a:t>
            </a:r>
            <a:r>
              <a:rPr lang="vi-VN" sz="2400" dirty="0">
                <a:latin typeface="UTM Avo" panose="02040603050506020204" pitchFamily="18" charset="0"/>
              </a:rPr>
              <a:t>Kể tên các mùa trong năm của ba miền đất nước.</a:t>
            </a:r>
          </a:p>
        </p:txBody>
      </p:sp>
      <p:sp>
        <p:nvSpPr>
          <p:cNvPr id="3" name="Rectangle: Rounded Corners 2">
            <a:extLst>
              <a:ext uri="{FF2B5EF4-FFF2-40B4-BE49-F238E27FC236}">
                <a16:creationId xmlns:a16="http://schemas.microsoft.com/office/drawing/2014/main" id="{10A7F7F6-D4A4-4EB7-9098-644FF90B3819}"/>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9693C21-BEA9-4140-A05B-B12D1D62C372}"/>
              </a:ext>
            </a:extLst>
          </p:cNvPr>
          <p:cNvSpPr txBox="1"/>
          <p:nvPr/>
        </p:nvSpPr>
        <p:spPr>
          <a:xfrm>
            <a:off x="499892" y="1302026"/>
            <a:ext cx="5227983" cy="369332"/>
          </a:xfrm>
          <a:prstGeom prst="rect">
            <a:avLst/>
          </a:prstGeom>
          <a:noFill/>
        </p:spPr>
        <p:txBody>
          <a:bodyPr wrap="square" rtlCol="0">
            <a:spAutoFit/>
          </a:bodyPr>
          <a:lstStyle/>
          <a:p>
            <a:r>
              <a:rPr lang="vi-VN" sz="1800" dirty="0"/>
              <a:t>- Ba </a:t>
            </a:r>
            <a:r>
              <a:rPr lang="vi-VN" sz="1800" dirty="0" err="1"/>
              <a:t>miền</a:t>
            </a:r>
            <a:r>
              <a:rPr lang="vi-VN" sz="1800" dirty="0"/>
              <a:t> </a:t>
            </a:r>
            <a:r>
              <a:rPr lang="vi-VN" sz="1800" dirty="0" err="1"/>
              <a:t>đất</a:t>
            </a:r>
            <a:r>
              <a:rPr lang="vi-VN" sz="1800" dirty="0"/>
              <a:t> </a:t>
            </a:r>
            <a:r>
              <a:rPr lang="vi-VN" sz="1800" dirty="0" err="1"/>
              <a:t>nước</a:t>
            </a:r>
            <a:r>
              <a:rPr lang="vi-VN" sz="1800" dirty="0"/>
              <a:t> </a:t>
            </a:r>
            <a:r>
              <a:rPr lang="vi-VN" sz="1800" dirty="0" err="1"/>
              <a:t>là</a:t>
            </a:r>
            <a:r>
              <a:rPr lang="vi-VN" sz="1800" dirty="0"/>
              <a:t> </a:t>
            </a:r>
            <a:r>
              <a:rPr lang="vi-VN" sz="1800" dirty="0" err="1"/>
              <a:t>những</a:t>
            </a:r>
            <a:r>
              <a:rPr lang="vi-VN" sz="1800" dirty="0"/>
              <a:t> </a:t>
            </a:r>
            <a:r>
              <a:rPr lang="vi-VN" sz="1800" dirty="0" err="1"/>
              <a:t>miền</a:t>
            </a:r>
            <a:r>
              <a:rPr lang="vi-VN" sz="1800" dirty="0"/>
              <a:t> </a:t>
            </a:r>
            <a:r>
              <a:rPr lang="vi-VN" sz="1800" dirty="0" err="1"/>
              <a:t>nào</a:t>
            </a:r>
            <a:r>
              <a:rPr lang="vi-VN" sz="1800" dirty="0"/>
              <a:t>?</a:t>
            </a:r>
            <a:endParaRPr lang="en-US" sz="1800" dirty="0"/>
          </a:p>
        </p:txBody>
      </p:sp>
      <p:sp>
        <p:nvSpPr>
          <p:cNvPr id="5" name="TextBox 4">
            <a:extLst>
              <a:ext uri="{FF2B5EF4-FFF2-40B4-BE49-F238E27FC236}">
                <a16:creationId xmlns:a16="http://schemas.microsoft.com/office/drawing/2014/main" id="{AED0C6D0-D0A3-40DE-9758-07839ED38926}"/>
              </a:ext>
            </a:extLst>
          </p:cNvPr>
          <p:cNvSpPr txBox="1"/>
          <p:nvPr/>
        </p:nvSpPr>
        <p:spPr>
          <a:xfrm>
            <a:off x="586409" y="1918252"/>
            <a:ext cx="6233015" cy="338554"/>
          </a:xfrm>
          <a:prstGeom prst="rect">
            <a:avLst/>
          </a:prstGeom>
          <a:noFill/>
        </p:spPr>
        <p:txBody>
          <a:bodyPr wrap="square" rtlCol="0">
            <a:spAutoFit/>
          </a:bodyPr>
          <a:lstStyle/>
          <a:p>
            <a:r>
              <a:rPr lang="vi-VN" sz="1600" dirty="0">
                <a:solidFill>
                  <a:srgbClr val="FF0000"/>
                </a:solidFill>
              </a:rPr>
              <a:t> </a:t>
            </a:r>
            <a:r>
              <a:rPr lang="vi-VN" sz="1600" dirty="0">
                <a:solidFill>
                  <a:srgbClr val="FF0000"/>
                </a:solidFill>
                <a:sym typeface="Wingdings" panose="05000000000000000000" pitchFamily="2" charset="2"/>
              </a:rPr>
              <a:t></a:t>
            </a:r>
            <a:r>
              <a:rPr lang="vi-VN" sz="1600" dirty="0">
                <a:solidFill>
                  <a:srgbClr val="FF0000"/>
                </a:solidFill>
              </a:rPr>
              <a:t>Ba </a:t>
            </a:r>
            <a:r>
              <a:rPr lang="vi-VN" sz="1600" dirty="0" err="1">
                <a:solidFill>
                  <a:srgbClr val="FF0000"/>
                </a:solidFill>
              </a:rPr>
              <a:t>miền</a:t>
            </a:r>
            <a:r>
              <a:rPr lang="vi-VN" sz="1600" dirty="0">
                <a:solidFill>
                  <a:srgbClr val="FF0000"/>
                </a:solidFill>
              </a:rPr>
              <a:t> </a:t>
            </a:r>
            <a:r>
              <a:rPr lang="vi-VN" sz="1600" dirty="0" err="1">
                <a:solidFill>
                  <a:srgbClr val="FF0000"/>
                </a:solidFill>
              </a:rPr>
              <a:t>đất</a:t>
            </a:r>
            <a:r>
              <a:rPr lang="vi-VN" sz="1600" dirty="0">
                <a:solidFill>
                  <a:srgbClr val="FF0000"/>
                </a:solidFill>
              </a:rPr>
              <a:t> </a:t>
            </a:r>
            <a:r>
              <a:rPr lang="vi-VN" sz="1600" dirty="0" err="1">
                <a:solidFill>
                  <a:srgbClr val="FF0000"/>
                </a:solidFill>
              </a:rPr>
              <a:t>nước</a:t>
            </a:r>
            <a:r>
              <a:rPr lang="vi-VN" sz="1600" dirty="0">
                <a:solidFill>
                  <a:srgbClr val="FF0000"/>
                </a:solidFill>
              </a:rPr>
              <a:t> </a:t>
            </a:r>
            <a:r>
              <a:rPr lang="vi-VN" sz="1600" dirty="0" err="1">
                <a:solidFill>
                  <a:srgbClr val="FF0000"/>
                </a:solidFill>
              </a:rPr>
              <a:t>đó</a:t>
            </a:r>
            <a:r>
              <a:rPr lang="vi-VN" sz="1600" dirty="0">
                <a:solidFill>
                  <a:srgbClr val="FF0000"/>
                </a:solidFill>
              </a:rPr>
              <a:t> </a:t>
            </a:r>
            <a:r>
              <a:rPr lang="vi-VN" sz="1600" dirty="0" err="1">
                <a:solidFill>
                  <a:srgbClr val="FF0000"/>
                </a:solidFill>
              </a:rPr>
              <a:t>là</a:t>
            </a:r>
            <a:r>
              <a:rPr lang="vi-VN" sz="1600" dirty="0">
                <a:solidFill>
                  <a:srgbClr val="FF0000"/>
                </a:solidFill>
              </a:rPr>
              <a:t> : </a:t>
            </a:r>
            <a:r>
              <a:rPr lang="vi-VN" sz="1600" dirty="0" err="1">
                <a:solidFill>
                  <a:srgbClr val="FF0000"/>
                </a:solidFill>
              </a:rPr>
              <a:t>Miền</a:t>
            </a:r>
            <a:r>
              <a:rPr lang="vi-VN" sz="1600" dirty="0">
                <a:solidFill>
                  <a:srgbClr val="FF0000"/>
                </a:solidFill>
              </a:rPr>
              <a:t> </a:t>
            </a:r>
            <a:r>
              <a:rPr lang="vi-VN" sz="1600" dirty="0" err="1">
                <a:solidFill>
                  <a:srgbClr val="FF0000"/>
                </a:solidFill>
              </a:rPr>
              <a:t>Bắc</a:t>
            </a:r>
            <a:r>
              <a:rPr lang="vi-VN" sz="1600" dirty="0">
                <a:solidFill>
                  <a:srgbClr val="FF0000"/>
                </a:solidFill>
              </a:rPr>
              <a:t>, </a:t>
            </a:r>
            <a:r>
              <a:rPr lang="vi-VN" sz="1600" dirty="0" err="1">
                <a:solidFill>
                  <a:srgbClr val="FF0000"/>
                </a:solidFill>
              </a:rPr>
              <a:t>miền</a:t>
            </a:r>
            <a:r>
              <a:rPr lang="vi-VN" sz="1600" dirty="0">
                <a:solidFill>
                  <a:srgbClr val="FF0000"/>
                </a:solidFill>
              </a:rPr>
              <a:t> Trung </a:t>
            </a:r>
            <a:r>
              <a:rPr lang="vi-VN" sz="1600" dirty="0" err="1">
                <a:solidFill>
                  <a:srgbClr val="FF0000"/>
                </a:solidFill>
              </a:rPr>
              <a:t>và</a:t>
            </a:r>
            <a:r>
              <a:rPr lang="vi-VN" sz="1600" dirty="0">
                <a:solidFill>
                  <a:srgbClr val="FF0000"/>
                </a:solidFill>
              </a:rPr>
              <a:t> </a:t>
            </a:r>
            <a:r>
              <a:rPr lang="vi-VN" sz="1600" dirty="0" err="1">
                <a:solidFill>
                  <a:srgbClr val="FF0000"/>
                </a:solidFill>
              </a:rPr>
              <a:t>miền</a:t>
            </a:r>
            <a:r>
              <a:rPr lang="vi-VN" sz="1600" dirty="0">
                <a:solidFill>
                  <a:srgbClr val="FF0000"/>
                </a:solidFill>
              </a:rPr>
              <a:t> Nam</a:t>
            </a:r>
            <a:endParaRPr lang="en-US" sz="1600" dirty="0">
              <a:solidFill>
                <a:srgbClr val="FF0000"/>
              </a:solidFill>
            </a:endParaRPr>
          </a:p>
        </p:txBody>
      </p:sp>
      <p:sp>
        <p:nvSpPr>
          <p:cNvPr id="6" name="TextBox 5">
            <a:extLst>
              <a:ext uri="{FF2B5EF4-FFF2-40B4-BE49-F238E27FC236}">
                <a16:creationId xmlns:a16="http://schemas.microsoft.com/office/drawing/2014/main" id="{E8C6C501-E394-41EA-B108-2D860E008D2C}"/>
              </a:ext>
            </a:extLst>
          </p:cNvPr>
          <p:cNvSpPr txBox="1"/>
          <p:nvPr/>
        </p:nvSpPr>
        <p:spPr>
          <a:xfrm>
            <a:off x="499892" y="2633549"/>
            <a:ext cx="6596647" cy="506292"/>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 </a:t>
            </a:r>
            <a:r>
              <a:rPr lang="vi-VN" sz="2000" dirty="0" err="1">
                <a:latin typeface="UTM Avo" panose="02040603050506020204" pitchFamily="18" charset="0"/>
              </a:rPr>
              <a:t>Mỗi</a:t>
            </a:r>
            <a:r>
              <a:rPr lang="vi-VN" sz="2000" dirty="0">
                <a:latin typeface="UTM Avo" panose="02040603050506020204" pitchFamily="18" charset="0"/>
              </a:rPr>
              <a:t> </a:t>
            </a:r>
            <a:r>
              <a:rPr lang="vi-VN" sz="2000" dirty="0" err="1">
                <a:latin typeface="UTM Avo" panose="02040603050506020204" pitchFamily="18" charset="0"/>
              </a:rPr>
              <a:t>miền</a:t>
            </a:r>
            <a:r>
              <a:rPr lang="vi-VN" sz="2000" dirty="0">
                <a:latin typeface="UTM Avo" panose="02040603050506020204" pitchFamily="18" charset="0"/>
              </a:rPr>
              <a:t> </a:t>
            </a:r>
            <a:r>
              <a:rPr lang="vi-VN" sz="2000" dirty="0" err="1">
                <a:latin typeface="UTM Avo" panose="02040603050506020204" pitchFamily="18" charset="0"/>
              </a:rPr>
              <a:t>đất</a:t>
            </a:r>
            <a:r>
              <a:rPr lang="vi-VN" sz="2000" dirty="0">
                <a:latin typeface="UTM Avo" panose="02040603050506020204" pitchFamily="18" charset="0"/>
              </a:rPr>
              <a:t> </a:t>
            </a:r>
            <a:r>
              <a:rPr lang="vi-VN" sz="2000" dirty="0" err="1">
                <a:latin typeface="UTM Avo" panose="02040603050506020204" pitchFamily="18" charset="0"/>
              </a:rPr>
              <a:t>nước</a:t>
            </a:r>
            <a:r>
              <a:rPr lang="vi-VN" sz="2000" dirty="0">
                <a:latin typeface="UTM Avo" panose="02040603050506020204" pitchFamily="18" charset="0"/>
              </a:rPr>
              <a:t> </a:t>
            </a:r>
            <a:r>
              <a:rPr lang="vi-VN" sz="2000" dirty="0" err="1">
                <a:latin typeface="UTM Avo" panose="02040603050506020204" pitchFamily="18" charset="0"/>
              </a:rPr>
              <a:t>có</a:t>
            </a:r>
            <a:r>
              <a:rPr lang="vi-VN" sz="2000" dirty="0">
                <a:latin typeface="UTM Avo" panose="02040603050506020204" pitchFamily="18" charset="0"/>
              </a:rPr>
              <a:t> </a:t>
            </a:r>
            <a:r>
              <a:rPr lang="vi-VN" sz="2000" dirty="0" err="1">
                <a:latin typeface="UTM Avo" panose="02040603050506020204" pitchFamily="18" charset="0"/>
              </a:rPr>
              <a:t>các</a:t>
            </a:r>
            <a:r>
              <a:rPr lang="vi-VN" sz="2000" dirty="0">
                <a:latin typeface="UTM Avo" panose="02040603050506020204" pitchFamily="18" charset="0"/>
              </a:rPr>
              <a:t> </a:t>
            </a:r>
            <a:r>
              <a:rPr lang="vi-VN" sz="2000" dirty="0" err="1">
                <a:latin typeface="UTM Avo" panose="02040603050506020204" pitchFamily="18" charset="0"/>
              </a:rPr>
              <a:t>mùa</a:t>
            </a:r>
            <a:r>
              <a:rPr lang="vi-VN" sz="2000" dirty="0">
                <a:latin typeface="UTM Avo" panose="02040603050506020204" pitchFamily="18" charset="0"/>
              </a:rPr>
              <a:t> </a:t>
            </a:r>
            <a:r>
              <a:rPr lang="vi-VN" sz="2000" dirty="0" err="1">
                <a:latin typeface="UTM Avo" panose="02040603050506020204" pitchFamily="18" charset="0"/>
              </a:rPr>
              <a:t>nào</a:t>
            </a:r>
            <a:r>
              <a:rPr lang="vi-VN" sz="2000" dirty="0">
                <a:latin typeface="UTM Avo" panose="02040603050506020204" pitchFamily="18" charset="0"/>
              </a:rPr>
              <a:t> ?</a:t>
            </a: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
        <p:nvSpPr>
          <p:cNvPr id="12" name="Rectangle: Rounded Corners 11">
            <a:extLst>
              <a:ext uri="{FF2B5EF4-FFF2-40B4-BE49-F238E27FC236}">
                <a16:creationId xmlns:a16="http://schemas.microsoft.com/office/drawing/2014/main" id="{A545CD9D-E0D7-4FBD-BE16-FB7B1489D4E6}"/>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4C44356-AC6D-4A2B-A776-C4D3FA9D1107}"/>
              </a:ext>
            </a:extLst>
          </p:cNvPr>
          <p:cNvGrpSpPr/>
          <p:nvPr/>
        </p:nvGrpSpPr>
        <p:grpSpPr>
          <a:xfrm>
            <a:off x="223488" y="617893"/>
            <a:ext cx="1642272" cy="656978"/>
            <a:chOff x="340718" y="617893"/>
            <a:chExt cx="1642272" cy="656978"/>
          </a:xfrm>
        </p:grpSpPr>
        <p:sp>
          <p:nvSpPr>
            <p:cNvPr id="13" name="TextBox 12">
              <a:extLst>
                <a:ext uri="{FF2B5EF4-FFF2-40B4-BE49-F238E27FC236}">
                  <a16:creationId xmlns:a16="http://schemas.microsoft.com/office/drawing/2014/main" id="{411AF4CF-CA25-447D-8497-AD589A63A8BF}"/>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4" name="TextBox 13">
              <a:extLst>
                <a:ext uri="{FF2B5EF4-FFF2-40B4-BE49-F238E27FC236}">
                  <a16:creationId xmlns:a16="http://schemas.microsoft.com/office/drawing/2014/main" id="{3284DFFE-B7BA-427D-A0AB-872AC801FD7E}"/>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16" name="TextBox 15">
            <a:extLst>
              <a:ext uri="{FF2B5EF4-FFF2-40B4-BE49-F238E27FC236}">
                <a16:creationId xmlns:a16="http://schemas.microsoft.com/office/drawing/2014/main" id="{EFA93BE4-4361-45CD-B295-2AC490224729}"/>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a:t>
            </a:r>
            <a:r>
              <a:rPr lang="en-US" sz="3600" dirty="0">
                <a:solidFill>
                  <a:schemeClr val="accent2"/>
                </a:solidFill>
                <a:latin typeface="UTM Cookies" panose="02040603050506020204" pitchFamily="18" charset="0"/>
              </a:rPr>
              <a:t> </a:t>
            </a:r>
            <a:r>
              <a:rPr lang="en-US" sz="4400" dirty="0">
                <a:solidFill>
                  <a:schemeClr val="accent2"/>
                </a:solidFill>
                <a:latin typeface="HP001" panose="020B0603050302020204" pitchFamily="34" charset="0"/>
                <a:ea typeface="HP001" panose="020B0603050302020204" pitchFamily="34" charset="0"/>
              </a:rPr>
              <a:t>Ƚ </a:t>
            </a:r>
            <a:r>
              <a:rPr lang="en-US" sz="3200" dirty="0">
                <a:solidFill>
                  <a:schemeClr val="accent2"/>
                </a:solidFill>
                <a:latin typeface="HP001" panose="020B0603050302020204" pitchFamily="34" charset="0"/>
                <a:ea typeface="HP001" panose="020B0603050302020204" pitchFamily="34" charset="0"/>
              </a:rPr>
              <a:t>(</a:t>
            </a:r>
            <a:r>
              <a:rPr lang="vi-VN" sz="3200" dirty="0">
                <a:solidFill>
                  <a:schemeClr val="accent2"/>
                </a:solidFill>
                <a:latin typeface="HP001" panose="020B0603050302020204" pitchFamily="34" charset="0"/>
                <a:ea typeface="HP001" panose="020B0603050302020204" pitchFamily="34" charset="0"/>
              </a:rPr>
              <a:t>kiểu 2)</a:t>
            </a:r>
            <a:endParaRPr lang="en-US" sz="3600" dirty="0">
              <a:solidFill>
                <a:schemeClr val="accent2"/>
              </a:solidFill>
              <a:latin typeface="HP001" panose="020B0603050302020204" pitchFamily="34" charset="0"/>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904876" y="1325222"/>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 </a:t>
            </a:r>
            <a:r>
              <a:rPr lang="vi-VN" sz="2000" b="1" dirty="0">
                <a:solidFill>
                  <a:srgbClr val="F7446B"/>
                </a:solidFill>
                <a:latin typeface="HP001" panose="020B0603050302020204" pitchFamily="34" charset="0"/>
                <a:ea typeface="HP001" panose="020B0603050302020204" pitchFamily="34" charset="0"/>
              </a:rPr>
              <a:t>(kiểu 2)</a:t>
            </a:r>
            <a:endParaRPr lang="en-US" sz="2000" b="1" dirty="0">
              <a:solidFill>
                <a:srgbClr val="F7446B"/>
              </a:solidFill>
              <a:latin typeface="UTM Avo" panose="02040603050506020204" pitchFamily="18" charset="0"/>
            </a:endParaRPr>
          </a:p>
        </p:txBody>
      </p:sp>
      <p:pic>
        <p:nvPicPr>
          <p:cNvPr id="6" name="Picture 5">
            <a:extLst>
              <a:ext uri="{FF2B5EF4-FFF2-40B4-BE49-F238E27FC236}">
                <a16:creationId xmlns:a16="http://schemas.microsoft.com/office/drawing/2014/main" id="{D07568F6-4F8E-4244-A851-1C4053BD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3" name="Picture 2" descr="A picture containing athletic game, sport&#10;&#10;Description automatically generated">
            <a:extLst>
              <a:ext uri="{FF2B5EF4-FFF2-40B4-BE49-F238E27FC236}">
                <a16:creationId xmlns:a16="http://schemas.microsoft.com/office/drawing/2014/main" id="{C0027D12-8F78-473A-AC3E-427568C97B1C}"/>
              </a:ext>
            </a:extLst>
          </p:cNvPr>
          <p:cNvPicPr>
            <a:picLocks noChangeAspect="1"/>
          </p:cNvPicPr>
          <p:nvPr/>
        </p:nvPicPr>
        <p:blipFill rotWithShape="1">
          <a:blip r:embed="rId5"/>
          <a:srcRect l="52377"/>
          <a:stretch/>
        </p:blipFill>
        <p:spPr>
          <a:xfrm>
            <a:off x="772223" y="2024457"/>
            <a:ext cx="2656777" cy="2627745"/>
          </a:xfrm>
          <a:prstGeom prst="rect">
            <a:avLst/>
          </a:prstGeom>
        </p:spPr>
      </p:pic>
      <p:pic>
        <p:nvPicPr>
          <p:cNvPr id="5" name="Picture 4" descr="Diagram&#10;&#10;Description automatically generated">
            <a:extLst>
              <a:ext uri="{FF2B5EF4-FFF2-40B4-BE49-F238E27FC236}">
                <a16:creationId xmlns:a16="http://schemas.microsoft.com/office/drawing/2014/main" id="{82D9201C-5D7D-412A-A794-2BF0B60F4F98}"/>
              </a:ext>
            </a:extLst>
          </p:cNvPr>
          <p:cNvPicPr>
            <a:picLocks noChangeAspect="1"/>
          </p:cNvPicPr>
          <p:nvPr/>
        </p:nvPicPr>
        <p:blipFill rotWithShape="1">
          <a:blip r:embed="rId6"/>
          <a:srcRect l="12634" t="20989" r="11585" b="22962"/>
          <a:stretch/>
        </p:blipFill>
        <p:spPr>
          <a:xfrm>
            <a:off x="3825096" y="2455102"/>
            <a:ext cx="2100311" cy="2197100"/>
          </a:xfrm>
          <a:prstGeom prst="rect">
            <a:avLst/>
          </a:prstGeom>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CC267-D1DB-4DC3-A9FE-B6A6D3DF95F5}"/>
              </a:ext>
            </a:extLst>
          </p:cNvPr>
          <p:cNvSpPr txBox="1"/>
          <p:nvPr/>
        </p:nvSpPr>
        <p:spPr>
          <a:xfrm>
            <a:off x="1401418" y="2066330"/>
            <a:ext cx="4412974" cy="923330"/>
          </a:xfrm>
          <a:prstGeom prst="rect">
            <a:avLst/>
          </a:prstGeom>
          <a:noFill/>
        </p:spPr>
        <p:txBody>
          <a:bodyPr wrap="square" rtlCol="0">
            <a:spAutoFit/>
          </a:bodyPr>
          <a:lstStyle/>
          <a:p>
            <a:r>
              <a:rPr lang="en-US" sz="5400" b="1" dirty="0" err="1">
                <a:solidFill>
                  <a:srgbClr val="FF0000"/>
                </a:solidFill>
              </a:rPr>
              <a:t>Khởi</a:t>
            </a:r>
            <a:r>
              <a:rPr lang="en-US" sz="5400" b="1" dirty="0">
                <a:solidFill>
                  <a:srgbClr val="FF0000"/>
                </a:solidFill>
              </a:rPr>
              <a:t> </a:t>
            </a:r>
            <a:r>
              <a:rPr lang="en-US" sz="5400" b="1" dirty="0" err="1">
                <a:solidFill>
                  <a:srgbClr val="FF0000"/>
                </a:solidFill>
              </a:rPr>
              <a:t>động</a:t>
            </a:r>
            <a:endParaRPr lang="en-US" sz="5400" b="1" dirty="0">
              <a:solidFill>
                <a:srgbClr val="FF0000"/>
              </a:solidFill>
            </a:endParaRPr>
          </a:p>
        </p:txBody>
      </p:sp>
    </p:spTree>
    <p:extLst>
      <p:ext uri="{BB962C8B-B14F-4D97-AF65-F5344CB8AC3E}">
        <p14:creationId xmlns:p14="http://schemas.microsoft.com/office/powerpoint/2010/main" val="66557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46086" y="0"/>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a:solidFill>
                  <a:srgbClr val="F7446B"/>
                </a:solidFill>
                <a:latin typeface="UTM Avo" panose="02040603050506020204" pitchFamily="18" charset="0"/>
              </a:rPr>
              <a:t>cỡ nhỡ)</a:t>
            </a:r>
            <a:endParaRPr lang="en-US" sz="1800" b="1" dirty="0">
              <a:solidFill>
                <a:srgbClr val="F7446B"/>
              </a:solidFill>
              <a:latin typeface="UTM Avo" panose="02040603050506020204" pitchFamily="18" charset="0"/>
            </a:endParaRPr>
          </a:p>
        </p:txBody>
      </p:sp>
      <p:pic>
        <p:nvPicPr>
          <p:cNvPr id="3" name="V kiểu 2">
            <a:hlinkClick r:id="" action="ppaction://media"/>
            <a:extLst>
              <a:ext uri="{FF2B5EF4-FFF2-40B4-BE49-F238E27FC236}">
                <a16:creationId xmlns:a16="http://schemas.microsoft.com/office/drawing/2014/main" id="{FDDD5CEE-2B6C-451F-9360-B140B66B49D5}"/>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14630" t="6850" r="21758"/>
          <a:stretch/>
        </p:blipFill>
        <p:spPr>
          <a:xfrm>
            <a:off x="746086" y="630621"/>
            <a:ext cx="5234300" cy="4107213"/>
          </a:xfrm>
          <a:prstGeom prst="rect">
            <a:avLst/>
          </a:prstGeom>
        </p:spPr>
      </p:pic>
    </p:spTree>
    <p:custDataLst>
      <p:tags r:id="rId1"/>
    </p:custDataLst>
    <p:extLst>
      <p:ext uri="{BB962C8B-B14F-4D97-AF65-F5344CB8AC3E}">
        <p14:creationId xmlns:p14="http://schemas.microsoft.com/office/powerpoint/2010/main" val="7792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CC289B-3376-435C-9503-4FF63C714155}"/>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rgbClr val="F7446B"/>
                </a:solidFill>
                <a:latin typeface="UTM Avo" panose="02040603050506020204" pitchFamily="18" charset="0"/>
              </a:rPr>
              <a:t>Viết</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chữ</a:t>
            </a:r>
            <a:r>
              <a:rPr lang="en-US" sz="2000" b="1" dirty="0">
                <a:solidFill>
                  <a:srgbClr val="F7446B"/>
                </a:solidFill>
                <a:latin typeface="UTM Avo" panose="02040603050506020204" pitchFamily="18" charset="0"/>
              </a:rPr>
              <a:t> </a:t>
            </a:r>
            <a:r>
              <a:rPr lang="en-US" sz="2000" b="1" dirty="0" err="1">
                <a:solidFill>
                  <a:srgbClr val="F7446B"/>
                </a:solidFill>
                <a:latin typeface="UTM Avo" panose="02040603050506020204" pitchFamily="18" charset="0"/>
              </a:rPr>
              <a:t>hoa</a:t>
            </a:r>
            <a:r>
              <a:rPr lang="en-US" sz="2000" b="1" dirty="0">
                <a:solidFill>
                  <a:srgbClr val="F7446B"/>
                </a:solidFill>
                <a:latin typeface="UTM Avo" panose="02040603050506020204" pitchFamily="18" charset="0"/>
              </a:rPr>
              <a:t> </a:t>
            </a:r>
            <a:r>
              <a:rPr lang="en-US" sz="3200" b="1" dirty="0">
                <a:solidFill>
                  <a:srgbClr val="F7446B"/>
                </a:solidFill>
                <a:latin typeface="HP001" panose="020B0603050302020204" pitchFamily="34" charset="0"/>
                <a:ea typeface="HP001" panose="020B0603050302020204" pitchFamily="34" charset="0"/>
              </a:rPr>
              <a:t>Ƚ</a:t>
            </a:r>
            <a:r>
              <a:rPr lang="en-US" sz="3200" b="1" dirty="0">
                <a:solidFill>
                  <a:srgbClr val="F7446B"/>
                </a:solidFill>
                <a:latin typeface="HP001 4 hàng" panose="020B0603050302020204" pitchFamily="34" charset="0"/>
              </a:rPr>
              <a:t> </a:t>
            </a:r>
            <a:r>
              <a:rPr lang="en-US" sz="1800" dirty="0">
                <a:solidFill>
                  <a:srgbClr val="F7446B"/>
                </a:solidFill>
                <a:latin typeface="UTM Avo" panose="02040603050506020204" pitchFamily="18" charset="0"/>
              </a:rPr>
              <a:t>(</a:t>
            </a:r>
            <a:r>
              <a:rPr lang="vi-VN" sz="1800" dirty="0">
                <a:solidFill>
                  <a:srgbClr val="F7446B"/>
                </a:solidFill>
                <a:latin typeface="UTM Avo" panose="02040603050506020204" pitchFamily="18" charset="0"/>
              </a:rPr>
              <a:t>cỡ nhỏ)</a:t>
            </a:r>
            <a:endParaRPr lang="en-US" sz="1800" b="1" dirty="0">
              <a:solidFill>
                <a:srgbClr val="F7446B"/>
              </a:solidFill>
              <a:latin typeface="UTM Avo" panose="02040603050506020204" pitchFamily="18" charset="0"/>
            </a:endParaRPr>
          </a:p>
        </p:txBody>
      </p:sp>
      <p:pic>
        <p:nvPicPr>
          <p:cNvPr id="4" name="V kiểu 2">
            <a:hlinkClick r:id="" action="ppaction://media"/>
            <a:extLst>
              <a:ext uri="{FF2B5EF4-FFF2-40B4-BE49-F238E27FC236}">
                <a16:creationId xmlns:a16="http://schemas.microsoft.com/office/drawing/2014/main" id="{DCC15653-A62A-465B-B03F-AD80D6647B4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72756" y="1158086"/>
            <a:ext cx="4912487" cy="3579747"/>
          </a:xfrm>
          <a:prstGeom prst="rect">
            <a:avLst/>
          </a:prstGeom>
        </p:spPr>
      </p:pic>
      <p:sp>
        <p:nvSpPr>
          <p:cNvPr id="5" name="Rectangle 4">
            <a:extLst>
              <a:ext uri="{FF2B5EF4-FFF2-40B4-BE49-F238E27FC236}">
                <a16:creationId xmlns:a16="http://schemas.microsoft.com/office/drawing/2014/main" id="{27E70588-2D4E-4C7D-A40A-E71475A7B4A1}"/>
              </a:ext>
            </a:extLst>
          </p:cNvPr>
          <p:cNvSpPr/>
          <p:nvPr/>
        </p:nvSpPr>
        <p:spPr>
          <a:xfrm>
            <a:off x="1066800" y="1158086"/>
            <a:ext cx="2489200" cy="54371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FB15D945-25DD-45B2-836C-11C71F4CEB45}"/>
              </a:ext>
            </a:extLst>
          </p:cNvPr>
          <p:cNvSpPr/>
          <p:nvPr/>
        </p:nvSpPr>
        <p:spPr>
          <a:xfrm>
            <a:off x="3698832" y="4241799"/>
            <a:ext cx="1863768" cy="496034"/>
          </a:xfrm>
          <a:prstGeom prst="rect">
            <a:avLst/>
          </a:prstGeom>
          <a:solidFill>
            <a:schemeClr val="accent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235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33622" y="1807065"/>
            <a:ext cx="6616758" cy="826314"/>
            <a:chOff x="328872" y="2049957"/>
            <a:chExt cx="6616758" cy="826314"/>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16630" b="84500"/>
            <a:stretch/>
          </p:blipFill>
          <p:spPr>
            <a:xfrm>
              <a:off x="328872" y="2049957"/>
              <a:ext cx="6372918" cy="826314"/>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763715" y="2332771"/>
              <a:ext cx="6181915" cy="461665"/>
            </a:xfrm>
            <a:prstGeom prst="rect">
              <a:avLst/>
            </a:prstGeom>
            <a:noFill/>
          </p:spPr>
          <p:txBody>
            <a:bodyPr wrap="square">
              <a:spAutoFit/>
            </a:bodyPr>
            <a:lstStyle/>
            <a:p>
              <a:r>
                <a:rPr lang="en-US" sz="2400" dirty="0">
                  <a:solidFill>
                    <a:srgbClr val="FF0000"/>
                  </a:solidFill>
                  <a:latin typeface="HP001 4 hàng" panose="020B0603050302020204" pitchFamily="34" charset="0"/>
                </a:rPr>
                <a:t> </a:t>
              </a:r>
              <a:r>
                <a:rPr lang="vi-VN" sz="2400" dirty="0">
                  <a:solidFill>
                    <a:srgbClr val="FF0000"/>
                  </a:solidFill>
                  <a:latin typeface="HP001" panose="020B0603050302020204" pitchFamily="34" charset="0"/>
                  <a:ea typeface="HP001" panose="020B0603050302020204" pitchFamily="34" charset="0"/>
                </a:rPr>
                <a:t>Ƚ</a:t>
              </a:r>
              <a:r>
                <a:rPr lang="vi-VN" sz="2400" dirty="0">
                  <a:solidFill>
                    <a:srgbClr val="FF0000"/>
                  </a:solidFill>
                  <a:latin typeface="HP001 4 hàng" panose="020B0603050302020204" pitchFamily="34" charset="0"/>
                </a:rPr>
                <a:t>iệt Nam có nhiều danh lam thắng cảnh.</a:t>
              </a:r>
              <a:endParaRPr lang="en-US" sz="24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Ƚ, h, l,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FFB51A9C-F396-4A4E-87E5-C0616682E74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E4AAD435-B2AE-4E93-8BC6-194A0BF90CC2}"/>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580F93-6158-47C5-8267-DE86B566110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3A3BB49B-247B-47B8-A627-01EB299D7E4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81FEF190-D9A3-4FEC-ADB3-68168C38882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6F4C1861-DBE9-40F2-8A13-0A1C69BE90EF}"/>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727115" y="466215"/>
            <a:ext cx="4952729"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THÁNH GIÓNG</a:t>
            </a:r>
            <a:endParaRPr lang="en-US" sz="3600" dirty="0">
              <a:solidFill>
                <a:schemeClr val="accent2"/>
              </a:solidFill>
              <a:latin typeface="UTM Cookies" panose="02040603050506020204" pitchFamily="18" charset="0"/>
            </a:endParaRPr>
          </a:p>
        </p:txBody>
      </p:sp>
      <p:pic>
        <p:nvPicPr>
          <p:cNvPr id="11" name="Picture 10">
            <a:extLst>
              <a:ext uri="{FF2B5EF4-FFF2-40B4-BE49-F238E27FC236}">
                <a16:creationId xmlns:a16="http://schemas.microsoft.com/office/drawing/2014/main" id="{586437D6-DC82-4E9A-92F3-2487CE24652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2" name="Picture 1">
            <a:extLst>
              <a:ext uri="{FF2B5EF4-FFF2-40B4-BE49-F238E27FC236}">
                <a16:creationId xmlns:a16="http://schemas.microsoft.com/office/drawing/2014/main" id="{3764607D-B1F8-4F17-A459-05529E3664FC}"/>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b="58752"/>
          <a:stretch/>
        </p:blipFill>
        <p:spPr>
          <a:xfrm>
            <a:off x="1536285" y="1647889"/>
            <a:ext cx="5060682" cy="1531143"/>
          </a:xfrm>
          <a:prstGeom prst="rect">
            <a:avLst/>
          </a:prstGeom>
        </p:spPr>
      </p:pic>
      <p:pic>
        <p:nvPicPr>
          <p:cNvPr id="12" name="Picture 11">
            <a:extLst>
              <a:ext uri="{FF2B5EF4-FFF2-40B4-BE49-F238E27FC236}">
                <a16:creationId xmlns:a16="http://schemas.microsoft.com/office/drawing/2014/main" id="{F1DE93BE-6CFB-4D3D-85FE-82BE476EBAD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Lst>
          </a:blip>
          <a:srcRect t="59904" b="-1152"/>
          <a:stretch/>
        </p:blipFill>
        <p:spPr>
          <a:xfrm>
            <a:off x="673690" y="3225233"/>
            <a:ext cx="5309422" cy="1606401"/>
          </a:xfrm>
          <a:prstGeom prst="rect">
            <a:avLst/>
          </a:prstGeom>
        </p:spPr>
      </p:pic>
      <p:sp>
        <p:nvSpPr>
          <p:cNvPr id="14" name="TextBox 13">
            <a:extLst>
              <a:ext uri="{FF2B5EF4-FFF2-40B4-BE49-F238E27FC236}">
                <a16:creationId xmlns:a16="http://schemas.microsoft.com/office/drawing/2014/main" id="{4D3AA807-2DCC-48E4-AC94-AB911CA05AD3}"/>
              </a:ext>
            </a:extLst>
          </p:cNvPr>
          <p:cNvSpPr txBox="1"/>
          <p:nvPr/>
        </p:nvSpPr>
        <p:spPr>
          <a:xfrm>
            <a:off x="1666396" y="1278534"/>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en-US" sz="1500" dirty="0">
                <a:latin typeface="UTM Avo" panose="02040603050506020204" pitchFamily="18" charset="0"/>
              </a:rPr>
              <a:t>Nghe </a:t>
            </a:r>
            <a:r>
              <a:rPr lang="vi-VN" sz="1500" dirty="0">
                <a:latin typeface="UTM Avo" panose="02040603050506020204" pitchFamily="18" charset="0"/>
              </a:rPr>
              <a:t>kể chuyện</a:t>
            </a:r>
            <a:r>
              <a:rPr lang="en-US" sz="1500" dirty="0">
                <a:latin typeface="UTM Avo" panose="02040603050506020204" pitchFamily="18" charset="0"/>
              </a:rPr>
              <a:t>.</a:t>
            </a:r>
            <a:endParaRPr lang="vi-VN" sz="15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ần thoại sử Việt] - Truyền thuyết Thánh Gióng">
            <a:hlinkClick r:id="" action="ppaction://media"/>
            <a:extLst>
              <a:ext uri="{FF2B5EF4-FFF2-40B4-BE49-F238E27FC236}">
                <a16:creationId xmlns:a16="http://schemas.microsoft.com/office/drawing/2014/main" id="{543651DF-2232-4DE7-B3FD-A5F184FA7F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6858000" cy="4908331"/>
          </a:xfrm>
          <a:prstGeom prst="rect">
            <a:avLst/>
          </a:prstGeom>
        </p:spPr>
      </p:pic>
    </p:spTree>
    <p:extLst>
      <p:ext uri="{BB962C8B-B14F-4D97-AF65-F5344CB8AC3E}">
        <p14:creationId xmlns:p14="http://schemas.microsoft.com/office/powerpoint/2010/main" val="62168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3F6C4-8E13-415B-980C-B0E4DFC9008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55346" y="328579"/>
            <a:ext cx="5747307" cy="4486341"/>
          </a:xfrm>
          <a:prstGeom prst="rect">
            <a:avLst/>
          </a:prstGeom>
        </p:spPr>
      </p:pic>
      <p:sp>
        <p:nvSpPr>
          <p:cNvPr id="6" name="TextBox 5">
            <a:extLst>
              <a:ext uri="{FF2B5EF4-FFF2-40B4-BE49-F238E27FC236}">
                <a16:creationId xmlns:a16="http://schemas.microsoft.com/office/drawing/2014/main" id="{6D1BBC48-FA88-4D59-BEB1-F1B8B9BB53B2}"/>
              </a:ext>
            </a:extLst>
          </p:cNvPr>
          <p:cNvSpPr txBox="1"/>
          <p:nvPr/>
        </p:nvSpPr>
        <p:spPr>
          <a:xfrm>
            <a:off x="468085" y="2310139"/>
            <a:ext cx="2960914"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Cậu bé Gióng không biết nói, biết cười, không biết tự xúc ăn.</a:t>
            </a:r>
          </a:p>
        </p:txBody>
      </p:sp>
      <p:sp>
        <p:nvSpPr>
          <p:cNvPr id="8" name="TextBox 7">
            <a:extLst>
              <a:ext uri="{FF2B5EF4-FFF2-40B4-BE49-F238E27FC236}">
                <a16:creationId xmlns:a16="http://schemas.microsoft.com/office/drawing/2014/main" id="{1F3681D3-343A-499E-94EA-84C371BADFBA}"/>
              </a:ext>
            </a:extLst>
          </p:cNvPr>
          <p:cNvSpPr txBox="1"/>
          <p:nvPr/>
        </p:nvSpPr>
        <p:spPr>
          <a:xfrm>
            <a:off x="3254653" y="2032495"/>
            <a:ext cx="3222347" cy="954107"/>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“Về bảo với vua rèn cho ta một con ngựa sắt, một thanh gươm sắt, một áo giáp sắt và một nón sắt, ta sẽ đánh đuổi giặc dữ cho!”</a:t>
            </a:r>
          </a:p>
        </p:txBody>
      </p:sp>
      <p:sp>
        <p:nvSpPr>
          <p:cNvPr id="11" name="TextBox 10">
            <a:extLst>
              <a:ext uri="{FF2B5EF4-FFF2-40B4-BE49-F238E27FC236}">
                <a16:creationId xmlns:a16="http://schemas.microsoft.com/office/drawing/2014/main" id="{80B96051-3033-449F-8049-0CF24668BEC7}"/>
              </a:ext>
            </a:extLst>
          </p:cNvPr>
          <p:cNvSpPr txBox="1"/>
          <p:nvPr/>
        </p:nvSpPr>
        <p:spPr>
          <a:xfrm>
            <a:off x="565881" y="4291699"/>
            <a:ext cx="2688772"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Gióng lớn nhanh như thổi, người cao to sừng sững.</a:t>
            </a:r>
          </a:p>
        </p:txBody>
      </p:sp>
      <p:sp>
        <p:nvSpPr>
          <p:cNvPr id="12" name="TextBox 11">
            <a:extLst>
              <a:ext uri="{FF2B5EF4-FFF2-40B4-BE49-F238E27FC236}">
                <a16:creationId xmlns:a16="http://schemas.microsoft.com/office/drawing/2014/main" id="{E3C2576D-D029-4DB1-8EA2-06DF8C4AE5BF}"/>
              </a:ext>
            </a:extLst>
          </p:cNvPr>
          <p:cNvSpPr txBox="1"/>
          <p:nvPr/>
        </p:nvSpPr>
        <p:spPr>
          <a:xfrm>
            <a:off x="3407754" y="4291699"/>
            <a:ext cx="2884189" cy="523220"/>
          </a:xfrm>
          <a:prstGeom prst="rect">
            <a:avLst/>
          </a:prstGeom>
          <a:solidFill>
            <a:schemeClr val="accent2"/>
          </a:solidFill>
          <a:effectLst>
            <a:softEdge rad="63500"/>
          </a:effectLst>
        </p:spPr>
        <p:txBody>
          <a:bodyPr wrap="square" rtlCol="0">
            <a:spAutoFit/>
          </a:bodyPr>
          <a:lstStyle/>
          <a:p>
            <a:pPr algn="ctr"/>
            <a:r>
              <a:rPr lang="vi-VN" dirty="0">
                <a:solidFill>
                  <a:srgbClr val="FF0000"/>
                </a:solidFill>
                <a:latin typeface="UTM Avo" panose="02040603050506020204" pitchFamily="18" charset="0"/>
              </a:rPr>
              <a:t>Sau khi đánh đuổi giặc Ân, Gióng cưỡi ngựa bay về trời.</a:t>
            </a:r>
          </a:p>
        </p:txBody>
      </p:sp>
    </p:spTree>
    <p:custDataLst>
      <p:tags r:id="rId1"/>
    </p:custDataLst>
    <p:extLst>
      <p:ext uri="{BB962C8B-B14F-4D97-AF65-F5344CB8AC3E}">
        <p14:creationId xmlns:p14="http://schemas.microsoft.com/office/powerpoint/2010/main" val="28387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1B64-10CF-4D0A-B1F8-9954AFC616EE}"/>
              </a:ext>
            </a:extLst>
          </p:cNvPr>
          <p:cNvSpPr txBox="1"/>
          <p:nvPr/>
        </p:nvSpPr>
        <p:spPr>
          <a:xfrm>
            <a:off x="508001" y="301926"/>
            <a:ext cx="58155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Kể lại từng đoạn của câu chuyện theo tranh</a:t>
            </a:r>
            <a:r>
              <a:rPr lang="en-US" sz="1500" dirty="0">
                <a:latin typeface="UTM Avo" panose="02040603050506020204" pitchFamily="18" charset="0"/>
              </a:rPr>
              <a:t>.</a:t>
            </a:r>
            <a:endParaRPr lang="vi-VN" sz="1500" dirty="0">
              <a:latin typeface="UTM Avo" panose="02040603050506020204" pitchFamily="18" charset="0"/>
            </a:endParaRPr>
          </a:p>
        </p:txBody>
      </p:sp>
      <p:pic>
        <p:nvPicPr>
          <p:cNvPr id="4" name="Picture 3">
            <a:extLst>
              <a:ext uri="{FF2B5EF4-FFF2-40B4-BE49-F238E27FC236}">
                <a16:creationId xmlns:a16="http://schemas.microsoft.com/office/drawing/2014/main" id="{954DC041-33A1-45F7-B5BB-6487A574069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b="58752"/>
          <a:stretch/>
        </p:blipFill>
        <p:spPr>
          <a:xfrm>
            <a:off x="529655" y="817318"/>
            <a:ext cx="5798689" cy="1754432"/>
          </a:xfrm>
          <a:prstGeom prst="rect">
            <a:avLst/>
          </a:prstGeom>
        </p:spPr>
      </p:pic>
      <p:pic>
        <p:nvPicPr>
          <p:cNvPr id="5" name="Picture 4">
            <a:extLst>
              <a:ext uri="{FF2B5EF4-FFF2-40B4-BE49-F238E27FC236}">
                <a16:creationId xmlns:a16="http://schemas.microsoft.com/office/drawing/2014/main" id="{34949E25-367E-4FA5-BB81-EEEEB10F79D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Lst>
          </a:blip>
          <a:srcRect t="59904" b="-1152"/>
          <a:stretch/>
        </p:blipFill>
        <p:spPr>
          <a:xfrm>
            <a:off x="529654" y="2706142"/>
            <a:ext cx="5798689" cy="1754432"/>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99494" y="1073936"/>
            <a:ext cx="4494410" cy="3388734"/>
          </a:xfrm>
          <a:prstGeom prst="rect">
            <a:avLst/>
          </a:prstGeom>
        </p:spPr>
      </p:pic>
      <p:sp>
        <p:nvSpPr>
          <p:cNvPr id="3" name="TextBox 2">
            <a:extLst>
              <a:ext uri="{FF2B5EF4-FFF2-40B4-BE49-F238E27FC236}">
                <a16:creationId xmlns:a16="http://schemas.microsoft.com/office/drawing/2014/main" id="{9F278260-FFCE-492B-930D-7A39236C34FF}"/>
              </a:ext>
            </a:extLst>
          </p:cNvPr>
          <p:cNvSpPr txBox="1"/>
          <p:nvPr/>
        </p:nvSpPr>
        <p:spPr>
          <a:xfrm>
            <a:off x="924220" y="205662"/>
            <a:ext cx="6470494" cy="539378"/>
          </a:xfrm>
          <a:prstGeom prst="rect">
            <a:avLst/>
          </a:prstGeom>
          <a:noFill/>
        </p:spPr>
        <p:txBody>
          <a:bodyPr wrap="square" rtlCol="0">
            <a:spAutoFit/>
          </a:bodyPr>
          <a:lstStyle/>
          <a:p>
            <a:pPr>
              <a:lnSpc>
                <a:spcPct val="150000"/>
              </a:lnSpc>
            </a:pPr>
            <a:r>
              <a:rPr lang="vi-VN" sz="2200" b="1" dirty="0">
                <a:latin typeface="Times New Roman" panose="02020603050405020304" pitchFamily="18" charset="0"/>
                <a:cs typeface="Times New Roman" panose="02020603050405020304" pitchFamily="18" charset="0"/>
              </a:rPr>
              <a:t>Đoán xem các bạn nhỏ trong tranh đang </a:t>
            </a:r>
            <a:r>
              <a:rPr lang="vi-VN" sz="2200" b="1" dirty="0" err="1">
                <a:latin typeface="Times New Roman" panose="02020603050405020304" pitchFamily="18" charset="0"/>
                <a:cs typeface="Times New Roman" panose="02020603050405020304" pitchFamily="18" charset="0"/>
              </a:rPr>
              <a:t>nói</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gì</a:t>
            </a:r>
            <a:r>
              <a:rPr lang="en-US" sz="22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8953" y="271638"/>
            <a:ext cx="695814" cy="366713"/>
          </a:xfrm>
          <a:prstGeom prst="rect">
            <a:avLst/>
          </a:prstGeom>
        </p:spPr>
      </p:pic>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0872C-D8A3-4A7F-9E85-000BF32829FE}"/>
              </a:ext>
            </a:extLst>
          </p:cNvPr>
          <p:cNvSpPr txBox="1"/>
          <p:nvPr/>
        </p:nvSpPr>
        <p:spPr>
          <a:xfrm>
            <a:off x="1585291" y="1133060"/>
            <a:ext cx="3687417" cy="2123658"/>
          </a:xfrm>
          <a:prstGeom prst="rect">
            <a:avLst/>
          </a:prstGeom>
          <a:noFill/>
        </p:spPr>
        <p:txBody>
          <a:bodyPr wrap="square" rtlCol="0">
            <a:spAutoFit/>
          </a:bodyPr>
          <a:lstStyle/>
          <a:p>
            <a:pPr algn="ctr"/>
            <a:r>
              <a:rPr lang="en-US" sz="6600" b="1" dirty="0" err="1">
                <a:solidFill>
                  <a:srgbClr val="FF0000"/>
                </a:solidFill>
              </a:rPr>
              <a:t>Tiết</a:t>
            </a:r>
            <a:r>
              <a:rPr lang="en-US" sz="6600" b="1" dirty="0">
                <a:solidFill>
                  <a:srgbClr val="FF0000"/>
                </a:solidFill>
              </a:rPr>
              <a:t> 1- 2 </a:t>
            </a:r>
          </a:p>
          <a:p>
            <a:pPr algn="ctr"/>
            <a:r>
              <a:rPr lang="en-US" sz="6600" b="1" dirty="0">
                <a:solidFill>
                  <a:srgbClr val="FF0000"/>
                </a:solidFill>
              </a:rPr>
              <a:t>ĐỌC</a:t>
            </a:r>
          </a:p>
        </p:txBody>
      </p:sp>
    </p:spTree>
    <p:extLst>
      <p:ext uri="{BB962C8B-B14F-4D97-AF65-F5344CB8AC3E}">
        <p14:creationId xmlns:p14="http://schemas.microsoft.com/office/powerpoint/2010/main" val="162975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78957" y="975072"/>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81706" y="174824"/>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509357"/>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08011" y="2175064"/>
            <a:ext cx="2625058" cy="2562057"/>
          </a:xfrm>
          <a:prstGeom prst="rect">
            <a:avLst/>
          </a:prstGeom>
        </p:spPr>
      </p:pic>
      <p:sp>
        <p:nvSpPr>
          <p:cNvPr id="7" name="TextBox 6">
            <a:extLst>
              <a:ext uri="{FF2B5EF4-FFF2-40B4-BE49-F238E27FC236}">
                <a16:creationId xmlns:a16="http://schemas.microsoft.com/office/drawing/2014/main" id="{DCF2D411-EBC8-45A1-8EA3-AEE9CFBB13EA}"/>
              </a:ext>
            </a:extLst>
          </p:cNvPr>
          <p:cNvSpPr txBox="1"/>
          <p:nvPr/>
        </p:nvSpPr>
        <p:spPr>
          <a:xfrm>
            <a:off x="4833870" y="210456"/>
            <a:ext cx="1648016" cy="461665"/>
          </a:xfrm>
          <a:prstGeom prst="rect">
            <a:avLst/>
          </a:prstGeom>
          <a:solidFill>
            <a:schemeClr val="accent1">
              <a:lumMod val="60000"/>
              <a:lumOff val="40000"/>
            </a:schemeClr>
          </a:solidFill>
        </p:spPr>
        <p:txBody>
          <a:bodyPr wrap="square" rtlCol="0">
            <a:spAutoFit/>
          </a:bodyPr>
          <a:lstStyle/>
          <a:p>
            <a:r>
              <a:rPr lang="vi-VN" sz="2400" b="1" dirty="0">
                <a:solidFill>
                  <a:srgbClr val="FF0000"/>
                </a:solidFill>
              </a:rPr>
              <a:t>ĐỌC MẪU</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2826247" y="184148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Nền</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đỏ</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2826247" y="2306659"/>
            <a:ext cx="1556910"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Lá</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cờ</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80474" y="602076"/>
            <a:ext cx="1592036" cy="144307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1641916" y="837343"/>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từ</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4EBE655-4055-4458-8D00-A2E6066EC27A}"/>
              </a:ext>
            </a:extLst>
          </p:cNvPr>
          <p:cNvSpPr txBox="1"/>
          <p:nvPr/>
        </p:nvSpPr>
        <p:spPr>
          <a:xfrm>
            <a:off x="2826246" y="280916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Đất</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nước</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1AD09ED3-8744-471C-A237-95B7DE03402B}"/>
              </a:ext>
            </a:extLst>
          </p:cNvPr>
          <p:cNvSpPr txBox="1"/>
          <p:nvPr/>
        </p:nvSpPr>
        <p:spPr>
          <a:xfrm>
            <a:off x="2826246" y="3311665"/>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Lễ</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hội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16244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33069" y="3079219"/>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64995" y="2865704"/>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0099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408784" y="213051"/>
            <a:ext cx="1204847" cy="1092113"/>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1613631" y="527951"/>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câu</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8067CAC-FBEB-4D4A-9F81-8EEE1FFAA7CC}"/>
              </a:ext>
            </a:extLst>
          </p:cNvPr>
          <p:cNvSpPr txBox="1"/>
          <p:nvPr/>
        </p:nvSpPr>
        <p:spPr>
          <a:xfrm>
            <a:off x="408783" y="1602254"/>
            <a:ext cx="6141103" cy="1938992"/>
          </a:xfrm>
          <a:prstGeom prst="rect">
            <a:avLst/>
          </a:prstGeom>
          <a:noFill/>
        </p:spPr>
        <p:txBody>
          <a:bodyPr wrap="square">
            <a:spAutoFit/>
          </a:bodyPr>
          <a:lstStyle/>
          <a:p>
            <a:pPr indent="171450" algn="just"/>
            <a:r>
              <a:rPr lang="vi-VN" sz="2400" dirty="0">
                <a:latin typeface="UTM Avo" panose="02040603050506020204" pitchFamily="18" charset="0"/>
              </a:rPr>
              <a:t>  </a:t>
            </a:r>
            <a:r>
              <a:rPr lang="vi-VN" sz="2400" dirty="0" err="1">
                <a:latin typeface="UTM Avo" panose="02040603050506020204" pitchFamily="18" charset="0"/>
              </a:rPr>
              <a:t>Việt</a:t>
            </a:r>
            <a:r>
              <a:rPr lang="vi-VN" sz="2400" dirty="0">
                <a:latin typeface="UTM Avo" panose="02040603050506020204" pitchFamily="18" charset="0"/>
              </a:rPr>
              <a:t> Nam </a:t>
            </a:r>
            <a:r>
              <a:rPr lang="vi-VN" sz="2400" dirty="0" err="1">
                <a:latin typeface="UTM Avo" panose="02040603050506020204" pitchFamily="18" charset="0"/>
              </a:rPr>
              <a:t>có</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a:t>
            </a:r>
            <a:r>
              <a:rPr lang="vi-VN" sz="2400" dirty="0" err="1">
                <a:latin typeface="UTM Avo" panose="02040603050506020204" pitchFamily="18" charset="0"/>
              </a:rPr>
              <a:t>vị</a:t>
            </a:r>
            <a:r>
              <a:rPr lang="vi-VN" sz="2400" dirty="0">
                <a:latin typeface="UTM Avo" panose="02040603050506020204" pitchFamily="18" charset="0"/>
              </a:rPr>
              <a:t> anh </a:t>
            </a:r>
            <a:r>
              <a:rPr lang="vi-VN" sz="2400" dirty="0" err="1">
                <a:latin typeface="UTM Avo" panose="02040603050506020204" pitchFamily="18" charset="0"/>
              </a:rPr>
              <a:t>hùng</a:t>
            </a:r>
            <a:r>
              <a:rPr lang="vi-VN" sz="2400" dirty="0">
                <a:latin typeface="UTM Avo" panose="02040603050506020204" pitchFamily="18" charset="0"/>
              </a:rPr>
              <a:t> </a:t>
            </a:r>
            <a:r>
              <a:rPr lang="vi-VN" sz="2400" dirty="0" err="1">
                <a:latin typeface="UTM Avo" panose="02040603050506020204" pitchFamily="18" charset="0"/>
              </a:rPr>
              <a:t>có</a:t>
            </a:r>
            <a:r>
              <a:rPr lang="vi-VN" sz="2400" dirty="0">
                <a:latin typeface="UTM Avo" panose="02040603050506020204" pitchFamily="18" charset="0"/>
              </a:rPr>
              <a:t> công </a:t>
            </a:r>
            <a:r>
              <a:rPr lang="vi-VN" sz="2400" dirty="0" err="1">
                <a:latin typeface="UTM Avo" panose="02040603050506020204" pitchFamily="18" charset="0"/>
              </a:rPr>
              <a:t>lớn</a:t>
            </a:r>
            <a:r>
              <a:rPr lang="vi-VN" sz="2400" dirty="0">
                <a:latin typeface="UTM Avo" panose="02040603050506020204" pitchFamily="18" charset="0"/>
              </a:rPr>
              <a:t> </a:t>
            </a:r>
            <a:r>
              <a:rPr lang="vi-VN" sz="2400" dirty="0" err="1">
                <a:latin typeface="UTM Avo" panose="02040603050506020204" pitchFamily="18" charset="0"/>
              </a:rPr>
              <a:t>với</a:t>
            </a:r>
            <a:r>
              <a:rPr lang="vi-VN" sz="2400" dirty="0">
                <a:latin typeface="UTM Avo" panose="02040603050506020204" pitchFamily="18" charset="0"/>
              </a:rPr>
              <a:t> </a:t>
            </a:r>
            <a:r>
              <a:rPr lang="vi-VN" sz="2400" dirty="0" err="1">
                <a:latin typeface="UTM Avo" panose="02040603050506020204" pitchFamily="18" charset="0"/>
              </a:rPr>
              <a:t>đất</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như </a:t>
            </a:r>
            <a:r>
              <a:rPr lang="vi-VN" sz="2400" b="1" dirty="0">
                <a:solidFill>
                  <a:srgbClr val="00B050"/>
                </a:solidFill>
                <a:latin typeface="UTM Avo" panose="02040603050506020204" pitchFamily="18" charset="0"/>
              </a:rPr>
              <a:t>Hai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Trưng,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Triệu</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Trần</a:t>
            </a:r>
            <a:r>
              <a:rPr lang="vi-VN" sz="2400" b="1" dirty="0">
                <a:solidFill>
                  <a:srgbClr val="00B050"/>
                </a:solidFill>
                <a:latin typeface="UTM Avo" panose="02040603050506020204" pitchFamily="18" charset="0"/>
              </a:rPr>
              <a:t> Hưng </a:t>
            </a:r>
            <a:r>
              <a:rPr lang="vi-VN" sz="2400" b="1" dirty="0" err="1">
                <a:solidFill>
                  <a:srgbClr val="00B050"/>
                </a:solidFill>
                <a:latin typeface="UTM Avo" panose="02040603050506020204" pitchFamily="18" charset="0"/>
              </a:rPr>
              <a:t>Đạo</a:t>
            </a:r>
            <a:r>
              <a:rPr lang="vi-VN" sz="2400" b="1" dirty="0">
                <a:solidFill>
                  <a:srgbClr val="00B050"/>
                </a:solidFill>
                <a:latin typeface="UTM Avo" panose="02040603050506020204" pitchFamily="18" charset="0"/>
              </a:rPr>
              <a:t>, Quang Trung, </a:t>
            </a:r>
            <a:r>
              <a:rPr lang="vi-VN" sz="2400" b="1" dirty="0" err="1">
                <a:solidFill>
                  <a:srgbClr val="00B050"/>
                </a:solidFill>
                <a:latin typeface="UTM Avo" panose="02040603050506020204" pitchFamily="18" charset="0"/>
              </a:rPr>
              <a:t>Hồ</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Chí</a:t>
            </a:r>
            <a:r>
              <a:rPr lang="vi-VN" sz="2400" b="1" dirty="0">
                <a:solidFill>
                  <a:srgbClr val="00B050"/>
                </a:solidFill>
                <a:latin typeface="UTM Avo" panose="02040603050506020204" pitchFamily="18" charset="0"/>
              </a:rPr>
              <a:t> Minh</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con </a:t>
            </a:r>
            <a:r>
              <a:rPr lang="vi-VN" sz="2400" dirty="0" err="1">
                <a:latin typeface="UTM Avo" panose="02040603050506020204" pitchFamily="18" charset="0"/>
              </a:rPr>
              <a:t>người</a:t>
            </a:r>
            <a:r>
              <a:rPr lang="vi-VN" sz="2400" dirty="0">
                <a:latin typeface="UTM Avo" panose="02040603050506020204" pitchFamily="18" charset="0"/>
              </a:rPr>
              <a:t> </a:t>
            </a:r>
            <a:r>
              <a:rPr lang="vi-VN" sz="2400" dirty="0" err="1">
                <a:latin typeface="UTM Avo" panose="02040603050506020204" pitchFamily="18" charset="0"/>
              </a:rPr>
              <a:t>ấy</a:t>
            </a:r>
            <a:r>
              <a:rPr lang="vi-VN" sz="2400" dirty="0">
                <a:latin typeface="UTM Avo" panose="02040603050506020204" pitchFamily="18" charset="0"/>
              </a:rPr>
              <a:t> </a:t>
            </a:r>
            <a:r>
              <a:rPr lang="vi-VN" sz="2400" dirty="0" err="1">
                <a:latin typeface="UTM Avo" panose="02040603050506020204" pitchFamily="18" charset="0"/>
              </a:rPr>
              <a:t>đã</a:t>
            </a:r>
            <a:r>
              <a:rPr lang="vi-VN" sz="2400" dirty="0">
                <a:latin typeface="UTM Avo" panose="02040603050506020204" pitchFamily="18" charset="0"/>
              </a:rPr>
              <a:t> </a:t>
            </a:r>
            <a:r>
              <a:rPr lang="vi-VN" sz="2400" dirty="0" err="1">
                <a:latin typeface="UTM Avo" panose="02040603050506020204" pitchFamily="18" charset="0"/>
              </a:rPr>
              <a:t>làm</a:t>
            </a:r>
            <a:r>
              <a:rPr lang="vi-VN" sz="2400" dirty="0">
                <a:latin typeface="UTM Avo" panose="02040603050506020204" pitchFamily="18" charset="0"/>
              </a:rPr>
              <a:t> </a:t>
            </a:r>
            <a:r>
              <a:rPr lang="vi-VN" sz="2400" b="1" dirty="0" err="1">
                <a:solidFill>
                  <a:srgbClr val="FF0000"/>
                </a:solidFill>
                <a:latin typeface="UTM Avo" panose="02040603050506020204" pitchFamily="18" charset="0"/>
              </a:rPr>
              <a:t>rạng</a:t>
            </a:r>
            <a:r>
              <a:rPr lang="vi-VN" sz="2400" b="1" dirty="0">
                <a:solidFill>
                  <a:srgbClr val="FF0000"/>
                </a:solidFill>
                <a:latin typeface="UTM Avo" panose="02040603050506020204" pitchFamily="18" charset="0"/>
              </a:rPr>
              <a:t> danh </a:t>
            </a:r>
            <a:r>
              <a:rPr lang="vi-VN" sz="2400" dirty="0" err="1">
                <a:latin typeface="UTM Avo" panose="02040603050506020204" pitchFamily="18" charset="0"/>
              </a:rPr>
              <a:t>lịch</a:t>
            </a:r>
            <a:r>
              <a:rPr lang="vi-VN" sz="2400" dirty="0">
                <a:latin typeface="UTM Avo" panose="02040603050506020204" pitchFamily="18" charset="0"/>
              </a:rPr>
              <a:t> </a:t>
            </a:r>
            <a:r>
              <a:rPr lang="vi-VN" sz="2400" dirty="0" err="1">
                <a:latin typeface="UTM Avo" panose="02040603050506020204" pitchFamily="18" charset="0"/>
              </a:rPr>
              <a:t>sử</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a:t>
            </a:r>
            <a:r>
              <a:rPr lang="vi-VN" sz="2400" dirty="0" err="1">
                <a:latin typeface="UTM Avo" panose="02040603050506020204" pitchFamily="18" charset="0"/>
              </a:rPr>
              <a:t>nhà</a:t>
            </a:r>
            <a:r>
              <a:rPr lang="vi-VN" sz="2400" dirty="0">
                <a:latin typeface="UTM Avo" panose="02040603050506020204" pitchFamily="18" charset="0"/>
              </a:rPr>
              <a:t>.</a:t>
            </a:r>
          </a:p>
        </p:txBody>
      </p:sp>
      <p:cxnSp>
        <p:nvCxnSpPr>
          <p:cNvPr id="4" name="Straight Connector 3">
            <a:extLst>
              <a:ext uri="{FF2B5EF4-FFF2-40B4-BE49-F238E27FC236}">
                <a16:creationId xmlns:a16="http://schemas.microsoft.com/office/drawing/2014/main" id="{2F43636E-8DEF-461D-B98F-1131A72477EB}"/>
              </a:ext>
            </a:extLst>
          </p:cNvPr>
          <p:cNvCxnSpPr>
            <a:cxnSpLocks/>
          </p:cNvCxnSpPr>
          <p:nvPr/>
        </p:nvCxnSpPr>
        <p:spPr>
          <a:xfrm flipH="1">
            <a:off x="5156357" y="2057399"/>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35A2F2F8-9B76-4373-B4D9-E88B3E2EB57E}"/>
              </a:ext>
            </a:extLst>
          </p:cNvPr>
          <p:cNvCxnSpPr>
            <a:cxnSpLocks/>
          </p:cNvCxnSpPr>
          <p:nvPr/>
        </p:nvCxnSpPr>
        <p:spPr>
          <a:xfrm flipH="1">
            <a:off x="1504300" y="246651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DE4DB39B-0A27-4E2D-AE46-A3A7F06DDEB2}"/>
              </a:ext>
            </a:extLst>
          </p:cNvPr>
          <p:cNvCxnSpPr>
            <a:cxnSpLocks/>
          </p:cNvCxnSpPr>
          <p:nvPr/>
        </p:nvCxnSpPr>
        <p:spPr>
          <a:xfrm flipH="1">
            <a:off x="3424668" y="2437570"/>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D9103D32-569B-4D65-9C5D-ACF9A4F42BD5}"/>
              </a:ext>
            </a:extLst>
          </p:cNvPr>
          <p:cNvCxnSpPr>
            <a:cxnSpLocks/>
          </p:cNvCxnSpPr>
          <p:nvPr/>
        </p:nvCxnSpPr>
        <p:spPr>
          <a:xfrm flipH="1">
            <a:off x="6496556" y="246651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3D4594C0-92FD-46CA-9BFC-1F3084C269DF}"/>
              </a:ext>
            </a:extLst>
          </p:cNvPr>
          <p:cNvCxnSpPr>
            <a:cxnSpLocks/>
          </p:cNvCxnSpPr>
          <p:nvPr/>
        </p:nvCxnSpPr>
        <p:spPr>
          <a:xfrm flipH="1">
            <a:off x="2736721" y="2803977"/>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73545DE3-B2EF-4A94-B101-0489148D9DA6}"/>
              </a:ext>
            </a:extLst>
          </p:cNvPr>
          <p:cNvCxnSpPr>
            <a:cxnSpLocks/>
          </p:cNvCxnSpPr>
          <p:nvPr/>
        </p:nvCxnSpPr>
        <p:spPr>
          <a:xfrm flipH="1">
            <a:off x="2521068" y="3177682"/>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BB98ED8A-3BE6-403F-B07E-900BB323FCAD}"/>
              </a:ext>
            </a:extLst>
          </p:cNvPr>
          <p:cNvGrpSpPr/>
          <p:nvPr/>
        </p:nvGrpSpPr>
        <p:grpSpPr>
          <a:xfrm>
            <a:off x="5302667" y="2803974"/>
            <a:ext cx="184719" cy="268357"/>
            <a:chOff x="5302667" y="2803974"/>
            <a:chExt cx="184719" cy="268357"/>
          </a:xfrm>
        </p:grpSpPr>
        <p:cxnSp>
          <p:nvCxnSpPr>
            <p:cNvPr id="23" name="Straight Connector 22">
              <a:extLst>
                <a:ext uri="{FF2B5EF4-FFF2-40B4-BE49-F238E27FC236}">
                  <a16:creationId xmlns:a16="http://schemas.microsoft.com/office/drawing/2014/main" id="{9CD12749-24D3-48B9-9EF6-7E81B323E651}"/>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56EDCEB-4CAA-4133-B13C-193F368EA57E}"/>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grpSp>
        <p:nvGrpSpPr>
          <p:cNvPr id="17" name="Group 16">
            <a:extLst>
              <a:ext uri="{FF2B5EF4-FFF2-40B4-BE49-F238E27FC236}">
                <a16:creationId xmlns:a16="http://schemas.microsoft.com/office/drawing/2014/main" id="{CB2AD3E3-D92E-4E1A-BF3E-EA0799A916EF}"/>
              </a:ext>
            </a:extLst>
          </p:cNvPr>
          <p:cNvGrpSpPr/>
          <p:nvPr/>
        </p:nvGrpSpPr>
        <p:grpSpPr>
          <a:xfrm>
            <a:off x="2036953" y="3541246"/>
            <a:ext cx="184719" cy="268357"/>
            <a:chOff x="5302667" y="2803974"/>
            <a:chExt cx="184719" cy="268357"/>
          </a:xfrm>
        </p:grpSpPr>
        <p:cxnSp>
          <p:nvCxnSpPr>
            <p:cNvPr id="19" name="Straight Connector 18">
              <a:extLst>
                <a:ext uri="{FF2B5EF4-FFF2-40B4-BE49-F238E27FC236}">
                  <a16:creationId xmlns:a16="http://schemas.microsoft.com/office/drawing/2014/main" id="{0DD5419B-CFD4-480B-BC30-261C2BF7B0BC}"/>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F22D15A0-0A37-4B4F-8555-2A22CB81F2E0}"/>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algn="ctr">
              <a:lnSpc>
                <a:spcPct val="150000"/>
              </a:lnSpc>
            </a:pPr>
            <a:r>
              <a:rPr lang="vi-VN" sz="2000" b="1" dirty="0">
                <a:solidFill>
                  <a:schemeClr val="bg1">
                    <a:lumMod val="10000"/>
                  </a:schemeClr>
                </a:solidFill>
                <a:latin typeface="UTM Avo" panose="02040603050506020204" pitchFamily="18" charset="0"/>
              </a:rPr>
              <a:t>GIẢI NGHĨA TỪ</a:t>
            </a:r>
            <a:endParaRPr lang="en-US" sz="2000" b="1" dirty="0">
              <a:solidFill>
                <a:schemeClr val="bg1">
                  <a:lumMod val="1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3483</TotalTime>
  <Words>1303</Words>
  <Application>Microsoft Office PowerPoint</Application>
  <PresentationFormat>Custom</PresentationFormat>
  <Paragraphs>127</Paragraphs>
  <Slides>28</Slides>
  <Notes>3</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UTM Charlotte</vt:lpstr>
      <vt:lpstr>Calibri</vt:lpstr>
      <vt:lpstr>UTM Cookies</vt:lpstr>
      <vt:lpstr>Calibri Light</vt:lpstr>
      <vt:lpstr>UTM Avo</vt:lpstr>
      <vt:lpstr>Kalam</vt:lpstr>
      <vt:lpstr>Times New Roman</vt:lpstr>
      <vt:lpstr>Montserrat</vt:lpstr>
      <vt:lpstr>Arial</vt:lpstr>
      <vt:lpstr>HP001 4 hàng</vt:lpstr>
      <vt:lpstr>HP001</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Administrator</cp:lastModifiedBy>
  <cp:revision>224</cp:revision>
  <dcterms:modified xsi:type="dcterms:W3CDTF">2022-03-25T02:47:14Z</dcterms:modified>
</cp:coreProperties>
</file>