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9" r:id="rId2"/>
    <p:sldId id="298" r:id="rId3"/>
    <p:sldId id="299" r:id="rId4"/>
    <p:sldId id="295" r:id="rId5"/>
    <p:sldId id="273" r:id="rId6"/>
    <p:sldId id="258" r:id="rId7"/>
    <p:sldId id="300" r:id="rId8"/>
    <p:sldId id="260" r:id="rId9"/>
    <p:sldId id="277" r:id="rId10"/>
    <p:sldId id="263" r:id="rId11"/>
    <p:sldId id="262" r:id="rId12"/>
    <p:sldId id="296" r:id="rId13"/>
    <p:sldId id="278" r:id="rId14"/>
    <p:sldId id="264" r:id="rId15"/>
    <p:sldId id="266" r:id="rId16"/>
    <p:sldId id="267" r:id="rId17"/>
    <p:sldId id="297" r:id="rId18"/>
    <p:sldId id="287" r:id="rId19"/>
    <p:sldId id="270" r:id="rId20"/>
    <p:sldId id="271" r:id="rId21"/>
    <p:sldId id="272" r:id="rId22"/>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78" d="100"/>
          <a:sy n="78" d="100"/>
        </p:scale>
        <p:origin x="94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96337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8/4/2023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media" Target="../media/media2.mp4"/><Relationship Id="rId7" Type="http://schemas.openxmlformats.org/officeDocument/2006/relationships/image" Target="../media/image2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Thân cây liễu tuy không to nhưng dẻo dai.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943212"/>
            <a:ext cx="527050" cy="26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có khả năng chịu đựng trong khoảng thời gian dài.</a:t>
            </a:r>
            <a:endParaRPr lang="en-US" sz="3600">
              <a:latin typeface="Arial" pitchFamily="34" charset="0"/>
              <a:cs typeface="Arial" pitchFamily="34" charset="0"/>
            </a:endParaRPr>
          </a:p>
        </p:txBody>
      </p:sp>
      <p:sp>
        <p:nvSpPr>
          <p:cNvPr id="13" name="Title 1"/>
          <p:cNvSpPr txBox="1">
            <a:spLocks/>
          </p:cNvSpPr>
          <p:nvPr/>
        </p:nvSpPr>
        <p:spPr>
          <a:xfrm>
            <a:off x="139700" y="2044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4" name="Title 1"/>
          <p:cNvSpPr txBox="1">
            <a:spLocks/>
          </p:cNvSpPr>
          <p:nvPr/>
        </p:nvSpPr>
        <p:spPr>
          <a:xfrm>
            <a:off x="2209800" y="2038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nghiêng bên nọ, nghiêng bên kia.</a:t>
            </a:r>
            <a:endParaRPr lang="en-US" sz="3600">
              <a:latin typeface="Arial" pitchFamily="34" charset="0"/>
              <a:cs typeface="Arial" pitchFamily="34" charset="0"/>
            </a:endParaRP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mềm và gợi cảm giác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sp>
        <p:nvSpPr>
          <p:cNvPr id="6" name="TextBox 5"/>
          <p:cNvSpPr txBox="1"/>
          <p:nvPr/>
        </p:nvSpPr>
        <p:spPr>
          <a:xfrm>
            <a:off x="1524000" y="266811"/>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166256" y="802976"/>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Cây gì xuất hiện trong bài?</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Thân cây liễu có đặc điểm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Cây liễu</a:t>
            </a:r>
            <a:endParaRPr lang="en-US" sz="3600">
              <a:latin typeface="Arial" pitchFamily="34" charset="0"/>
              <a:cs typeface="Arial" pitchFamily="34" charset="0"/>
            </a:endParaRP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Thân cây liễu không to nhưng dẻo dai.</a:t>
            </a:r>
            <a:endParaRPr lang="en-US" sz="3600">
              <a:latin typeface="Arial"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Cành liễu có đặc điểm gì?</a:t>
            </a:r>
            <a:endParaRPr lang="en-US" sz="3200">
              <a:latin typeface="Arial" pitchFamily="34" charset="0"/>
              <a:ea typeface="Arial-Rounded" pitchFamily="34" charset="0"/>
              <a:cs typeface="Arial" pitchFamily="34" charset="0"/>
            </a:endParaRP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Vì sao nói liễu là loài cây dễ trồng?</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Cành liễu mềm mại, có thể chuyển động theo chiều gió</a:t>
            </a:r>
            <a:endParaRPr lang="en-US" sz="3600">
              <a:latin typeface="Arial" pitchFamily="34" charset="0"/>
              <a:cs typeface="Arial" pitchFamily="34" charset="0"/>
            </a:endParaRP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	Liễu là loài cây dễ trồng vì chỉ cần cắm cành xuống đất, nó có thể nhanh chóng mọc lên cây non.</a:t>
            </a:r>
            <a:endParaRPr lang="en-US" sz="3600">
              <a:latin typeface="Arial" pitchFamily="34" charset="0"/>
              <a:cs typeface="Arial" pitchFamily="34" charset="0"/>
            </a:endParaRP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Thân cây lΗğu δŪg Ǉo ηưng Ύ˞o </a:t>
            </a:r>
            <a:r>
              <a:rPr lang="vi-VN" sz="3200" b="1" smtClean="0">
                <a:solidFill>
                  <a:srgbClr val="7030A0"/>
                </a:solidFill>
                <a:latin typeface="HP001 4 hàng" pitchFamily="34" charset="0"/>
                <a:ea typeface="Arial-Rounded" pitchFamily="34" charset="0"/>
                <a:cs typeface="Arial-Rounded" pitchFamily="34" charset="0"/>
              </a:rPr>
              <a:t>dai</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b) </a:t>
            </a:r>
            <a:r>
              <a:rPr lang="vi-VN" sz="3200" b="1">
                <a:solidFill>
                  <a:srgbClr val="7030A0"/>
                </a:solidFill>
                <a:latin typeface="HP001 4 hàng" pitchFamily="34" charset="0"/>
                <a:ea typeface="Arial-Rounded" pitchFamily="34" charset="0"/>
                <a:cs typeface="Arial-Rounded" pitchFamily="34" charset="0"/>
              </a:rPr>
              <a:t>Cà</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l</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ğu </a:t>
            </a:r>
            <a:r>
              <a:rPr lang="el-GR" sz="3200" b="1">
                <a:solidFill>
                  <a:srgbClr val="7030A0"/>
                </a:solidFill>
                <a:latin typeface="HP001 4 hàng" pitchFamily="34" charset="0"/>
                <a:ea typeface="Arial-Rounded" pitchFamily="34" charset="0"/>
                <a:cs typeface="Arial-Rounded" pitchFamily="34" charset="0"/>
              </a:rPr>
              <a:t>Εϛ</a:t>
            </a:r>
            <a:r>
              <a:rPr lang="vi-VN" sz="3200" b="1">
                <a:solidFill>
                  <a:srgbClr val="7030A0"/>
                </a:solidFill>
                <a:latin typeface="HP001 4 hàng" pitchFamily="34" charset="0"/>
                <a:ea typeface="Arial-Rounded" pitchFamily="34" charset="0"/>
                <a:cs typeface="Arial-Rounded" pitchFamily="34" charset="0"/>
              </a:rPr>
              <a:t>m jại, có </a:t>
            </a:r>
            <a:r>
              <a:rPr lang="el-GR" sz="3200" b="1">
                <a:solidFill>
                  <a:srgbClr val="7030A0"/>
                </a:solidFill>
                <a:latin typeface="HP001 4 hàng" pitchFamily="34" charset="0"/>
                <a:ea typeface="Arial-Rounded" pitchFamily="34" charset="0"/>
                <a:cs typeface="Arial-Rounded" pitchFamily="34" charset="0"/>
              </a:rPr>
              <a:t>Ό˘ ε</a:t>
            </a:r>
            <a:r>
              <a:rPr lang="vi-VN" sz="3200" b="1">
                <a:solidFill>
                  <a:srgbClr val="7030A0"/>
                </a:solidFill>
                <a:latin typeface="HP001 4 hàng" pitchFamily="34" charset="0"/>
                <a:ea typeface="Arial-Rounded" pitchFamily="34" charset="0"/>
                <a:cs typeface="Arial-Rounded" pitchFamily="34" charset="0"/>
              </a:rPr>
              <a:t>u</a:t>
            </a:r>
            <a:r>
              <a:rPr lang="el-GR" sz="3200" b="1">
                <a:solidFill>
                  <a:srgbClr val="7030A0"/>
                </a:solidFill>
                <a:latin typeface="HP001 4 hàng" pitchFamily="34" charset="0"/>
                <a:ea typeface="Arial-Rounded" pitchFamily="34" charset="0"/>
                <a:cs typeface="Arial-Rounded" pitchFamily="34" charset="0"/>
              </a:rPr>
              <a:t>ΐϜ</a:t>
            </a:r>
            <a:r>
              <a:rPr lang="vi-VN" sz="3200" b="1">
                <a:solidFill>
                  <a:srgbClr val="7030A0"/>
                </a:solidFill>
                <a:latin typeface="HP001 4 hàng" pitchFamily="34" charset="0"/>
                <a:ea typeface="Arial-Rounded" pitchFamily="34" charset="0"/>
                <a:cs typeface="Arial-Rounded" pitchFamily="34" charset="0"/>
              </a:rPr>
              <a:t>n đųg </a:t>
            </a:r>
            <a:r>
              <a:rPr lang="el-GR" sz="3200" b="1">
                <a:solidFill>
                  <a:srgbClr val="7030A0"/>
                </a:solidFill>
                <a:latin typeface="HP001 4 hàng" pitchFamily="34" charset="0"/>
                <a:ea typeface="Arial-Rounded" pitchFamily="34" charset="0"/>
                <a:cs typeface="Arial-Rounded" pitchFamily="34" charset="0"/>
              </a:rPr>
              <a:t>Ό;</a:t>
            </a:r>
            <a:r>
              <a:rPr lang="vi-VN" sz="3200" b="1" smtClean="0">
                <a:solidFill>
                  <a:srgbClr val="7030A0"/>
                </a:solidFill>
                <a:latin typeface="HP001 4 hàng" pitchFamily="34" charset="0"/>
                <a:ea typeface="Arial-Rounded" pitchFamily="34" charset="0"/>
                <a:cs typeface="Arial-Rounded" pitchFamily="34" charset="0"/>
              </a:rPr>
              <a:t>o</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a. Thân cây liễu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smtClean="0">
                <a:latin typeface="Arial" pitchFamily="34" charset="0"/>
                <a:ea typeface="Arial-Rounded" pitchFamily="34" charset="0"/>
                <a:cs typeface="Arial" pitchFamily="34" charset="0"/>
              </a:rPr>
              <a:t>b. Cành liễu (…).</a:t>
            </a:r>
            <a:endParaRPr lang="en-US" sz="2800">
              <a:latin typeface="Arial" pitchFamily="34" charset="0"/>
              <a:ea typeface="Arial-Rounded" pitchFamily="34" charset="0"/>
              <a:cs typeface="Arial" pitchFamily="34" charset="0"/>
            </a:endParaRP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εΗϛ</a:t>
            </a:r>
            <a:r>
              <a:rPr lang="vi-VN" sz="3200" b="1">
                <a:solidFill>
                  <a:srgbClr val="7030A0"/>
                </a:solidFill>
                <a:latin typeface="HP001 4 hàng" pitchFamily="34" charset="0"/>
                <a:ea typeface="Arial-Rounded" pitchFamily="34" charset="0"/>
                <a:cs typeface="Arial-Rounded" pitchFamily="34" charset="0"/>
              </a:rPr>
              <a:t>u gió</a:t>
            </a:r>
            <a:endParaRPr lang="en-US" sz="3200" b="1">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quấn quýt vườn nhà</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Lá thơm dành tặng riêng bà sớm hôm?</a:t>
            </a:r>
            <a:endParaRPr lang="en-US" sz="3600">
              <a:solidFill>
                <a:srgbClr val="0070C0"/>
              </a:solidFill>
              <a:latin typeface="Arial" pitchFamily="34" charset="0"/>
              <a:cs typeface="Arial" pitchFamily="34" charset="0"/>
            </a:endParaRP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trầu</a:t>
            </a:r>
            <a:endParaRPr lang="en-US" sz="3600">
              <a:solidFill>
                <a:srgbClr val="FF0000"/>
              </a:solidFill>
              <a:latin typeface="Arial" pitchFamily="34" charset="0"/>
              <a:cs typeface="Arial" pitchFamily="34" charset="0"/>
            </a:endParaRP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Cây liễu dẻo dai</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118, 119).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120, 121).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smtClean="0">
                <a:solidFill>
                  <a:srgbClr val="0070C0"/>
                </a:solidFill>
                <a:latin typeface="Arial" pitchFamily="34" charset="0"/>
                <a:cs typeface="Arial" pitchFamily="34" charset="0"/>
              </a:rPr>
              <a:t>Cây gì thân nhẵn, lá xanh</a:t>
            </a:r>
            <a:br>
              <a:rPr lang="en-US" sz="3600" smtClean="0">
                <a:solidFill>
                  <a:srgbClr val="0070C0"/>
                </a:solidFill>
                <a:latin typeface="Arial" pitchFamily="34" charset="0"/>
                <a:cs typeface="Arial" pitchFamily="34" charset="0"/>
              </a:rPr>
            </a:br>
            <a:r>
              <a:rPr lang="en-US" sz="3600" smtClean="0">
                <a:solidFill>
                  <a:srgbClr val="0070C0"/>
                </a:solidFill>
                <a:latin typeface="Arial" pitchFamily="34" charset="0"/>
                <a:cs typeface="Arial" pitchFamily="34" charset="0"/>
              </a:rPr>
              <a:t>Có buồng quả chín, ngọt lành thơm ngon?</a:t>
            </a:r>
            <a:endParaRPr lang="en-US" sz="3600">
              <a:solidFill>
                <a:srgbClr val="0070C0"/>
              </a:solidFill>
              <a:latin typeface="Arial" pitchFamily="34" charset="0"/>
              <a:cs typeface="Arial" pitchFamily="34" charset="0"/>
            </a:endParaRP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smtClean="0">
                <a:solidFill>
                  <a:srgbClr val="FF0000"/>
                </a:solidFill>
                <a:latin typeface="Arial" pitchFamily="34" charset="0"/>
                <a:cs typeface="Arial" pitchFamily="34" charset="0"/>
              </a:rPr>
              <a:t>Cây chuối</a:t>
            </a:r>
            <a:endParaRPr lang="en-US" sz="3600">
              <a:solidFill>
                <a:srgbClr val="FF0000"/>
              </a:solidFill>
              <a:latin typeface="Arial" pitchFamily="34" charset="0"/>
              <a:cs typeface="Arial" pitchFamily="34" charset="0"/>
            </a:endParaRP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CÂY LIỄU DẺO DAI</a:t>
              </a:r>
              <a:endParaRPr lang="en-US" sz="3600" b="1">
                <a:solidFill>
                  <a:srgbClr val="00863D"/>
                </a:solidFill>
                <a:latin typeface="Arial-Rounded" pitchFamily="34" charset="0"/>
                <a:ea typeface="Arial-Rounded" pitchFamily="34" charset="0"/>
                <a:cs typeface="Arial-Rounded" pitchFamily="34" charset="0"/>
              </a:endParaRP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THIÊN NHIÊN KÌ THÚ</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Nói về đặc điểm khác nhau giữa hai cây trong tranh</a:t>
            </a:r>
            <a:endParaRPr lang="en-US" sz="2400" b="1">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Cây liễu không ngừng lắc lư.</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Thấy vậy, Nam rất lo cây liễu sẽ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Cành liễu mềm mại, có thể chuyển động theo chiều gió.</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Vì vậy, cây không dễ bị gãy.</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Liễu còn là loài cây dễ trồng.</a:t>
            </a:r>
            <a:r>
              <a:rPr lang="en-US" sz="2200" smtClean="0">
                <a:solidFill>
                  <a:srgbClr val="FF0000"/>
                </a:solidFill>
                <a:latin typeface="Arial" pitchFamily="34" charset="0"/>
                <a:ea typeface="Arial-Rounded" pitchFamily="34" charset="0"/>
                <a:cs typeface="Arial" pitchFamily="34" charset="0"/>
              </a:rPr>
              <a:t>//</a:t>
            </a:r>
            <a:r>
              <a:rPr lang="en-US" sz="2200" smtClean="0">
                <a:latin typeface="Arial" pitchFamily="34" charset="0"/>
                <a:ea typeface="Arial-Rounded" pitchFamily="34" charset="0"/>
                <a:cs typeface="Arial" pitchFamily="34" charset="0"/>
              </a:rPr>
              <a:t>Chỉ cần cắm cành xuống đất, nó có thể nhanh chóng mọc lên cây con.</a:t>
            </a:r>
            <a:r>
              <a:rPr lang="en-US" sz="2200" smtClean="0">
                <a:solidFill>
                  <a:srgbClr val="FF0000"/>
                </a:solidFill>
                <a:latin typeface="Arial" pitchFamily="34" charset="0"/>
                <a:ea typeface="Arial-Rounded" pitchFamily="34" charset="0"/>
                <a:cs typeface="Arial" pitchFamily="34" charset="0"/>
              </a:rPr>
              <a:t>//</a:t>
            </a:r>
            <a:endParaRPr lang="en-US" sz="2200" smtClean="0">
              <a:latin typeface="Arial" pitchFamily="34" charset="0"/>
              <a:ea typeface="Arial-Rounded" pitchFamily="34" charset="0"/>
              <a:cs typeface="Arial" pitchFamily="34" charset="0"/>
            </a:endParaRP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941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smtClean="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smtClean="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smtClean="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Con yên tâm, cây liễu sẽ không sao đâu.</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Mẹ giải thích:</a:t>
            </a:r>
          </a:p>
          <a:p>
            <a:pPr algn="just">
              <a:spcAft>
                <a:spcPts val="600"/>
              </a:spcAft>
            </a:pPr>
            <a:r>
              <a:rPr lang="en-US" sz="2200">
                <a:latin typeface="Arial" pitchFamily="34" charset="0"/>
                <a:ea typeface="Arial-Rounded" pitchFamily="34" charset="0"/>
                <a:cs typeface="Arial" pitchFamily="34" charset="0"/>
              </a:rPr>
              <a:t>	</a:t>
            </a:r>
            <a:r>
              <a:rPr lang="en-US" sz="2200" smtClean="0">
                <a:latin typeface="Arial" pitchFamily="34" charset="0"/>
                <a:ea typeface="Arial-Rounded" pitchFamily="34" charset="0"/>
                <a:cs typeface="Arial" pitchFamily="34" charset="0"/>
              </a:rPr>
              <a:t>-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smtClean="0">
                <a:latin typeface="Arial" pitchFamily="34" charset="0"/>
                <a:ea typeface="Arial-Rounded" pitchFamily="34" charset="0"/>
                <a:cs typeface="Arial" pitchFamily="34" charset="0"/>
              </a:rPr>
              <a:t>(Hải An)</a:t>
            </a:r>
            <a:endParaRPr lang="en-US" sz="2200">
              <a:latin typeface="Arial" pitchFamily="34" charset="0"/>
              <a:ea typeface="Arial-Rounded" pitchFamily="34" charset="0"/>
              <a:cs typeface="Arial" pitchFamily="34" charset="0"/>
            </a:endParaRP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smtClean="0">
                <a:latin typeface="Arial" pitchFamily="34" charset="0"/>
                <a:ea typeface="Arial-Rounded" pitchFamily="34" charset="0"/>
                <a:cs typeface="Arial" pitchFamily="34" charset="0"/>
              </a:rPr>
              <a:t>Cây liễu dẻo dai</a:t>
            </a:r>
            <a:endParaRPr lang="en-US" sz="2400" b="1">
              <a:latin typeface="Arial" pitchFamily="34" charset="0"/>
              <a:ea typeface="Arial-Rounded" pitchFamily="34" charset="0"/>
              <a:cs typeface="Arial" pitchFamily="34" charset="0"/>
            </a:endParaRP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lắc lư	</a:t>
            </a:r>
            <a:br>
              <a:rPr lang="en-US" smtClean="0">
                <a:latin typeface="Arial" pitchFamily="34" charset="0"/>
                <a:cs typeface="Arial" pitchFamily="34" charset="0"/>
              </a:rPr>
            </a:br>
            <a:r>
              <a:rPr lang="en-US" smtClean="0">
                <a:latin typeface="Arial" pitchFamily="34" charset="0"/>
                <a:cs typeface="Arial" pitchFamily="34" charset="0"/>
              </a:rPr>
              <a:t>giải thích	</a:t>
            </a:r>
            <a:br>
              <a:rPr lang="en-US" smtClean="0">
                <a:latin typeface="Arial" pitchFamily="34" charset="0"/>
                <a:cs typeface="Arial" pitchFamily="34" charset="0"/>
              </a:rPr>
            </a:br>
            <a:r>
              <a:rPr lang="en-US" smtClean="0">
                <a:latin typeface="Arial" pitchFamily="34" charset="0"/>
                <a:cs typeface="Arial" pitchFamily="34" charset="0"/>
              </a:rPr>
              <a:t>trồng</a:t>
            </a:r>
            <a:br>
              <a:rPr lang="en-US" smtClean="0">
                <a:latin typeface="Arial" pitchFamily="34" charset="0"/>
                <a:cs typeface="Arial" pitchFamily="34" charset="0"/>
              </a:rPr>
            </a:br>
            <a:r>
              <a:rPr lang="en-US" smtClean="0">
                <a:latin typeface="Arial" pitchFamily="34" charset="0"/>
                <a:cs typeface="Arial" pitchFamily="34" charset="0"/>
              </a:rPr>
              <a:t>nhanh chóng		</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4" name="Straight Connector 3"/>
          <p:cNvCxnSpPr/>
          <p:nvPr/>
        </p:nvCxnSpPr>
        <p:spPr>
          <a:xfrm flipH="1">
            <a:off x="3118338" y="2261089"/>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3962400" y="2247901"/>
            <a:ext cx="1966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69618" y="2952750"/>
            <a:ext cx="5112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28661" y="362243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867499" y="4292110"/>
            <a:ext cx="562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403</Words>
  <Application>Microsoft Office PowerPoint</Application>
  <PresentationFormat>On-screen Show (16:9)</PresentationFormat>
  <Paragraphs>125</Paragraphs>
  <Slides>21</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Arial-Rounded</vt:lpstr>
      <vt:lpstr>Calibri</vt:lpstr>
      <vt:lpstr>HP001 4 hàng</vt:lpstr>
      <vt:lpstr>Times New Roman</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PowerPoint Presentation</vt:lpstr>
      <vt:lpstr>lắc lư  giải thích  trồng nhanh chóng  </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271</cp:revision>
  <dcterms:created xsi:type="dcterms:W3CDTF">2020-12-08T15:48:47Z</dcterms:created>
  <dcterms:modified xsi:type="dcterms:W3CDTF">2023-04-08T07:45:59Z</dcterms:modified>
</cp:coreProperties>
</file>