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27"/>
  </p:notesMasterIdLst>
  <p:sldIdLst>
    <p:sldId id="315" r:id="rId2"/>
    <p:sldId id="320" r:id="rId3"/>
    <p:sldId id="350" r:id="rId4"/>
    <p:sldId id="351" r:id="rId5"/>
    <p:sldId id="326" r:id="rId6"/>
    <p:sldId id="346" r:id="rId7"/>
    <p:sldId id="325" r:id="rId8"/>
    <p:sldId id="349" r:id="rId9"/>
    <p:sldId id="327" r:id="rId10"/>
    <p:sldId id="328" r:id="rId11"/>
    <p:sldId id="348" r:id="rId12"/>
    <p:sldId id="330" r:id="rId13"/>
    <p:sldId id="331" r:id="rId14"/>
    <p:sldId id="332" r:id="rId15"/>
    <p:sldId id="336" r:id="rId16"/>
    <p:sldId id="333" r:id="rId17"/>
    <p:sldId id="334" r:id="rId18"/>
    <p:sldId id="335" r:id="rId19"/>
    <p:sldId id="341" r:id="rId20"/>
    <p:sldId id="352" r:id="rId21"/>
    <p:sldId id="342" r:id="rId22"/>
    <p:sldId id="353" r:id="rId23"/>
    <p:sldId id="354" r:id="rId24"/>
    <p:sldId id="355" r:id="rId25"/>
    <p:sldId id="344" r:id="rId26"/>
  </p:sldIdLst>
  <p:sldSz cx="6858000" cy="5143500"/>
  <p:notesSz cx="6858000" cy="9144000"/>
  <p:embeddedFontLst>
    <p:embeddedFont>
      <p:font typeface="HP001 4 hàng" panose="020B0603050302020204" pitchFamily="34" charset="77"/>
      <p:regular r:id="rId28"/>
      <p:bold r:id="rId29"/>
    </p:embeddedFont>
    <p:embeddedFont>
      <p:font typeface="Kalam" panose="02000000000000000000" pitchFamily="2" charset="77"/>
      <p:regular r:id="rId30"/>
      <p:bold r:id="rId31"/>
    </p:embeddedFont>
    <p:embeddedFont>
      <p:font typeface="Montserrat" panose="02000505000000020004" pitchFamily="2" charset="77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Cookies" panose="02040603050506020204" pitchFamily="18" charset="0"/>
      <p:regular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5F5F"/>
    <a:srgbClr val="EB54E9"/>
    <a:srgbClr val="FFFFFF"/>
    <a:srgbClr val="8AB036"/>
    <a:srgbClr val="B7D574"/>
    <a:srgbClr val="FFAB40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615"/>
  </p:normalViewPr>
  <p:slideViewPr>
    <p:cSldViewPr snapToGrid="0">
      <p:cViewPr>
        <p:scale>
          <a:sx n="120" d="100"/>
          <a:sy n="120" d="100"/>
        </p:scale>
        <p:origin x="10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3815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09826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5985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7.wdp"/><Relationship Id="rId4" Type="http://schemas.openxmlformats.org/officeDocument/2006/relationships/image" Target="../media/image27.pn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ov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10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306646"/>
            <a:ext cx="5853879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502060" y="3513624"/>
            <a:ext cx="5938210" cy="11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353128" y="801051"/>
            <a:ext cx="1527668" cy="132715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1880796" y="801051"/>
            <a:ext cx="1590475" cy="129932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275" y="844303"/>
            <a:ext cx="1483232" cy="125607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511" y="844302"/>
            <a:ext cx="1512477" cy="124064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428049" y="2233537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2019511" y="2251825"/>
            <a:ext cx="1335477" cy="50632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3562152" y="2242681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5104793" y="2244704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502061" y="2890803"/>
            <a:ext cx="585387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600" dirty="0">
                <a:latin typeface="UTM Avo" panose="02040603050506020204" pitchFamily="18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8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746916"/>
            <a:ext cx="6119826" cy="10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nào dưới đây là câu nêu đặc điểm?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Bốn nàng tiên cầm tay nhau trò chuyện.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91937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Trò chơi: </a:t>
            </a:r>
            <a:r>
              <a:rPr lang="vi-VN" sz="1500" b="1" i="1" dirty="0">
                <a:latin typeface="UTM Avo" panose="02040603050506020204" pitchFamily="18" charset="0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292608" y="2454039"/>
            <a:ext cx="384048" cy="384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2103120" y="2792367"/>
            <a:ext cx="594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3190507" y="2801910"/>
            <a:ext cx="957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676656" y="3694176"/>
            <a:ext cx="2322576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dirty="0">
                <a:solidFill>
                  <a:srgbClr val="000000"/>
                </a:solidFill>
                <a:latin typeface="UTM Avo" panose="02040603050506020204" pitchFamily="18" charset="0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3581400" y="3694176"/>
            <a:ext cx="2322576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rgbClr val="000000"/>
                </a:solidFill>
                <a:latin typeface="UTM Avo" panose="02040603050506020204" pitchFamily="18" charset="0"/>
              </a:rPr>
              <a:t>Mùa xuân có (…)</a:t>
            </a:r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429" t="22563" r="12521" b="22935"/>
          <a:stretch/>
        </p:blipFill>
        <p:spPr bwMode="auto">
          <a:xfrm>
            <a:off x="3757716" y="2505306"/>
            <a:ext cx="2067013" cy="209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86" t="789" r="56218" b="-789"/>
          <a:stretch/>
        </p:blipFill>
        <p:spPr>
          <a:xfrm>
            <a:off x="840417" y="2024467"/>
            <a:ext cx="2485506" cy="254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B03B3-509D-E343-BE30-C9CCE4B43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950976" y="1207008"/>
            <a:ext cx="4974336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1444752" y="957734"/>
            <a:ext cx="4297680" cy="3804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Q, h, l,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97213-0C56-964A-BD21-E07B84003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D4D590-BBDA-BA41-BBE6-A7B655886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BAE69A-10C0-8B48-B0D7-CF2486A60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006" y="1327356"/>
            <a:ext cx="1928168" cy="184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545AA-C53B-C248-BC3B-6245377F8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703" y="1363907"/>
            <a:ext cx="1820899" cy="1776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2B41-B2DD-2E4E-A35D-676385504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7387" y="3165154"/>
            <a:ext cx="1779405" cy="16904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E3135-84F5-594D-B1CB-97FA8D1D9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1449" y="3140176"/>
            <a:ext cx="1779405" cy="1726812"/>
          </a:xfrm>
          <a:prstGeom prst="roundRect">
            <a:avLst>
              <a:gd name="adj" fmla="val 6613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526484" y="2366844"/>
            <a:ext cx="18582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Chuyện 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bốn 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mùa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66790" y="578414"/>
            <a:ext cx="1641928" cy="746285"/>
            <a:chOff x="341062" y="617893"/>
            <a:chExt cx="1641928" cy="746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1062" y="65629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380093"/>
            <a:ext cx="5572410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thời tiết ngày hôm nay ở nơi em ở.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67936" y="421778"/>
            <a:ext cx="536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dirty="0">
                <a:solidFill>
                  <a:schemeClr val="accent2"/>
                </a:solidFill>
                <a:latin typeface="UTM Cookies" panose="02040603050506020204" pitchFamily="18" charset="0"/>
              </a:rPr>
              <a:t>CHUYỆN BỐN MÙA</a:t>
            </a:r>
            <a:endParaRPr lang="en-US" sz="4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130406" y="1787215"/>
            <a:ext cx="7213074" cy="30913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92309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đông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nói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xuân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? </a:t>
            </a:r>
            <a:endParaRPr lang="en-V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2" y="2420577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50000"/>
                  </a:schemeClr>
                </a:solidFill>
              </a:rPr>
              <a:t>Theo nàng Xuân, vườn cây vào mùa hạ như thế nào? </a:t>
            </a:r>
            <a:endParaRPr lang="en-VN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2A5F2-F42D-8747-A9A6-8C774594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016" y="221529"/>
            <a:ext cx="2120985" cy="2034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B42CD-C8D4-1249-B641-2A25FED4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741" y="236052"/>
            <a:ext cx="2002989" cy="2034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B7D9F-8B4D-9440-A29B-29E814871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299" y="2795717"/>
            <a:ext cx="2099636" cy="1859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27C9C-B873-9346-96DF-7E97B0DA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0347" y="2770853"/>
            <a:ext cx="2018354" cy="1899493"/>
          </a:xfrm>
          <a:prstGeom prst="roundRect">
            <a:avLst>
              <a:gd name="adj" fmla="val 6613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562463" y="4670346"/>
            <a:ext cx="3165531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hạ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nói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về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thu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727994" y="4698614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thu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thủ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thỉ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đông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điều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1FAF0A-259D-0D4C-9BAC-7E8E7F20D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3804" y="828213"/>
            <a:ext cx="3415867" cy="32762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AF78C29-CF8B-1F4B-8EF1-34A0025179BF}"/>
              </a:ext>
            </a:extLst>
          </p:cNvPr>
          <p:cNvSpPr/>
          <p:nvPr/>
        </p:nvSpPr>
        <p:spPr>
          <a:xfrm>
            <a:off x="1129017" y="4009086"/>
            <a:ext cx="4599965" cy="8606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đông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xuân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? </a:t>
            </a:r>
            <a:endParaRPr lang="en-VN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F717-A2DB-0448-A2BC-9CFC5E3FEFFF}"/>
              </a:ext>
            </a:extLst>
          </p:cNvPr>
          <p:cNvSpPr/>
          <p:nvPr/>
        </p:nvSpPr>
        <p:spPr>
          <a:xfrm>
            <a:off x="1363678" y="4143051"/>
            <a:ext cx="4130644" cy="26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>
                    <a:lumMod val="50000"/>
                  </a:schemeClr>
                </a:solidFill>
              </a:rPr>
              <a:t>Theo nàng Xuân, vườn cây vào mùa hạ như thế nào? </a:t>
            </a:r>
            <a:endParaRPr lang="en-VN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7C546-5D67-CA4C-A2F8-2E44F385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082" y="518837"/>
            <a:ext cx="3225835" cy="32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8DB15-3AB6-D24D-B6CF-264E7E665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506" y="560220"/>
            <a:ext cx="3719635" cy="329418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D8EBAE-6EB5-1840-A6C9-1ED84756DC17}"/>
              </a:ext>
            </a:extLst>
          </p:cNvPr>
          <p:cNvSpPr/>
          <p:nvPr/>
        </p:nvSpPr>
        <p:spPr>
          <a:xfrm>
            <a:off x="1846234" y="4110127"/>
            <a:ext cx="3165531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hạ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thu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1BAFE-857F-2D4D-9608-CF6AB11099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181" y="513627"/>
            <a:ext cx="3575637" cy="3365068"/>
          </a:xfrm>
          <a:prstGeom prst="roundRect">
            <a:avLst>
              <a:gd name="adj" fmla="val 6613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834349-C23B-374F-8A3B-91AF30FB7E33}"/>
              </a:ext>
            </a:extLst>
          </p:cNvPr>
          <p:cNvSpPr/>
          <p:nvPr/>
        </p:nvSpPr>
        <p:spPr>
          <a:xfrm>
            <a:off x="1533918" y="4053710"/>
            <a:ext cx="368290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thu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thỉ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đông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Nói với người thân về nàng tiên em thích nhất trong câu chuyện trên.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đơm trái ngọt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</a:t>
            </a:r>
            <a:r>
              <a:rPr lang="en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bập bùng bếp lửa </a:t>
            </a:r>
            <a:r>
              <a:rPr lang="en-VN" sz="1200" dirty="0">
                <a:latin typeface="UTM Avo" panose="02040603050506020204" pitchFamily="18" charset="0"/>
              </a:rPr>
              <a:t>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</a:t>
            </a:r>
            <a:r>
              <a:rPr lang="en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chuyện trò</a:t>
            </a:r>
            <a:r>
              <a:rPr lang="en-VN" sz="1200" dirty="0">
                <a:latin typeface="UTM Avo" panose="02040603050506020204" pitchFamily="18" charset="0"/>
              </a:rPr>
              <a:t>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Màn hình 2021-06-15 lúc 18.50.54.mov" descr="Ghi Màn hình 2021-06-15 lúc 18.50.54.mov">
            <a:hlinkClick r:id="" action="ppaction://media"/>
            <a:extLst>
              <a:ext uri="{FF2B5EF4-FFF2-40B4-BE49-F238E27FC236}">
                <a16:creationId xmlns:a16="http://schemas.microsoft.com/office/drawing/2014/main" id="{F71F16D0-589C-9B43-BF8C-E8554F6AE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58.15" end="1212.24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919" y="1932280"/>
            <a:ext cx="4894155" cy="2667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đ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chồi</a:t>
            </a:r>
            <a:r>
              <a:rPr lang="en-VN" sz="1800" dirty="0"/>
              <a:t> 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đơm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6999" y="1435120"/>
            <a:ext cx="392048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mọc ra những mầm non.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390163" y="1995230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nảy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Đẹp tuyệt vời khoảnh khắc hoa nở (online-video-cutter.com).mp4" descr="Đẹp tuyệt vời khoảnh khắc hoa nở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F8F53B48-19F3-404A-B4D0-0F352023FCD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102" y="2470986"/>
            <a:ext cx="4172953" cy="234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92857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 đọc lời thoại nhân vật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746084" y="1845703"/>
            <a:ext cx="5564344" cy="1121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2400" dirty="0">
                <a:latin typeface="UTM Avo" panose="02040603050506020204" pitchFamily="18" charset="0"/>
              </a:rPr>
              <a:t>Lời 4 cô tiên: nhí nhảnh, hồn nhiên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2400" dirty="0">
                <a:latin typeface="UTM Avo" panose="02040603050506020204" pitchFamily="18" charset="0"/>
              </a:rPr>
              <a:t>Lời bà Đất: trầm lắng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8681" y="711923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 dài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643116" y="1134453"/>
            <a:ext cx="5616958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Xuân nói: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1777569" y="118962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5099114" y="15942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2695404" y="202834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1706790" y="201352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325096" y="15942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4813833" y="1996488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90A4D81-9D8A-9042-80C5-490D2B9D1F32}"/>
              </a:ext>
            </a:extLst>
          </p:cNvPr>
          <p:cNvSpPr/>
          <p:nvPr/>
        </p:nvSpPr>
        <p:spPr>
          <a:xfrm>
            <a:off x="409200" y="12426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A1DD4B-EA63-214B-BD24-9147FB822145}"/>
              </a:ext>
            </a:extLst>
          </p:cNvPr>
          <p:cNvSpPr/>
          <p:nvPr/>
        </p:nvSpPr>
        <p:spPr>
          <a:xfrm>
            <a:off x="356837" y="278713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F21DFB-B370-7E4C-AB11-05CDE394512C}"/>
              </a:ext>
            </a:extLst>
          </p:cNvPr>
          <p:cNvSpPr/>
          <p:nvPr/>
        </p:nvSpPr>
        <p:spPr>
          <a:xfrm>
            <a:off x="377431" y="390402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1FDCBB-4EFF-8A45-ABC0-3FA449CF992A}"/>
              </a:ext>
            </a:extLst>
          </p:cNvPr>
          <p:cNvSpPr/>
          <p:nvPr/>
        </p:nvSpPr>
        <p:spPr>
          <a:xfrm>
            <a:off x="645733" y="2663854"/>
            <a:ext cx="5616958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Có em</a:t>
            </a:r>
            <a:r>
              <a:rPr lang="en-VN" sz="1800" dirty="0">
                <a:latin typeface="UTM Avo" panose="02040603050506020204" pitchFamily="18" charset="0"/>
              </a:rPr>
              <a:t> mới có bập bùng bếp lửa nhà sàn, mọi người có giấc ngủ ấm trong chăn.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5877A1-2877-C04E-B5DC-331190C7205F}"/>
              </a:ext>
            </a:extLst>
          </p:cNvPr>
          <p:cNvCxnSpPr>
            <a:cxnSpLocks/>
          </p:cNvCxnSpPr>
          <p:nvPr/>
        </p:nvCxnSpPr>
        <p:spPr>
          <a:xfrm flipH="1">
            <a:off x="1541922" y="274248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A3D0F6-4079-1F43-BA8C-F447D50A65D7}"/>
              </a:ext>
            </a:extLst>
          </p:cNvPr>
          <p:cNvCxnSpPr>
            <a:cxnSpLocks/>
          </p:cNvCxnSpPr>
          <p:nvPr/>
        </p:nvCxnSpPr>
        <p:spPr>
          <a:xfrm flipH="1">
            <a:off x="5669815" y="2740720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AFE8EE-1E5B-CE4B-90F7-0F2F1E64F21D}"/>
              </a:ext>
            </a:extLst>
          </p:cNvPr>
          <p:cNvCxnSpPr>
            <a:cxnSpLocks/>
          </p:cNvCxnSpPr>
          <p:nvPr/>
        </p:nvCxnSpPr>
        <p:spPr>
          <a:xfrm flipH="1">
            <a:off x="1371502" y="316123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373556-B1AA-5A4A-B383-FA0D43497053}"/>
              </a:ext>
            </a:extLst>
          </p:cNvPr>
          <p:cNvGrpSpPr/>
          <p:nvPr/>
        </p:nvGrpSpPr>
        <p:grpSpPr>
          <a:xfrm>
            <a:off x="4602270" y="3094449"/>
            <a:ext cx="134905" cy="353729"/>
            <a:chOff x="8719213" y="2921749"/>
            <a:chExt cx="141062" cy="35372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5C5D23-A284-3449-815A-6F84C14557FC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B4E9C49-4B2F-FE48-A4F1-1769DFCA3F1D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C6E9138-AEB5-6B4A-BB56-30977BC12137}"/>
              </a:ext>
            </a:extLst>
          </p:cNvPr>
          <p:cNvSpPr/>
          <p:nvPr/>
        </p:nvSpPr>
        <p:spPr>
          <a:xfrm>
            <a:off x="719062" y="3768796"/>
            <a:ext cx="5616958" cy="87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VN" sz="1800" dirty="0">
                <a:latin typeface="UTM Avo" panose="02040603050506020204" pitchFamily="18" charset="0"/>
              </a:rPr>
              <a:t>Còn cháu Đông, cháu có công ấp ủ mầm sống để mùa xuân về cây cối đâm chồi này lộc.</a:t>
            </a:r>
            <a:endParaRPr lang="vi-VN" sz="1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7918D1-F1DA-F546-9693-1790A4F59FF9}"/>
              </a:ext>
            </a:extLst>
          </p:cNvPr>
          <p:cNvCxnSpPr>
            <a:cxnSpLocks/>
          </p:cNvCxnSpPr>
          <p:nvPr/>
        </p:nvCxnSpPr>
        <p:spPr>
          <a:xfrm flipH="1">
            <a:off x="2690761" y="385034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54DD5C-7699-1A42-B277-724396D1DA9A}"/>
              </a:ext>
            </a:extLst>
          </p:cNvPr>
          <p:cNvCxnSpPr>
            <a:cxnSpLocks/>
          </p:cNvCxnSpPr>
          <p:nvPr/>
        </p:nvCxnSpPr>
        <p:spPr>
          <a:xfrm flipH="1">
            <a:off x="6251629" y="383041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EF4E53-CBEE-8A4C-9703-9266E9D8317B}"/>
              </a:ext>
            </a:extLst>
          </p:cNvPr>
          <p:cNvCxnSpPr>
            <a:cxnSpLocks/>
          </p:cNvCxnSpPr>
          <p:nvPr/>
        </p:nvCxnSpPr>
        <p:spPr>
          <a:xfrm flipH="1">
            <a:off x="2611405" y="427914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98CDE6-A621-0342-A969-8408BC15D9FA}"/>
              </a:ext>
            </a:extLst>
          </p:cNvPr>
          <p:cNvGrpSpPr/>
          <p:nvPr/>
        </p:nvGrpSpPr>
        <p:grpSpPr>
          <a:xfrm>
            <a:off x="5654286" y="4247925"/>
            <a:ext cx="134905" cy="353729"/>
            <a:chOff x="8719213" y="2921749"/>
            <a:chExt cx="141062" cy="3537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6BCA663-4CE8-7442-866E-EA73A764A7BD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191C0B-D5E1-C342-A8A0-CCE8763407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EE3A1C-1B5C-9C49-B727-3210CD264889}"/>
              </a:ext>
            </a:extLst>
          </p:cNvPr>
          <p:cNvCxnSpPr>
            <a:cxnSpLocks/>
          </p:cNvCxnSpPr>
          <p:nvPr/>
        </p:nvCxnSpPr>
        <p:spPr>
          <a:xfrm flipH="1">
            <a:off x="3525116" y="428562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6" grpId="0" animBg="1"/>
      <p:bldP spid="18" grpId="0" animBg="1"/>
      <p:bldP spid="23" grpId="0" animBg="1"/>
      <p:bldP spid="2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6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Bốn nàng tiên tượng trưng cho những mùa nào trong năm?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57175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Theo nàng tiên mùa hạ, vì sao thiếu nhi thích mùa thu?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296467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 không có mùa thu thì không có đêm trăng rằm rước đề, phá cỗ,…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Bốn nàng tiên tượng trưng cho bốn mùa xuân, hạ, thu, đông.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D8F3C-D07C-FC43-8EB4-E4DA5173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pic>
        <p:nvPicPr>
          <p:cNvPr id="1026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7D8BD8B7-B9F8-1C43-BF03-20ED8650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1414624" y="2513894"/>
            <a:ext cx="3893825" cy="2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56E414E-ADC8-6645-8A53-8D84BBF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04" y="3332567"/>
            <a:ext cx="2313992" cy="15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CD9A5025-A654-D94B-88AA-2870F6C1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0" y="3211720"/>
            <a:ext cx="1782212" cy="17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719FC326-97E6-F042-BC14-2CB98305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4" y="4156956"/>
            <a:ext cx="1194949" cy="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1637</Words>
  <Application>Microsoft Macintosh PowerPoint</Application>
  <PresentationFormat>Custom</PresentationFormat>
  <Paragraphs>134</Paragraphs>
  <Slides>25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Kalam</vt:lpstr>
      <vt:lpstr>Times New Roman</vt:lpstr>
      <vt:lpstr>HP001 4 hàng</vt:lpstr>
      <vt:lpstr>UTM Avo</vt:lpstr>
      <vt:lpstr>UTM Cookies</vt:lpstr>
      <vt:lpstr>Arial</vt:lpstr>
      <vt:lpstr>Montserrat</vt:lpstr>
      <vt:lpstr>UTM Alberta Heavy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Le Bao Chau 20146072</cp:lastModifiedBy>
  <cp:revision>132</cp:revision>
  <dcterms:modified xsi:type="dcterms:W3CDTF">2021-06-15T16:31:03Z</dcterms:modified>
</cp:coreProperties>
</file>