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 id="2147483710" r:id="rId4"/>
    <p:sldMasterId id="2147483722" r:id="rId5"/>
    <p:sldMasterId id="2147483734" r:id="rId6"/>
    <p:sldMasterId id="2147483748" r:id="rId7"/>
    <p:sldMasterId id="2147483760" r:id="rId8"/>
    <p:sldMasterId id="2147483772" r:id="rId9"/>
  </p:sldMasterIdLst>
  <p:notesMasterIdLst>
    <p:notesMasterId r:id="rId55"/>
  </p:notesMasterIdLst>
  <p:sldIdLst>
    <p:sldId id="521" r:id="rId10"/>
    <p:sldId id="257" r:id="rId11"/>
    <p:sldId id="263" r:id="rId12"/>
    <p:sldId id="264" r:id="rId13"/>
    <p:sldId id="259" r:id="rId14"/>
    <p:sldId id="258" r:id="rId15"/>
    <p:sldId id="260" r:id="rId16"/>
    <p:sldId id="261" r:id="rId17"/>
    <p:sldId id="268" r:id="rId18"/>
    <p:sldId id="512" r:id="rId19"/>
    <p:sldId id="509" r:id="rId20"/>
    <p:sldId id="516" r:id="rId21"/>
    <p:sldId id="517" r:id="rId22"/>
    <p:sldId id="511" r:id="rId23"/>
    <p:sldId id="518" r:id="rId24"/>
    <p:sldId id="519" r:id="rId25"/>
    <p:sldId id="514" r:id="rId26"/>
    <p:sldId id="510" r:id="rId27"/>
    <p:sldId id="515" r:id="rId28"/>
    <p:sldId id="513" r:id="rId29"/>
    <p:sldId id="304" r:id="rId30"/>
    <p:sldId id="494" r:id="rId31"/>
    <p:sldId id="495" r:id="rId32"/>
    <p:sldId id="496" r:id="rId33"/>
    <p:sldId id="497" r:id="rId34"/>
    <p:sldId id="278" r:id="rId35"/>
    <p:sldId id="325" r:id="rId36"/>
    <p:sldId id="276" r:id="rId37"/>
    <p:sldId id="279" r:id="rId38"/>
    <p:sldId id="280" r:id="rId39"/>
    <p:sldId id="498" r:id="rId40"/>
    <p:sldId id="282" r:id="rId41"/>
    <p:sldId id="285" r:id="rId42"/>
    <p:sldId id="286" r:id="rId43"/>
    <p:sldId id="499" r:id="rId44"/>
    <p:sldId id="505" r:id="rId45"/>
    <p:sldId id="500" r:id="rId46"/>
    <p:sldId id="501" r:id="rId47"/>
    <p:sldId id="256" r:id="rId48"/>
    <p:sldId id="502" r:id="rId49"/>
    <p:sldId id="503" r:id="rId50"/>
    <p:sldId id="504" r:id="rId51"/>
    <p:sldId id="328" r:id="rId52"/>
    <p:sldId id="487" r:id="rId53"/>
    <p:sldId id="29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1" d="100"/>
          <a:sy n="61" d="100"/>
        </p:scale>
        <p:origin x="45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0E2-6A4F-4649-8FEE-6F86815BC5FD}"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35D4B-7987-4B4D-B5BA-F731370483F6}" type="slidenum">
              <a:rPr lang="en-US" smtClean="0"/>
              <a:t>‹#›</a:t>
            </a:fld>
            <a:endParaRPr lang="en-US"/>
          </a:p>
        </p:txBody>
      </p:sp>
    </p:spTree>
    <p:extLst>
      <p:ext uri="{BB962C8B-B14F-4D97-AF65-F5344CB8AC3E}">
        <p14:creationId xmlns:p14="http://schemas.microsoft.com/office/powerpoint/2010/main" val="5211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936802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35967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829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3551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207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56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12368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08912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136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135D4B-7987-4B4D-B5BA-F731370483F6}" type="slidenum">
              <a:rPr lang="en-US" smtClean="0"/>
              <a:t>31</a:t>
            </a:fld>
            <a:endParaRPr lang="en-US"/>
          </a:p>
        </p:txBody>
      </p:sp>
    </p:spTree>
    <p:extLst>
      <p:ext uri="{BB962C8B-B14F-4D97-AF65-F5344CB8AC3E}">
        <p14:creationId xmlns:p14="http://schemas.microsoft.com/office/powerpoint/2010/main" val="282746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16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75929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70449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5903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4180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8884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961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6789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45004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13250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909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99109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96949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2947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1521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88939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72857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3399115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73960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41835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96084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1090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150418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2413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67634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60615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25168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39661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63545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0078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98135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207016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5415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102298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05283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2315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5668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99325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8592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78383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9043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0794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3977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6320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67491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54010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73052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39626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6549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1564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61980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2119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61305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28595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05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43033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39892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32007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6785318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120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26612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58610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70722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29697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286846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0441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307852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56922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80562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294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62986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7933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5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2874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26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17155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8815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97507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124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559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615072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743084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603431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31235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56148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428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872990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44645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10966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144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696338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1/14/2022</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1447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1/14/2022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782494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4"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8254955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889422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8406310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65121165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73637"/>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98973793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13619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1/14/2022</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0134778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18" Type="http://schemas.openxmlformats.org/officeDocument/2006/relationships/image" Target="../media/image16.png"/><Relationship Id="rId26" Type="http://schemas.openxmlformats.org/officeDocument/2006/relationships/image" Target="../media/image20.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3.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image" Target="../media/image8.jpe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5.wdp"/><Relationship Id="rId24" Type="http://schemas.openxmlformats.org/officeDocument/2006/relationships/image" Target="../media/image19.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21.png"/><Relationship Id="rId10" Type="http://schemas.openxmlformats.org/officeDocument/2006/relationships/image" Target="../media/image12.png"/><Relationship Id="rId19" Type="http://schemas.microsoft.com/office/2007/relationships/hdphoto" Target="../media/hdphoto9.wdp"/><Relationship Id="rId4" Type="http://schemas.openxmlformats.org/officeDocument/2006/relationships/image" Target="../media/image9.png"/><Relationship Id="rId9" Type="http://schemas.microsoft.com/office/2007/relationships/hdphoto" Target="../media/hdphoto4.wdp"/><Relationship Id="rId14" Type="http://schemas.openxmlformats.org/officeDocument/2006/relationships/image" Target="../media/image14.png"/><Relationship Id="rId22" Type="http://schemas.openxmlformats.org/officeDocument/2006/relationships/image" Target="../media/image18.png"/><Relationship Id="rId27" Type="http://schemas.microsoft.com/office/2007/relationships/hdphoto" Target="../media/hdphoto13.wdp"/></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1.png"/><Relationship Id="rId1" Type="http://schemas.openxmlformats.org/officeDocument/2006/relationships/slideLayout" Target="../slideLayouts/slideLayout61.xml"/><Relationship Id="rId5" Type="http://schemas.openxmlformats.org/officeDocument/2006/relationships/image" Target="../media/image53.GIF"/><Relationship Id="rId4" Type="http://schemas.openxmlformats.org/officeDocument/2006/relationships/image" Target="../media/image52.GIF"/></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4.wdp"/></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62.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30.wdp"/><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42.xml"/><Relationship Id="rId3" Type="http://schemas.openxmlformats.org/officeDocument/2006/relationships/image" Target="../media/image64.jpeg"/><Relationship Id="rId7" Type="http://schemas.openxmlformats.org/officeDocument/2006/relationships/slide" Target="slide40.xml"/><Relationship Id="rId12" Type="http://schemas.openxmlformats.org/officeDocument/2006/relationships/image" Target="../media/image70.png"/><Relationship Id="rId2" Type="http://schemas.openxmlformats.org/officeDocument/2006/relationships/image" Target="../media/image63.jpg"/><Relationship Id="rId16" Type="http://schemas.openxmlformats.org/officeDocument/2006/relationships/image" Target="../media/image73.gif"/><Relationship Id="rId1" Type="http://schemas.openxmlformats.org/officeDocument/2006/relationships/slideLayout" Target="../slideLayouts/slideLayout82.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png"/><Relationship Id="rId15" Type="http://schemas.openxmlformats.org/officeDocument/2006/relationships/image" Target="../media/image72.png"/><Relationship Id="rId10" Type="http://schemas.openxmlformats.org/officeDocument/2006/relationships/slide" Target="slide41.xml"/><Relationship Id="rId4" Type="http://schemas.openxmlformats.org/officeDocument/2006/relationships/slide" Target="slide39.xml"/><Relationship Id="rId9" Type="http://schemas.openxmlformats.org/officeDocument/2006/relationships/image" Target="../media/image68.png"/><Relationship Id="rId1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65.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38.xml"/><Relationship Id="rId14" Type="http://schemas.openxmlformats.org/officeDocument/2006/relationships/image" Target="../media/image81.gif"/></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30.png"/><Relationship Id="rId18" Type="http://schemas.openxmlformats.org/officeDocument/2006/relationships/slide" Target="slide7.xml"/><Relationship Id="rId26" Type="http://schemas.openxmlformats.org/officeDocument/2006/relationships/image" Target="../media/image18.png"/><Relationship Id="rId39" Type="http://schemas.openxmlformats.org/officeDocument/2006/relationships/image" Target="../media/image39.png"/><Relationship Id="rId3" Type="http://schemas.openxmlformats.org/officeDocument/2006/relationships/image" Target="../media/image25.png"/><Relationship Id="rId21" Type="http://schemas.openxmlformats.org/officeDocument/2006/relationships/image" Target="../media/image15.png"/><Relationship Id="rId34" Type="http://schemas.openxmlformats.org/officeDocument/2006/relationships/image" Target="../media/image36.png"/><Relationship Id="rId42" Type="http://schemas.microsoft.com/office/2007/relationships/hdphoto" Target="../media/hdphoto26.wdp"/><Relationship Id="rId7" Type="http://schemas.openxmlformats.org/officeDocument/2006/relationships/image" Target="../media/image27.png"/><Relationship Id="rId12" Type="http://schemas.microsoft.com/office/2007/relationships/hdphoto" Target="../media/hdphoto19.wdp"/><Relationship Id="rId17" Type="http://schemas.openxmlformats.org/officeDocument/2006/relationships/image" Target="../media/image31.png"/><Relationship Id="rId25" Type="http://schemas.microsoft.com/office/2007/relationships/hdphoto" Target="../media/hdphoto20.wdp"/><Relationship Id="rId33" Type="http://schemas.microsoft.com/office/2007/relationships/hdphoto" Target="../media/hdphoto12.wdp"/><Relationship Id="rId38" Type="http://schemas.microsoft.com/office/2007/relationships/hdphoto" Target="../media/hdphoto24.wdp"/><Relationship Id="rId46" Type="http://schemas.microsoft.com/office/2007/relationships/hdphoto" Target="../media/hdphoto28.wdp"/><Relationship Id="rId2" Type="http://schemas.openxmlformats.org/officeDocument/2006/relationships/image" Target="../media/image22.jpeg"/><Relationship Id="rId16" Type="http://schemas.microsoft.com/office/2007/relationships/hdphoto" Target="../media/hdphoto9.wdp"/><Relationship Id="rId20" Type="http://schemas.openxmlformats.org/officeDocument/2006/relationships/slide" Target="slide5.xml"/><Relationship Id="rId29" Type="http://schemas.microsoft.com/office/2007/relationships/hdphoto" Target="../media/hdphoto21.wdp"/><Relationship Id="rId41"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29.png"/><Relationship Id="rId24" Type="http://schemas.openxmlformats.org/officeDocument/2006/relationships/image" Target="../media/image33.png"/><Relationship Id="rId32" Type="http://schemas.openxmlformats.org/officeDocument/2006/relationships/image" Target="../media/image19.png"/><Relationship Id="rId37" Type="http://schemas.openxmlformats.org/officeDocument/2006/relationships/image" Target="../media/image38.png"/><Relationship Id="rId40" Type="http://schemas.microsoft.com/office/2007/relationships/hdphoto" Target="../media/hdphoto25.wdp"/><Relationship Id="rId45" Type="http://schemas.openxmlformats.org/officeDocument/2006/relationships/image" Target="../media/image42.png"/><Relationship Id="rId5" Type="http://schemas.openxmlformats.org/officeDocument/2006/relationships/image" Target="../media/image26.png"/><Relationship Id="rId15" Type="http://schemas.openxmlformats.org/officeDocument/2006/relationships/image" Target="../media/image16.png"/><Relationship Id="rId23" Type="http://schemas.openxmlformats.org/officeDocument/2006/relationships/slide" Target="slide8.xml"/><Relationship Id="rId28" Type="http://schemas.openxmlformats.org/officeDocument/2006/relationships/image" Target="../media/image34.png"/><Relationship Id="rId36" Type="http://schemas.microsoft.com/office/2007/relationships/hdphoto" Target="../media/hdphoto23.wdp"/><Relationship Id="rId10" Type="http://schemas.microsoft.com/office/2007/relationships/hdphoto" Target="../media/hdphoto18.wdp"/><Relationship Id="rId19" Type="http://schemas.openxmlformats.org/officeDocument/2006/relationships/image" Target="../media/image32.png"/><Relationship Id="rId31" Type="http://schemas.microsoft.com/office/2007/relationships/hdphoto" Target="../media/hdphoto22.wdp"/><Relationship Id="rId44" Type="http://schemas.microsoft.com/office/2007/relationships/hdphoto" Target="../media/hdphoto27.wdp"/><Relationship Id="rId4" Type="http://schemas.microsoft.com/office/2007/relationships/hdphoto" Target="../media/hdphoto15.wdp"/><Relationship Id="rId9" Type="http://schemas.openxmlformats.org/officeDocument/2006/relationships/image" Target="../media/image28.png"/><Relationship Id="rId14" Type="http://schemas.openxmlformats.org/officeDocument/2006/relationships/slide" Target="slide6.xml"/><Relationship Id="rId22" Type="http://schemas.microsoft.com/office/2007/relationships/hdphoto" Target="../media/hdphoto8.wdp"/><Relationship Id="rId27" Type="http://schemas.microsoft.com/office/2007/relationships/hdphoto" Target="../media/hdphoto11.wdp"/><Relationship Id="rId30" Type="http://schemas.openxmlformats.org/officeDocument/2006/relationships/image" Target="../media/image35.png"/><Relationship Id="rId35" Type="http://schemas.openxmlformats.org/officeDocument/2006/relationships/image" Target="../media/image37.png"/><Relationship Id="rId43" Type="http://schemas.openxmlformats.org/officeDocument/2006/relationships/image" Target="../media/image41.png"/></Relationships>
</file>

<file path=ppt/slides/_rels/slide40.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67.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38.xml"/><Relationship Id="rId14" Type="http://schemas.openxmlformats.org/officeDocument/2006/relationships/image" Target="../media/image81.gif"/></Relationships>
</file>

<file path=ppt/slides/_rels/slide4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69.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38.xml"/><Relationship Id="rId14" Type="http://schemas.openxmlformats.org/officeDocument/2006/relationships/image" Target="../media/image81.gif"/></Relationships>
</file>

<file path=ppt/slides/_rels/slide4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71.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38.xml"/><Relationship Id="rId14" Type="http://schemas.openxmlformats.org/officeDocument/2006/relationships/image" Target="../media/image81.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4.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4.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4.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4.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0" y="4747656"/>
            <a:ext cx="12282473" cy="2110344"/>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3" name="TextBox 2">
            <a:extLst>
              <a:ext uri="{FF2B5EF4-FFF2-40B4-BE49-F238E27FC236}">
                <a16:creationId xmlns:a16="http://schemas.microsoft.com/office/drawing/2014/main" id="{748DDF21-F5DC-4AEC-A423-BADE420E3685}"/>
              </a:ext>
            </a:extLst>
          </p:cNvPr>
          <p:cNvSpPr txBox="1"/>
          <p:nvPr/>
        </p:nvSpPr>
        <p:spPr>
          <a:xfrm>
            <a:off x="1261241" y="268014"/>
            <a:ext cx="9758856" cy="1938992"/>
          </a:xfrm>
          <a:prstGeom prst="rect">
            <a:avLst/>
          </a:prstGeom>
          <a:noFill/>
        </p:spPr>
        <p:txBody>
          <a:bodyPr wrap="square" rtlCol="0">
            <a:spAutoFit/>
          </a:bodyPr>
          <a:lstStyle/>
          <a:p>
            <a:pPr algn="ctr"/>
            <a:r>
              <a:rPr lang="en-US" sz="4800">
                <a:latin typeface="Times New Roman" panose="02020603050405020304" pitchFamily="18" charset="0"/>
                <a:cs typeface="Times New Roman" panose="02020603050405020304" pitchFamily="18" charset="0"/>
              </a:rPr>
              <a:t>Thứ sáu ngày 14 tháng 01 năm 2022</a:t>
            </a:r>
          </a:p>
          <a:p>
            <a:pPr algn="ctr"/>
            <a:r>
              <a:rPr lang="en-US" sz="4800" u="sng">
                <a:latin typeface="Times New Roman" panose="02020603050405020304" pitchFamily="18" charset="0"/>
                <a:cs typeface="Times New Roman" panose="02020603050405020304" pitchFamily="18" charset="0"/>
              </a:rPr>
              <a:t>Tiếng Việt</a:t>
            </a:r>
          </a:p>
          <a:p>
            <a:pPr algn="ct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1259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D56F7-1A4F-4772-8035-43941EEF26F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1682" y="453127"/>
            <a:ext cx="527050" cy="279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96A4ADC-CA50-461D-B314-DC2DE30CF416}"/>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2726" y="3274168"/>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4B76C81C-2478-4F86-9042-5836B20BEC36}"/>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6776" y="540199"/>
            <a:ext cx="527050" cy="27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4D2FAAF-D4B8-49B2-920B-0D9B62249AB4}"/>
              </a:ext>
            </a:extLst>
          </p:cNvPr>
          <p:cNvSpPr txBox="1"/>
          <p:nvPr/>
        </p:nvSpPr>
        <p:spPr>
          <a:xfrm>
            <a:off x="785207" y="1049803"/>
            <a:ext cx="5546633" cy="286232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Tôi chỉ là hạt thóc</a:t>
            </a:r>
          </a:p>
          <a:p>
            <a:r>
              <a:rPr lang="en-US" sz="3600">
                <a:latin typeface="Times New Roman" panose="02020603050405020304" pitchFamily="18" charset="0"/>
                <a:cs typeface="Times New Roman" panose="02020603050405020304" pitchFamily="18" charset="0"/>
              </a:rPr>
              <a:t>Sinh ra trên cánh đồng</a:t>
            </a:r>
          </a:p>
          <a:p>
            <a:r>
              <a:rPr lang="en-US" sz="3600">
                <a:latin typeface="Times New Roman" panose="02020603050405020304" pitchFamily="18" charset="0"/>
                <a:cs typeface="Times New Roman" panose="02020603050405020304" pitchFamily="18" charset="0"/>
              </a:rPr>
              <a:t>Giấu trong mình câu chuyện</a:t>
            </a:r>
          </a:p>
          <a:p>
            <a:r>
              <a:rPr lang="en-US" sz="3600">
                <a:latin typeface="Times New Roman" panose="02020603050405020304" pitchFamily="18" charset="0"/>
                <a:cs typeface="Times New Roman" panose="02020603050405020304" pitchFamily="18" charset="0"/>
              </a:rPr>
              <a:t>Một cuộc đời bão dông.</a:t>
            </a:r>
          </a:p>
          <a:p>
            <a:endParaRPr lang="en-US" sz="36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1578330-3706-4610-8B44-C4EBA58B90E9}"/>
              </a:ext>
            </a:extLst>
          </p:cNvPr>
          <p:cNvSpPr txBox="1"/>
          <p:nvPr/>
        </p:nvSpPr>
        <p:spPr>
          <a:xfrm>
            <a:off x="866251" y="3719088"/>
            <a:ext cx="5024673" cy="286232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Tôi ngậm ánh nắng sớm</a:t>
            </a:r>
          </a:p>
          <a:p>
            <a:r>
              <a:rPr lang="en-US" sz="3600">
                <a:latin typeface="Times New Roman" panose="02020603050405020304" pitchFamily="18" charset="0"/>
                <a:cs typeface="Times New Roman" panose="02020603050405020304" pitchFamily="18" charset="0"/>
              </a:rPr>
              <a:t>Tôi uống giọt sương mai</a:t>
            </a:r>
          </a:p>
          <a:p>
            <a:r>
              <a:rPr lang="en-US" sz="3600">
                <a:latin typeface="Times New Roman" panose="02020603050405020304" pitchFamily="18" charset="0"/>
                <a:cs typeface="Times New Roman" panose="02020603050405020304" pitchFamily="18" charset="0"/>
              </a:rPr>
              <a:t>Tôi sống qua bão lũ</a:t>
            </a:r>
          </a:p>
          <a:p>
            <a:r>
              <a:rPr lang="en-US" sz="3600">
                <a:latin typeface="Times New Roman" panose="02020603050405020304" pitchFamily="18" charset="0"/>
                <a:cs typeface="Times New Roman" panose="02020603050405020304" pitchFamily="18" charset="0"/>
              </a:rPr>
              <a:t>Tôi chịu nhiều thiên tai.</a:t>
            </a:r>
          </a:p>
          <a:p>
            <a:endParaRPr lang="en-US" sz="36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15515D-5E9B-40DA-9B2A-B07F59ADFE9B}"/>
              </a:ext>
            </a:extLst>
          </p:cNvPr>
          <p:cNvSpPr txBox="1"/>
          <p:nvPr/>
        </p:nvSpPr>
        <p:spPr>
          <a:xfrm>
            <a:off x="7128255" y="1035626"/>
            <a:ext cx="4610641"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Dẫu hình hài bé nhỏ</a:t>
            </a:r>
          </a:p>
          <a:p>
            <a:r>
              <a:rPr lang="en-US" sz="3600">
                <a:latin typeface="Times New Roman" panose="02020603050405020304" pitchFamily="18" charset="0"/>
                <a:cs typeface="Times New Roman" panose="02020603050405020304" pitchFamily="18" charset="0"/>
              </a:rPr>
              <a:t>Tôi trải cả bốn mùa</a:t>
            </a:r>
          </a:p>
          <a:p>
            <a:r>
              <a:rPr lang="en-US" sz="3600">
                <a:latin typeface="Times New Roman" panose="02020603050405020304" pitchFamily="18" charset="0"/>
                <a:cs typeface="Times New Roman" panose="02020603050405020304" pitchFamily="18" charset="0"/>
              </a:rPr>
              <a:t>Dẫu bây giờ bình dị </a:t>
            </a:r>
          </a:p>
          <a:p>
            <a:r>
              <a:rPr lang="en-US" sz="3600">
                <a:latin typeface="Times New Roman" panose="02020603050405020304" pitchFamily="18" charset="0"/>
                <a:cs typeface="Times New Roman" panose="02020603050405020304" pitchFamily="18" charset="0"/>
              </a:rPr>
              <a:t>Tôi có từ ngàn xưa.</a:t>
            </a:r>
          </a:p>
        </p:txBody>
      </p:sp>
      <p:sp>
        <p:nvSpPr>
          <p:cNvPr id="10" name="TextBox 9">
            <a:extLst>
              <a:ext uri="{FF2B5EF4-FFF2-40B4-BE49-F238E27FC236}">
                <a16:creationId xmlns:a16="http://schemas.microsoft.com/office/drawing/2014/main" id="{49DA636B-98D0-43FE-B264-708923DE06D8}"/>
              </a:ext>
            </a:extLst>
          </p:cNvPr>
          <p:cNvSpPr txBox="1"/>
          <p:nvPr/>
        </p:nvSpPr>
        <p:spPr>
          <a:xfrm>
            <a:off x="7128255" y="3704989"/>
            <a:ext cx="4952222" cy="3416320"/>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Tôi chỉ là hạt thóc</a:t>
            </a:r>
          </a:p>
          <a:p>
            <a:r>
              <a:rPr lang="en-US" sz="3600">
                <a:latin typeface="Times New Roman" panose="02020603050405020304" pitchFamily="18" charset="0"/>
                <a:cs typeface="Times New Roman" panose="02020603050405020304" pitchFamily="18" charset="0"/>
              </a:rPr>
              <a:t>Không biết hát biết cười</a:t>
            </a:r>
          </a:p>
          <a:p>
            <a:r>
              <a:rPr lang="en-US" sz="3600">
                <a:latin typeface="Times New Roman" panose="02020603050405020304" pitchFamily="18" charset="0"/>
                <a:cs typeface="Times New Roman" panose="02020603050405020304" pitchFamily="18" charset="0"/>
              </a:rPr>
              <a:t>Nhưng tôi luôn có ích</a:t>
            </a:r>
          </a:p>
          <a:p>
            <a:r>
              <a:rPr lang="en-US" sz="3600">
                <a:latin typeface="Times New Roman" panose="02020603050405020304" pitchFamily="18" charset="0"/>
                <a:cs typeface="Times New Roman" panose="02020603050405020304" pitchFamily="18" charset="0"/>
              </a:rPr>
              <a:t>Vì nuôi sống con người.</a:t>
            </a:r>
          </a:p>
          <a:p>
            <a:pPr algn="ctr"/>
            <a:r>
              <a:rPr lang="en-US" sz="3600">
                <a:solidFill>
                  <a:srgbClr val="FF0000"/>
                </a:solidFill>
                <a:latin typeface="Times New Roman" panose="02020603050405020304" pitchFamily="18" charset="0"/>
                <a:cs typeface="Times New Roman" panose="02020603050405020304" pitchFamily="18" charset="0"/>
              </a:rPr>
              <a:t>     </a:t>
            </a:r>
            <a:r>
              <a:rPr lang="en-US" sz="3200" i="1">
                <a:solidFill>
                  <a:srgbClr val="FF0000"/>
                </a:solidFill>
                <a:latin typeface="Times New Roman" panose="02020603050405020304" pitchFamily="18" charset="0"/>
                <a:cs typeface="Times New Roman" panose="02020603050405020304" pitchFamily="18" charset="0"/>
              </a:rPr>
              <a:t>Ngô Hoài Chung</a:t>
            </a:r>
          </a:p>
          <a:p>
            <a:endParaRPr lang="en-US" sz="3600">
              <a:latin typeface="Times New Roman" panose="02020603050405020304" pitchFamily="18" charset="0"/>
              <a:cs typeface="Times New Roman" panose="02020603050405020304" pitchFamily="18" charset="0"/>
            </a:endParaRPr>
          </a:p>
        </p:txBody>
      </p:sp>
      <p:pic>
        <p:nvPicPr>
          <p:cNvPr id="11" name="Picture 3">
            <a:extLst>
              <a:ext uri="{FF2B5EF4-FFF2-40B4-BE49-F238E27FC236}">
                <a16:creationId xmlns:a16="http://schemas.microsoft.com/office/drawing/2014/main" id="{1E97A789-575B-46E4-AC75-67D18ED4A5E6}"/>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18397" y="3265613"/>
            <a:ext cx="527050" cy="259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a:extLst>
              <a:ext uri="{FF2B5EF4-FFF2-40B4-BE49-F238E27FC236}">
                <a16:creationId xmlns:a16="http://schemas.microsoft.com/office/drawing/2014/main" id="{A35DB9CE-E82F-4237-898A-1B4D6000C2F7}"/>
              </a:ext>
            </a:extLst>
          </p:cNvPr>
          <p:cNvSpPr txBox="1"/>
          <p:nvPr/>
        </p:nvSpPr>
        <p:spPr>
          <a:xfrm>
            <a:off x="-130364" y="1929474"/>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 Box 3">
            <a:extLst>
              <a:ext uri="{FF2B5EF4-FFF2-40B4-BE49-F238E27FC236}">
                <a16:creationId xmlns:a16="http://schemas.microsoft.com/office/drawing/2014/main" id="{B73B01BE-1027-4429-BE2B-A345A389FAB7}"/>
              </a:ext>
            </a:extLst>
          </p:cNvPr>
          <p:cNvSpPr txBox="1"/>
          <p:nvPr/>
        </p:nvSpPr>
        <p:spPr>
          <a:xfrm>
            <a:off x="-63138" y="4677059"/>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 Box 3">
            <a:extLst>
              <a:ext uri="{FF2B5EF4-FFF2-40B4-BE49-F238E27FC236}">
                <a16:creationId xmlns:a16="http://schemas.microsoft.com/office/drawing/2014/main" id="{D7F9997F-FA9E-4968-8578-D7ABD50E6368}"/>
              </a:ext>
            </a:extLst>
          </p:cNvPr>
          <p:cNvSpPr txBox="1"/>
          <p:nvPr/>
        </p:nvSpPr>
        <p:spPr>
          <a:xfrm>
            <a:off x="6116921" y="1844078"/>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 Box 3">
            <a:extLst>
              <a:ext uri="{FF2B5EF4-FFF2-40B4-BE49-F238E27FC236}">
                <a16:creationId xmlns:a16="http://schemas.microsoft.com/office/drawing/2014/main" id="{A6EC09CF-37F2-4698-B919-FE3B4DEA3398}"/>
              </a:ext>
            </a:extLst>
          </p:cNvPr>
          <p:cNvSpPr txBox="1"/>
          <p:nvPr/>
        </p:nvSpPr>
        <p:spPr>
          <a:xfrm>
            <a:off x="6210662" y="4636655"/>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 Box 3">
            <a:extLst>
              <a:ext uri="{FF2B5EF4-FFF2-40B4-BE49-F238E27FC236}">
                <a16:creationId xmlns:a16="http://schemas.microsoft.com/office/drawing/2014/main" id="{19604F45-EBE6-4C81-BF37-FF776780116D}"/>
              </a:ext>
            </a:extLst>
          </p:cNvPr>
          <p:cNvSpPr txBox="1"/>
          <p:nvPr/>
        </p:nvSpPr>
        <p:spPr>
          <a:xfrm>
            <a:off x="2731416" y="28149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023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2BF5C316-825E-4E90-A908-3034949E0FDD}"/>
              </a:ext>
            </a:extLst>
          </p:cNvPr>
          <p:cNvSpPr txBox="1"/>
          <p:nvPr/>
        </p:nvSpPr>
        <p:spPr>
          <a:xfrm>
            <a:off x="2260701" y="85364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CE9AC09-1C58-4BA1-934B-3BC19E1C9325}"/>
              </a:ext>
            </a:extLst>
          </p:cNvPr>
          <p:cNvSpPr txBox="1"/>
          <p:nvPr/>
        </p:nvSpPr>
        <p:spPr>
          <a:xfrm>
            <a:off x="2664372" y="1885367"/>
            <a:ext cx="8182304" cy="3416320"/>
          </a:xfrm>
          <a:prstGeom prst="rect">
            <a:avLst/>
          </a:prstGeom>
          <a:noFill/>
        </p:spPr>
        <p:txBody>
          <a:bodyPr wrap="square" rtlCol="0">
            <a:spAutoFit/>
          </a:bodyPr>
          <a:lstStyle/>
          <a:p>
            <a:r>
              <a:rPr lang="en-US" sz="5400">
                <a:latin typeface="Times New Roman" panose="02020603050405020304" pitchFamily="18" charset="0"/>
                <a:cs typeface="Times New Roman" panose="02020603050405020304" pitchFamily="18" charset="0"/>
              </a:rPr>
              <a:t>Tôi chỉ là hạt thóc</a:t>
            </a:r>
          </a:p>
          <a:p>
            <a:r>
              <a:rPr lang="en-US" sz="5400">
                <a:latin typeface="Times New Roman" panose="02020603050405020304" pitchFamily="18" charset="0"/>
                <a:cs typeface="Times New Roman" panose="02020603050405020304" pitchFamily="18" charset="0"/>
              </a:rPr>
              <a:t>Sinh ra trên cánh đồng</a:t>
            </a:r>
          </a:p>
          <a:p>
            <a:r>
              <a:rPr lang="en-US" sz="5400">
                <a:latin typeface="Times New Roman" panose="02020603050405020304" pitchFamily="18" charset="0"/>
                <a:cs typeface="Times New Roman" panose="02020603050405020304" pitchFamily="18" charset="0"/>
              </a:rPr>
              <a:t>Giấu trong mình câu chuyện</a:t>
            </a:r>
          </a:p>
          <a:p>
            <a:r>
              <a:rPr lang="en-US" sz="5400">
                <a:latin typeface="Times New Roman" panose="02020603050405020304" pitchFamily="18" charset="0"/>
                <a:cs typeface="Times New Roman" panose="02020603050405020304" pitchFamily="18" charset="0"/>
              </a:rPr>
              <a:t>Một cuộc đời bão dông.</a:t>
            </a:r>
          </a:p>
        </p:txBody>
      </p:sp>
    </p:spTree>
    <p:extLst>
      <p:ext uri="{BB962C8B-B14F-4D97-AF65-F5344CB8AC3E}">
        <p14:creationId xmlns:p14="http://schemas.microsoft.com/office/powerpoint/2010/main" val="1764938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02B28-3C73-4C40-B45D-9894D5C47A75}"/>
              </a:ext>
            </a:extLst>
          </p:cNvPr>
          <p:cNvSpPr txBox="1"/>
          <p:nvPr/>
        </p:nvSpPr>
        <p:spPr>
          <a:xfrm>
            <a:off x="4102976" y="1264518"/>
            <a:ext cx="6093372" cy="1015663"/>
          </a:xfrm>
          <a:prstGeom prst="rect">
            <a:avLst/>
          </a:prstGeom>
          <a:noFill/>
        </p:spPr>
        <p:txBody>
          <a:bodyPr wrap="square">
            <a:spAutoFit/>
          </a:bodyPr>
          <a:lstStyle/>
          <a:p>
            <a:r>
              <a:rPr lang="en-US" sz="6000">
                <a:solidFill>
                  <a:srgbClr val="FF0000"/>
                </a:solidFill>
                <a:latin typeface="Times New Roman" panose="02020603050405020304" pitchFamily="18" charset="0"/>
                <a:cs typeface="Times New Roman" panose="02020603050405020304" pitchFamily="18" charset="0"/>
              </a:rPr>
              <a:t>S</a:t>
            </a:r>
            <a:r>
              <a:rPr lang="en-US" sz="6000">
                <a:latin typeface="Times New Roman" panose="02020603050405020304" pitchFamily="18" charset="0"/>
                <a:cs typeface="Times New Roman" panose="02020603050405020304" pitchFamily="18" charset="0"/>
              </a:rPr>
              <a:t>inh </a:t>
            </a:r>
            <a:r>
              <a:rPr lang="en-US" sz="6000">
                <a:solidFill>
                  <a:srgbClr val="FF0000"/>
                </a:solidFill>
                <a:latin typeface="Times New Roman" panose="02020603050405020304" pitchFamily="18" charset="0"/>
                <a:cs typeface="Times New Roman" panose="02020603050405020304" pitchFamily="18" charset="0"/>
              </a:rPr>
              <a:t>r</a:t>
            </a:r>
            <a:r>
              <a:rPr lang="en-US" sz="6000">
                <a:latin typeface="Times New Roman" panose="02020603050405020304" pitchFamily="18" charset="0"/>
                <a:cs typeface="Times New Roman" panose="02020603050405020304" pitchFamily="18" charset="0"/>
              </a:rPr>
              <a:t>a </a:t>
            </a:r>
            <a:endParaRPr lang="en-US" sz="6000"/>
          </a:p>
        </p:txBody>
      </p:sp>
      <p:sp>
        <p:nvSpPr>
          <p:cNvPr id="7" name="TextBox 6">
            <a:extLst>
              <a:ext uri="{FF2B5EF4-FFF2-40B4-BE49-F238E27FC236}">
                <a16:creationId xmlns:a16="http://schemas.microsoft.com/office/drawing/2014/main" id="{33BF0545-4ED3-4E86-AE34-E0BD24D92A70}"/>
              </a:ext>
            </a:extLst>
          </p:cNvPr>
          <p:cNvSpPr txBox="1"/>
          <p:nvPr/>
        </p:nvSpPr>
        <p:spPr>
          <a:xfrm>
            <a:off x="4102976" y="2413337"/>
            <a:ext cx="6093372" cy="1015663"/>
          </a:xfrm>
          <a:prstGeom prst="rect">
            <a:avLst/>
          </a:prstGeom>
          <a:noFill/>
        </p:spPr>
        <p:txBody>
          <a:bodyPr wrap="square">
            <a:spAutoFit/>
          </a:bodyPr>
          <a:lstStyle/>
          <a:p>
            <a:r>
              <a:rPr lang="en-US" sz="6000">
                <a:latin typeface="Times New Roman" panose="02020603050405020304" pitchFamily="18" charset="0"/>
                <a:cs typeface="Times New Roman" panose="02020603050405020304" pitchFamily="18" charset="0"/>
              </a:rPr>
              <a:t>câu </a:t>
            </a:r>
            <a:r>
              <a:rPr lang="en-US" sz="6000">
                <a:solidFill>
                  <a:srgbClr val="FF0000"/>
                </a:solidFill>
                <a:latin typeface="Times New Roman" panose="02020603050405020304" pitchFamily="18" charset="0"/>
                <a:cs typeface="Times New Roman" panose="02020603050405020304" pitchFamily="18" charset="0"/>
              </a:rPr>
              <a:t>ch</a:t>
            </a:r>
            <a:r>
              <a:rPr lang="en-US" sz="6000">
                <a:latin typeface="Times New Roman" panose="02020603050405020304" pitchFamily="18" charset="0"/>
                <a:cs typeface="Times New Roman" panose="02020603050405020304" pitchFamily="18" charset="0"/>
              </a:rPr>
              <a:t>uyện</a:t>
            </a:r>
            <a:endParaRPr lang="en-US" sz="6000"/>
          </a:p>
        </p:txBody>
      </p:sp>
      <p:sp>
        <p:nvSpPr>
          <p:cNvPr id="9" name="TextBox 8">
            <a:extLst>
              <a:ext uri="{FF2B5EF4-FFF2-40B4-BE49-F238E27FC236}">
                <a16:creationId xmlns:a16="http://schemas.microsoft.com/office/drawing/2014/main" id="{2C145D75-BF6C-4CAE-AEE7-D4F3D13AB2AA}"/>
              </a:ext>
            </a:extLst>
          </p:cNvPr>
          <p:cNvSpPr txBox="1"/>
          <p:nvPr/>
        </p:nvSpPr>
        <p:spPr>
          <a:xfrm>
            <a:off x="4102976" y="3828816"/>
            <a:ext cx="6093372" cy="1015663"/>
          </a:xfrm>
          <a:prstGeom prst="rect">
            <a:avLst/>
          </a:prstGeom>
          <a:noFill/>
        </p:spPr>
        <p:txBody>
          <a:bodyPr wrap="square">
            <a:spAutoFit/>
          </a:bodyPr>
          <a:lstStyle/>
          <a:p>
            <a:r>
              <a:rPr lang="en-US" sz="6000">
                <a:latin typeface="Times New Roman" panose="02020603050405020304" pitchFamily="18" charset="0"/>
                <a:cs typeface="Times New Roman" panose="02020603050405020304" pitchFamily="18" charset="0"/>
              </a:rPr>
              <a:t>bão </a:t>
            </a:r>
            <a:r>
              <a:rPr lang="en-US" sz="6000">
                <a:solidFill>
                  <a:srgbClr val="FF0000"/>
                </a:solidFill>
                <a:latin typeface="Times New Roman" panose="02020603050405020304" pitchFamily="18" charset="0"/>
                <a:cs typeface="Times New Roman" panose="02020603050405020304" pitchFamily="18" charset="0"/>
              </a:rPr>
              <a:t>d</a:t>
            </a:r>
            <a:r>
              <a:rPr lang="en-US" sz="6000">
                <a:latin typeface="Times New Roman" panose="02020603050405020304" pitchFamily="18" charset="0"/>
                <a:cs typeface="Times New Roman" panose="02020603050405020304" pitchFamily="18" charset="0"/>
              </a:rPr>
              <a:t>ông</a:t>
            </a:r>
            <a:endParaRPr lang="en-US" sz="6000"/>
          </a:p>
        </p:txBody>
      </p:sp>
    </p:spTree>
    <p:extLst>
      <p:ext uri="{BB962C8B-B14F-4D97-AF65-F5344CB8AC3E}">
        <p14:creationId xmlns:p14="http://schemas.microsoft.com/office/powerpoint/2010/main" val="145860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747865F-18D6-432D-B21F-FE11EB2C787A}"/>
              </a:ext>
            </a:extLst>
          </p:cNvPr>
          <p:cNvSpPr txBox="1"/>
          <p:nvPr/>
        </p:nvSpPr>
        <p:spPr>
          <a:xfrm>
            <a:off x="2260701" y="85364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8BFE105-7C9C-495B-91C7-3714A543CDCF}"/>
              </a:ext>
            </a:extLst>
          </p:cNvPr>
          <p:cNvSpPr txBox="1"/>
          <p:nvPr/>
        </p:nvSpPr>
        <p:spPr>
          <a:xfrm>
            <a:off x="2664372" y="1885367"/>
            <a:ext cx="8182304" cy="3416320"/>
          </a:xfrm>
          <a:prstGeom prst="rect">
            <a:avLst/>
          </a:prstGeom>
          <a:noFill/>
        </p:spPr>
        <p:txBody>
          <a:bodyPr wrap="square" rtlCol="0">
            <a:spAutoFit/>
          </a:bodyPr>
          <a:lstStyle/>
          <a:p>
            <a:r>
              <a:rPr lang="en-US" sz="5400">
                <a:latin typeface="Times New Roman" panose="02020603050405020304" pitchFamily="18" charset="0"/>
                <a:cs typeface="Times New Roman" panose="02020603050405020304" pitchFamily="18" charset="0"/>
              </a:rPr>
              <a:t>Tôi chỉ là hạt thóc</a:t>
            </a:r>
          </a:p>
          <a:p>
            <a:r>
              <a:rPr lang="en-US" sz="5400">
                <a:latin typeface="Times New Roman" panose="02020603050405020304" pitchFamily="18" charset="0"/>
                <a:cs typeface="Times New Roman" panose="02020603050405020304" pitchFamily="18" charset="0"/>
              </a:rPr>
              <a:t>Sinh ra trên cánh đồng</a:t>
            </a:r>
          </a:p>
          <a:p>
            <a:r>
              <a:rPr lang="en-US" sz="5400">
                <a:latin typeface="Times New Roman" panose="02020603050405020304" pitchFamily="18" charset="0"/>
                <a:cs typeface="Times New Roman" panose="02020603050405020304" pitchFamily="18" charset="0"/>
              </a:rPr>
              <a:t>Giấu trong mình câu chuyện</a:t>
            </a:r>
          </a:p>
          <a:p>
            <a:r>
              <a:rPr lang="en-US" sz="5400">
                <a:latin typeface="Times New Roman" panose="02020603050405020304" pitchFamily="18" charset="0"/>
                <a:cs typeface="Times New Roman" panose="02020603050405020304" pitchFamily="18" charset="0"/>
              </a:rPr>
              <a:t>Một cuộc đời bão dông.</a:t>
            </a:r>
          </a:p>
        </p:txBody>
      </p:sp>
      <p:cxnSp>
        <p:nvCxnSpPr>
          <p:cNvPr id="9" name="Straight Connector 8">
            <a:extLst>
              <a:ext uri="{FF2B5EF4-FFF2-40B4-BE49-F238E27FC236}">
                <a16:creationId xmlns:a16="http://schemas.microsoft.com/office/drawing/2014/main" id="{E0D961E0-5205-43AE-97F6-B7E8AD61D095}"/>
              </a:ext>
            </a:extLst>
          </p:cNvPr>
          <p:cNvCxnSpPr/>
          <p:nvPr/>
        </p:nvCxnSpPr>
        <p:spPr>
          <a:xfrm flipH="1">
            <a:off x="7810472" y="1964197"/>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0BD5D2-14F1-4F3E-B8D5-330ED145798E}"/>
              </a:ext>
            </a:extLst>
          </p:cNvPr>
          <p:cNvCxnSpPr/>
          <p:nvPr/>
        </p:nvCxnSpPr>
        <p:spPr>
          <a:xfrm flipH="1">
            <a:off x="8977121" y="2836554"/>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103787-5950-4D8C-954B-F29A7F38B6D0}"/>
              </a:ext>
            </a:extLst>
          </p:cNvPr>
          <p:cNvCxnSpPr/>
          <p:nvPr/>
        </p:nvCxnSpPr>
        <p:spPr>
          <a:xfrm flipH="1">
            <a:off x="10648265" y="3737199"/>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9ED8AB-7214-472F-B9B2-A480ECD996A7}"/>
              </a:ext>
            </a:extLst>
          </p:cNvPr>
          <p:cNvCxnSpPr/>
          <p:nvPr/>
        </p:nvCxnSpPr>
        <p:spPr>
          <a:xfrm flipH="1">
            <a:off x="9329217" y="4484281"/>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E038A3-0C7A-4E33-BDD7-C3783A7602D8}"/>
              </a:ext>
            </a:extLst>
          </p:cNvPr>
          <p:cNvCxnSpPr/>
          <p:nvPr/>
        </p:nvCxnSpPr>
        <p:spPr>
          <a:xfrm flipH="1">
            <a:off x="9396890" y="4501849"/>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B7DBB04D-AAFC-46C3-B8CA-AF7CDA09D5F0}"/>
              </a:ext>
            </a:extLst>
          </p:cNvPr>
          <p:cNvSpPr txBox="1"/>
          <p:nvPr/>
        </p:nvSpPr>
        <p:spPr>
          <a:xfrm>
            <a:off x="2859784" y="201384"/>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EA5D617-5D8E-4E19-9EA9-F4A83F70F771}"/>
              </a:ext>
            </a:extLst>
          </p:cNvPr>
          <p:cNvSpPr txBox="1"/>
          <p:nvPr/>
        </p:nvSpPr>
        <p:spPr>
          <a:xfrm>
            <a:off x="657472" y="1054854"/>
            <a:ext cx="5838276" cy="317009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Tôi ngậm ánh nắng sớm</a:t>
            </a:r>
          </a:p>
          <a:p>
            <a:r>
              <a:rPr lang="en-US" sz="4000">
                <a:latin typeface="Times New Roman" panose="02020603050405020304" pitchFamily="18" charset="0"/>
                <a:cs typeface="Times New Roman" panose="02020603050405020304" pitchFamily="18" charset="0"/>
              </a:rPr>
              <a:t>Tôi uống giọt sương mai</a:t>
            </a:r>
          </a:p>
          <a:p>
            <a:r>
              <a:rPr lang="en-US" sz="4000">
                <a:latin typeface="Times New Roman" panose="02020603050405020304" pitchFamily="18" charset="0"/>
                <a:cs typeface="Times New Roman" panose="02020603050405020304" pitchFamily="18" charset="0"/>
              </a:rPr>
              <a:t>Tôi sống qua bão lũ</a:t>
            </a:r>
          </a:p>
          <a:p>
            <a:r>
              <a:rPr lang="en-US" sz="4000">
                <a:latin typeface="Times New Roman" panose="02020603050405020304" pitchFamily="18" charset="0"/>
                <a:cs typeface="Times New Roman" panose="02020603050405020304" pitchFamily="18" charset="0"/>
              </a:rPr>
              <a:t>Tôi chịu nhiều thiên tai.</a:t>
            </a:r>
          </a:p>
          <a:p>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BEC0D55-3057-4890-97E7-7792E42E370E}"/>
              </a:ext>
            </a:extLst>
          </p:cNvPr>
          <p:cNvSpPr txBox="1"/>
          <p:nvPr/>
        </p:nvSpPr>
        <p:spPr>
          <a:xfrm>
            <a:off x="776659" y="3977934"/>
            <a:ext cx="6077039" cy="2554545"/>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Dẫu hình hài bé nhỏ</a:t>
            </a:r>
          </a:p>
          <a:p>
            <a:r>
              <a:rPr lang="en-US" sz="4000">
                <a:latin typeface="Times New Roman" panose="02020603050405020304" pitchFamily="18" charset="0"/>
                <a:cs typeface="Times New Roman" panose="02020603050405020304" pitchFamily="18" charset="0"/>
              </a:rPr>
              <a:t>Tôi trải cả bốn mùa</a:t>
            </a:r>
          </a:p>
          <a:p>
            <a:r>
              <a:rPr lang="en-US" sz="4000">
                <a:latin typeface="Times New Roman" panose="02020603050405020304" pitchFamily="18" charset="0"/>
                <a:cs typeface="Times New Roman" panose="02020603050405020304" pitchFamily="18" charset="0"/>
              </a:rPr>
              <a:t>Dẫu bây giờ bình dị </a:t>
            </a:r>
          </a:p>
          <a:p>
            <a:r>
              <a:rPr lang="en-US" sz="4000">
                <a:latin typeface="Times New Roman" panose="02020603050405020304" pitchFamily="18" charset="0"/>
                <a:cs typeface="Times New Roman" panose="02020603050405020304" pitchFamily="18" charset="0"/>
              </a:rPr>
              <a:t>Tôi có từ ngàn xưa.</a:t>
            </a:r>
          </a:p>
        </p:txBody>
      </p:sp>
      <p:sp>
        <p:nvSpPr>
          <p:cNvPr id="7" name="TextBox 6">
            <a:extLst>
              <a:ext uri="{FF2B5EF4-FFF2-40B4-BE49-F238E27FC236}">
                <a16:creationId xmlns:a16="http://schemas.microsoft.com/office/drawing/2014/main" id="{BB7080E3-3DEA-4115-8805-556988D82312}"/>
              </a:ext>
            </a:extLst>
          </p:cNvPr>
          <p:cNvSpPr txBox="1"/>
          <p:nvPr/>
        </p:nvSpPr>
        <p:spPr>
          <a:xfrm>
            <a:off x="6567858" y="2273624"/>
            <a:ext cx="5489414" cy="372409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Tôi chỉ là hạt thóc</a:t>
            </a:r>
          </a:p>
          <a:p>
            <a:r>
              <a:rPr lang="en-US" sz="4000">
                <a:latin typeface="Times New Roman" panose="02020603050405020304" pitchFamily="18" charset="0"/>
                <a:cs typeface="Times New Roman" panose="02020603050405020304" pitchFamily="18" charset="0"/>
              </a:rPr>
              <a:t>Không biết hát biết cười</a:t>
            </a:r>
          </a:p>
          <a:p>
            <a:r>
              <a:rPr lang="en-US" sz="4000">
                <a:latin typeface="Times New Roman" panose="02020603050405020304" pitchFamily="18" charset="0"/>
                <a:cs typeface="Times New Roman" panose="02020603050405020304" pitchFamily="18" charset="0"/>
              </a:rPr>
              <a:t>Nhưng tôi luôn có ích</a:t>
            </a:r>
          </a:p>
          <a:p>
            <a:r>
              <a:rPr lang="en-US" sz="4000">
                <a:latin typeface="Times New Roman" panose="02020603050405020304" pitchFamily="18" charset="0"/>
                <a:cs typeface="Times New Roman" panose="02020603050405020304" pitchFamily="18" charset="0"/>
              </a:rPr>
              <a:t>Vì nuôi sống con người.</a:t>
            </a:r>
          </a:p>
          <a:p>
            <a:pPr algn="ctr"/>
            <a:r>
              <a:rPr lang="en-US" sz="3200" i="1">
                <a:solidFill>
                  <a:srgbClr val="FF0000"/>
                </a:solidFill>
                <a:latin typeface="Times New Roman" panose="02020603050405020304" pitchFamily="18" charset="0"/>
                <a:cs typeface="Times New Roman" panose="02020603050405020304" pitchFamily="18" charset="0"/>
              </a:rPr>
              <a:t>             Ngô Hoài Chun</a:t>
            </a:r>
            <a:r>
              <a:rPr lang="en-US" sz="3600" i="1">
                <a:solidFill>
                  <a:srgbClr val="FF0000"/>
                </a:solidFill>
                <a:latin typeface="Times New Roman" panose="02020603050405020304" pitchFamily="18" charset="0"/>
                <a:cs typeface="Times New Roman" panose="02020603050405020304" pitchFamily="18" charset="0"/>
              </a:rPr>
              <a:t>g</a:t>
            </a:r>
          </a:p>
          <a:p>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03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EB43D0-CFA3-4F38-8978-76FC1DE814D2}"/>
              </a:ext>
            </a:extLst>
          </p:cNvPr>
          <p:cNvSpPr txBox="1"/>
          <p:nvPr/>
        </p:nvSpPr>
        <p:spPr>
          <a:xfrm>
            <a:off x="3640519" y="2274759"/>
            <a:ext cx="6093372" cy="923330"/>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giọt </a:t>
            </a:r>
            <a:r>
              <a:rPr lang="en-US" sz="5400">
                <a:solidFill>
                  <a:srgbClr val="FF0000"/>
                </a:solidFill>
                <a:latin typeface="Times New Roman" panose="02020603050405020304" pitchFamily="18" charset="0"/>
                <a:cs typeface="Times New Roman" panose="02020603050405020304" pitchFamily="18" charset="0"/>
              </a:rPr>
              <a:t>s</a:t>
            </a:r>
            <a:r>
              <a:rPr lang="en-US" sz="5400">
                <a:latin typeface="Times New Roman" panose="02020603050405020304" pitchFamily="18" charset="0"/>
                <a:cs typeface="Times New Roman" panose="02020603050405020304" pitchFamily="18" charset="0"/>
              </a:rPr>
              <a:t>ương mai</a:t>
            </a:r>
            <a:endParaRPr lang="en-US" sz="5400"/>
          </a:p>
        </p:txBody>
      </p:sp>
      <p:sp>
        <p:nvSpPr>
          <p:cNvPr id="7" name="TextBox 6">
            <a:extLst>
              <a:ext uri="{FF2B5EF4-FFF2-40B4-BE49-F238E27FC236}">
                <a16:creationId xmlns:a16="http://schemas.microsoft.com/office/drawing/2014/main" id="{77DF84EF-7D09-42EE-809C-D9C6DC802377}"/>
              </a:ext>
            </a:extLst>
          </p:cNvPr>
          <p:cNvSpPr txBox="1"/>
          <p:nvPr/>
        </p:nvSpPr>
        <p:spPr>
          <a:xfrm>
            <a:off x="3787664" y="3580736"/>
            <a:ext cx="6093372" cy="923330"/>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bão </a:t>
            </a:r>
            <a:r>
              <a:rPr lang="en-US" sz="5400">
                <a:solidFill>
                  <a:srgbClr val="FF0000"/>
                </a:solidFill>
                <a:latin typeface="Times New Roman" panose="02020603050405020304" pitchFamily="18" charset="0"/>
                <a:cs typeface="Times New Roman" panose="02020603050405020304" pitchFamily="18" charset="0"/>
              </a:rPr>
              <a:t>l</a:t>
            </a:r>
            <a:r>
              <a:rPr lang="en-US" sz="5400">
                <a:latin typeface="Times New Roman" panose="02020603050405020304" pitchFamily="18" charset="0"/>
                <a:cs typeface="Times New Roman" panose="02020603050405020304" pitchFamily="18" charset="0"/>
              </a:rPr>
              <a:t>ũ</a:t>
            </a:r>
            <a:endParaRPr lang="en-US" sz="5400"/>
          </a:p>
        </p:txBody>
      </p:sp>
      <p:sp>
        <p:nvSpPr>
          <p:cNvPr id="9" name="TextBox 8">
            <a:extLst>
              <a:ext uri="{FF2B5EF4-FFF2-40B4-BE49-F238E27FC236}">
                <a16:creationId xmlns:a16="http://schemas.microsoft.com/office/drawing/2014/main" id="{C3C0942A-D578-453A-98E5-C62EC4D2A68B}"/>
              </a:ext>
            </a:extLst>
          </p:cNvPr>
          <p:cNvSpPr txBox="1"/>
          <p:nvPr/>
        </p:nvSpPr>
        <p:spPr>
          <a:xfrm>
            <a:off x="3787664" y="4524357"/>
            <a:ext cx="6093372" cy="923330"/>
          </a:xfrm>
          <a:prstGeom prst="rect">
            <a:avLst/>
          </a:prstGeom>
          <a:noFill/>
        </p:spPr>
        <p:txBody>
          <a:bodyPr wrap="square">
            <a:spAutoFit/>
          </a:bodyPr>
          <a:lstStyle/>
          <a:p>
            <a:r>
              <a:rPr lang="en-US" sz="5400">
                <a:solidFill>
                  <a:srgbClr val="FF0000"/>
                </a:solidFill>
                <a:latin typeface="Times New Roman" panose="02020603050405020304" pitchFamily="18" charset="0"/>
                <a:cs typeface="Times New Roman" panose="02020603050405020304" pitchFamily="18" charset="0"/>
              </a:rPr>
              <a:t>tr</a:t>
            </a:r>
            <a:r>
              <a:rPr lang="en-US" sz="5400">
                <a:latin typeface="Times New Roman" panose="02020603050405020304" pitchFamily="18" charset="0"/>
                <a:cs typeface="Times New Roman" panose="02020603050405020304" pitchFamily="18" charset="0"/>
              </a:rPr>
              <a:t>ải </a:t>
            </a:r>
            <a:endParaRPr lang="en-US" sz="5400"/>
          </a:p>
        </p:txBody>
      </p:sp>
      <p:sp>
        <p:nvSpPr>
          <p:cNvPr id="6" name="TextBox 5">
            <a:extLst>
              <a:ext uri="{FF2B5EF4-FFF2-40B4-BE49-F238E27FC236}">
                <a16:creationId xmlns:a16="http://schemas.microsoft.com/office/drawing/2014/main" id="{0ECC0BDE-341C-4F55-9FE7-AED8857473C5}"/>
              </a:ext>
            </a:extLst>
          </p:cNvPr>
          <p:cNvSpPr txBox="1"/>
          <p:nvPr/>
        </p:nvSpPr>
        <p:spPr>
          <a:xfrm>
            <a:off x="3640519" y="1132918"/>
            <a:ext cx="6093372" cy="923330"/>
          </a:xfrm>
          <a:prstGeom prst="rect">
            <a:avLst/>
          </a:prstGeom>
          <a:noFill/>
        </p:spPr>
        <p:txBody>
          <a:bodyPr wrap="square">
            <a:spAutoFit/>
          </a:bodyPr>
          <a:lstStyle/>
          <a:p>
            <a:r>
              <a:rPr lang="en-US" sz="5400">
                <a:solidFill>
                  <a:srgbClr val="FF0000"/>
                </a:solidFill>
                <a:latin typeface="Times New Roman" panose="02020603050405020304" pitchFamily="18" charset="0"/>
                <a:cs typeface="Times New Roman" panose="02020603050405020304" pitchFamily="18" charset="0"/>
              </a:rPr>
              <a:t>n</a:t>
            </a:r>
            <a:r>
              <a:rPr lang="en-US" sz="5400">
                <a:latin typeface="Times New Roman" panose="02020603050405020304" pitchFamily="18" charset="0"/>
                <a:cs typeface="Times New Roman" panose="02020603050405020304" pitchFamily="18" charset="0"/>
              </a:rPr>
              <a:t>ắng </a:t>
            </a:r>
            <a:r>
              <a:rPr lang="en-US" sz="5400">
                <a:solidFill>
                  <a:srgbClr val="FF0000"/>
                </a:solidFill>
                <a:latin typeface="Times New Roman" panose="02020603050405020304" pitchFamily="18" charset="0"/>
                <a:cs typeface="Times New Roman" panose="02020603050405020304" pitchFamily="18" charset="0"/>
              </a:rPr>
              <a:t>s</a:t>
            </a:r>
            <a:r>
              <a:rPr lang="en-US" sz="5400">
                <a:latin typeface="Times New Roman" panose="02020603050405020304" pitchFamily="18" charset="0"/>
                <a:cs typeface="Times New Roman" panose="02020603050405020304" pitchFamily="18" charset="0"/>
              </a:rPr>
              <a:t>ớm</a:t>
            </a:r>
            <a:endParaRPr lang="en-US" sz="5400"/>
          </a:p>
        </p:txBody>
      </p:sp>
    </p:spTree>
    <p:extLst>
      <p:ext uri="{BB962C8B-B14F-4D97-AF65-F5344CB8AC3E}">
        <p14:creationId xmlns:p14="http://schemas.microsoft.com/office/powerpoint/2010/main" val="17065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F77CA6C7-E5D6-480F-97E2-2EB6EDBAA5D9}"/>
              </a:ext>
            </a:extLst>
          </p:cNvPr>
          <p:cNvSpPr txBox="1"/>
          <p:nvPr/>
        </p:nvSpPr>
        <p:spPr>
          <a:xfrm>
            <a:off x="2859784" y="201384"/>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AF8BF33-60C2-4493-8299-CBF633067557}"/>
              </a:ext>
            </a:extLst>
          </p:cNvPr>
          <p:cNvSpPr txBox="1"/>
          <p:nvPr/>
        </p:nvSpPr>
        <p:spPr>
          <a:xfrm>
            <a:off x="657472" y="1054854"/>
            <a:ext cx="5838276" cy="317009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Tôi ngậm ánh nắng sớm</a:t>
            </a:r>
          </a:p>
          <a:p>
            <a:r>
              <a:rPr lang="en-US" sz="4000">
                <a:latin typeface="Times New Roman" panose="02020603050405020304" pitchFamily="18" charset="0"/>
                <a:cs typeface="Times New Roman" panose="02020603050405020304" pitchFamily="18" charset="0"/>
              </a:rPr>
              <a:t>Tôi uống giọt sương mai</a:t>
            </a:r>
          </a:p>
          <a:p>
            <a:r>
              <a:rPr lang="en-US" sz="4000">
                <a:latin typeface="Times New Roman" panose="02020603050405020304" pitchFamily="18" charset="0"/>
                <a:cs typeface="Times New Roman" panose="02020603050405020304" pitchFamily="18" charset="0"/>
              </a:rPr>
              <a:t>Tôi sống qua bão lũ</a:t>
            </a:r>
          </a:p>
          <a:p>
            <a:r>
              <a:rPr lang="en-US" sz="4000">
                <a:latin typeface="Times New Roman" panose="02020603050405020304" pitchFamily="18" charset="0"/>
                <a:cs typeface="Times New Roman" panose="02020603050405020304" pitchFamily="18" charset="0"/>
              </a:rPr>
              <a:t>Tôi chịu nhiều thiên tai.</a:t>
            </a:r>
          </a:p>
          <a:p>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EE40D6-91B1-4156-B1B3-C0DD121CC038}"/>
              </a:ext>
            </a:extLst>
          </p:cNvPr>
          <p:cNvSpPr txBox="1"/>
          <p:nvPr/>
        </p:nvSpPr>
        <p:spPr>
          <a:xfrm>
            <a:off x="776659" y="3977934"/>
            <a:ext cx="6077039" cy="2554545"/>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Dẫu hình hài bé nhỏ</a:t>
            </a:r>
          </a:p>
          <a:p>
            <a:r>
              <a:rPr lang="en-US" sz="4000">
                <a:latin typeface="Times New Roman" panose="02020603050405020304" pitchFamily="18" charset="0"/>
                <a:cs typeface="Times New Roman" panose="02020603050405020304" pitchFamily="18" charset="0"/>
              </a:rPr>
              <a:t>Tôi trải cả bốn mùa</a:t>
            </a:r>
          </a:p>
          <a:p>
            <a:r>
              <a:rPr lang="en-US" sz="4000">
                <a:latin typeface="Times New Roman" panose="02020603050405020304" pitchFamily="18" charset="0"/>
                <a:cs typeface="Times New Roman" panose="02020603050405020304" pitchFamily="18" charset="0"/>
              </a:rPr>
              <a:t>Dẫu bây giờ bình dị </a:t>
            </a:r>
          </a:p>
          <a:p>
            <a:r>
              <a:rPr lang="en-US" sz="4000">
                <a:latin typeface="Times New Roman" panose="02020603050405020304" pitchFamily="18" charset="0"/>
                <a:cs typeface="Times New Roman" panose="02020603050405020304" pitchFamily="18" charset="0"/>
              </a:rPr>
              <a:t>Tôi có từ ngàn xưa.</a:t>
            </a:r>
          </a:p>
        </p:txBody>
      </p:sp>
      <p:sp>
        <p:nvSpPr>
          <p:cNvPr id="7" name="TextBox 6">
            <a:extLst>
              <a:ext uri="{FF2B5EF4-FFF2-40B4-BE49-F238E27FC236}">
                <a16:creationId xmlns:a16="http://schemas.microsoft.com/office/drawing/2014/main" id="{4143E1D9-2CBD-4A65-B153-93E560473069}"/>
              </a:ext>
            </a:extLst>
          </p:cNvPr>
          <p:cNvSpPr txBox="1"/>
          <p:nvPr/>
        </p:nvSpPr>
        <p:spPr>
          <a:xfrm>
            <a:off x="6567858" y="2273624"/>
            <a:ext cx="5489414" cy="372409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Tôi chỉ là hạt thóc</a:t>
            </a:r>
          </a:p>
          <a:p>
            <a:r>
              <a:rPr lang="en-US" sz="4000">
                <a:latin typeface="Times New Roman" panose="02020603050405020304" pitchFamily="18" charset="0"/>
                <a:cs typeface="Times New Roman" panose="02020603050405020304" pitchFamily="18" charset="0"/>
              </a:rPr>
              <a:t>Không biết hát biết cười</a:t>
            </a:r>
          </a:p>
          <a:p>
            <a:r>
              <a:rPr lang="en-US" sz="4000">
                <a:latin typeface="Times New Roman" panose="02020603050405020304" pitchFamily="18" charset="0"/>
                <a:cs typeface="Times New Roman" panose="02020603050405020304" pitchFamily="18" charset="0"/>
              </a:rPr>
              <a:t>Nhưng tôi luôn có ích</a:t>
            </a:r>
          </a:p>
          <a:p>
            <a:r>
              <a:rPr lang="en-US" sz="4000">
                <a:latin typeface="Times New Roman" panose="02020603050405020304" pitchFamily="18" charset="0"/>
                <a:cs typeface="Times New Roman" panose="02020603050405020304" pitchFamily="18" charset="0"/>
              </a:rPr>
              <a:t>Vì nuôi sống con người.</a:t>
            </a:r>
          </a:p>
          <a:p>
            <a:pPr algn="ctr"/>
            <a:r>
              <a:rPr lang="en-US" sz="3200" i="1">
                <a:solidFill>
                  <a:srgbClr val="FF0000"/>
                </a:solidFill>
                <a:latin typeface="Times New Roman" panose="02020603050405020304" pitchFamily="18" charset="0"/>
                <a:cs typeface="Times New Roman" panose="02020603050405020304" pitchFamily="18" charset="0"/>
              </a:rPr>
              <a:t>             Ngô Hoài Chun</a:t>
            </a:r>
            <a:r>
              <a:rPr lang="en-US" sz="3600" i="1">
                <a:solidFill>
                  <a:srgbClr val="FF0000"/>
                </a:solidFill>
                <a:latin typeface="Times New Roman" panose="02020603050405020304" pitchFamily="18" charset="0"/>
                <a:cs typeface="Times New Roman" panose="02020603050405020304" pitchFamily="18" charset="0"/>
              </a:rPr>
              <a:t>g</a:t>
            </a:r>
          </a:p>
          <a:p>
            <a:endParaRPr lang="en-US" sz="400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927C2AE2-8FD8-4AB6-AA15-5CE02FED75EA}"/>
              </a:ext>
            </a:extLst>
          </p:cNvPr>
          <p:cNvCxnSpPr/>
          <p:nvPr/>
        </p:nvCxnSpPr>
        <p:spPr>
          <a:xfrm flipH="1">
            <a:off x="10348729" y="2311344"/>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DFBC89-B1EA-402B-B4D8-0B26BE1AA48B}"/>
              </a:ext>
            </a:extLst>
          </p:cNvPr>
          <p:cNvCxnSpPr>
            <a:cxnSpLocks/>
          </p:cNvCxnSpPr>
          <p:nvPr/>
        </p:nvCxnSpPr>
        <p:spPr>
          <a:xfrm flipH="1">
            <a:off x="11608676" y="3137338"/>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188CA9-D222-402B-AEC7-C5EB779628B7}"/>
              </a:ext>
            </a:extLst>
          </p:cNvPr>
          <p:cNvCxnSpPr/>
          <p:nvPr/>
        </p:nvCxnSpPr>
        <p:spPr>
          <a:xfrm flipH="1">
            <a:off x="11132765" y="3527544"/>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A8C868-E497-4B70-B7F6-2CA098FB3575}"/>
              </a:ext>
            </a:extLst>
          </p:cNvPr>
          <p:cNvCxnSpPr/>
          <p:nvPr/>
        </p:nvCxnSpPr>
        <p:spPr>
          <a:xfrm flipH="1">
            <a:off x="11597548" y="4131193"/>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54605F-CB86-466B-AE95-1F8984138247}"/>
              </a:ext>
            </a:extLst>
          </p:cNvPr>
          <p:cNvCxnSpPr/>
          <p:nvPr/>
        </p:nvCxnSpPr>
        <p:spPr>
          <a:xfrm flipH="1">
            <a:off x="11669830" y="4131193"/>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F62B1F-A9A9-4561-9324-D3031D2FA7DD}"/>
              </a:ext>
            </a:extLst>
          </p:cNvPr>
          <p:cNvCxnSpPr/>
          <p:nvPr/>
        </p:nvCxnSpPr>
        <p:spPr>
          <a:xfrm flipH="1">
            <a:off x="9661711" y="2886717"/>
            <a:ext cx="135346" cy="574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3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D56F7-1A4F-4772-8035-43941EEF26FD}"/>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1682" y="453127"/>
            <a:ext cx="527050" cy="279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96A4ADC-CA50-461D-B314-DC2DE30CF416}"/>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2726" y="3274168"/>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4B76C81C-2478-4F86-9042-5836B20BEC36}"/>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6776" y="540199"/>
            <a:ext cx="527050" cy="27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4D2FAAF-D4B8-49B2-920B-0D9B62249AB4}"/>
              </a:ext>
            </a:extLst>
          </p:cNvPr>
          <p:cNvSpPr txBox="1"/>
          <p:nvPr/>
        </p:nvSpPr>
        <p:spPr>
          <a:xfrm>
            <a:off x="785207" y="1049803"/>
            <a:ext cx="5546633" cy="286232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Tôi chỉ là hạt thóc</a:t>
            </a:r>
          </a:p>
          <a:p>
            <a:r>
              <a:rPr lang="en-US" sz="3600">
                <a:solidFill>
                  <a:srgbClr val="FF0000"/>
                </a:solidFill>
                <a:latin typeface="Times New Roman" panose="02020603050405020304" pitchFamily="18" charset="0"/>
                <a:cs typeface="Times New Roman" panose="02020603050405020304" pitchFamily="18" charset="0"/>
              </a:rPr>
              <a:t>S</a:t>
            </a:r>
            <a:r>
              <a:rPr lang="en-US" sz="3600">
                <a:latin typeface="Times New Roman" panose="02020603050405020304" pitchFamily="18" charset="0"/>
                <a:cs typeface="Times New Roman" panose="02020603050405020304" pitchFamily="18" charset="0"/>
              </a:rPr>
              <a:t>inh </a:t>
            </a:r>
            <a:r>
              <a:rPr lang="en-US" sz="3600">
                <a:solidFill>
                  <a:srgbClr val="FF0000"/>
                </a:solidFill>
                <a:latin typeface="Times New Roman" panose="02020603050405020304" pitchFamily="18" charset="0"/>
                <a:cs typeface="Times New Roman" panose="02020603050405020304" pitchFamily="18" charset="0"/>
              </a:rPr>
              <a:t>r</a:t>
            </a:r>
            <a:r>
              <a:rPr lang="en-US" sz="3600">
                <a:latin typeface="Times New Roman" panose="02020603050405020304" pitchFamily="18" charset="0"/>
                <a:cs typeface="Times New Roman" panose="02020603050405020304" pitchFamily="18" charset="0"/>
              </a:rPr>
              <a:t>a trên cánh đồng</a:t>
            </a:r>
          </a:p>
          <a:p>
            <a:r>
              <a:rPr lang="en-US" sz="3600">
                <a:latin typeface="Times New Roman" panose="02020603050405020304" pitchFamily="18" charset="0"/>
                <a:cs typeface="Times New Roman" panose="02020603050405020304" pitchFamily="18" charset="0"/>
              </a:rPr>
              <a:t>Giấu trong mình câu </a:t>
            </a:r>
            <a:r>
              <a:rPr lang="en-US" sz="3600">
                <a:solidFill>
                  <a:srgbClr val="FF0000"/>
                </a:solidFill>
                <a:latin typeface="Times New Roman" panose="02020603050405020304" pitchFamily="18" charset="0"/>
                <a:cs typeface="Times New Roman" panose="02020603050405020304" pitchFamily="18" charset="0"/>
              </a:rPr>
              <a:t>ch</a:t>
            </a:r>
            <a:r>
              <a:rPr lang="en-US" sz="3600">
                <a:latin typeface="Times New Roman" panose="02020603050405020304" pitchFamily="18" charset="0"/>
                <a:cs typeface="Times New Roman" panose="02020603050405020304" pitchFamily="18" charset="0"/>
              </a:rPr>
              <a:t>uyện</a:t>
            </a:r>
          </a:p>
          <a:p>
            <a:r>
              <a:rPr lang="en-US" sz="3600">
                <a:latin typeface="Times New Roman" panose="02020603050405020304" pitchFamily="18" charset="0"/>
                <a:cs typeface="Times New Roman" panose="02020603050405020304" pitchFamily="18" charset="0"/>
              </a:rPr>
              <a:t>Một cuộc đời bão </a:t>
            </a:r>
            <a:r>
              <a:rPr lang="en-US" sz="3600">
                <a:solidFill>
                  <a:srgbClr val="FF0000"/>
                </a:solidFill>
                <a:latin typeface="Times New Roman" panose="02020603050405020304" pitchFamily="18" charset="0"/>
                <a:cs typeface="Times New Roman" panose="02020603050405020304" pitchFamily="18" charset="0"/>
              </a:rPr>
              <a:t>d</a:t>
            </a:r>
            <a:r>
              <a:rPr lang="en-US" sz="3600">
                <a:latin typeface="Times New Roman" panose="02020603050405020304" pitchFamily="18" charset="0"/>
                <a:cs typeface="Times New Roman" panose="02020603050405020304" pitchFamily="18" charset="0"/>
              </a:rPr>
              <a:t>ông.</a:t>
            </a:r>
          </a:p>
          <a:p>
            <a:endParaRPr lang="en-US" sz="36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1578330-3706-4610-8B44-C4EBA58B90E9}"/>
              </a:ext>
            </a:extLst>
          </p:cNvPr>
          <p:cNvSpPr txBox="1"/>
          <p:nvPr/>
        </p:nvSpPr>
        <p:spPr>
          <a:xfrm>
            <a:off x="866251" y="3719088"/>
            <a:ext cx="5024673" cy="286232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Tôi ngậm ánh </a:t>
            </a:r>
            <a:r>
              <a:rPr lang="en-US" sz="3600">
                <a:solidFill>
                  <a:srgbClr val="FF0000"/>
                </a:solidFill>
                <a:latin typeface="Times New Roman" panose="02020603050405020304" pitchFamily="18" charset="0"/>
                <a:cs typeface="Times New Roman" panose="02020603050405020304" pitchFamily="18" charset="0"/>
              </a:rPr>
              <a:t>n</a:t>
            </a:r>
            <a:r>
              <a:rPr lang="en-US" sz="3600">
                <a:latin typeface="Times New Roman" panose="02020603050405020304" pitchFamily="18" charset="0"/>
                <a:cs typeface="Times New Roman" panose="02020603050405020304" pitchFamily="18" charset="0"/>
              </a:rPr>
              <a:t>ắng </a:t>
            </a:r>
            <a:r>
              <a:rPr lang="en-US" sz="3600">
                <a:solidFill>
                  <a:srgbClr val="FF0000"/>
                </a:solidFill>
                <a:latin typeface="Times New Roman" panose="02020603050405020304" pitchFamily="18" charset="0"/>
                <a:cs typeface="Times New Roman" panose="02020603050405020304" pitchFamily="18" charset="0"/>
              </a:rPr>
              <a:t>s</a:t>
            </a:r>
            <a:r>
              <a:rPr lang="en-US" sz="3600">
                <a:latin typeface="Times New Roman" panose="02020603050405020304" pitchFamily="18" charset="0"/>
                <a:cs typeface="Times New Roman" panose="02020603050405020304" pitchFamily="18" charset="0"/>
              </a:rPr>
              <a:t>ớm</a:t>
            </a:r>
          </a:p>
          <a:p>
            <a:r>
              <a:rPr lang="en-US" sz="3600">
                <a:latin typeface="Times New Roman" panose="02020603050405020304" pitchFamily="18" charset="0"/>
                <a:cs typeface="Times New Roman" panose="02020603050405020304" pitchFamily="18" charset="0"/>
              </a:rPr>
              <a:t>Tôi uống giọt </a:t>
            </a:r>
            <a:r>
              <a:rPr lang="en-US" sz="3600">
                <a:solidFill>
                  <a:srgbClr val="FF0000"/>
                </a:solidFill>
                <a:latin typeface="Times New Roman" panose="02020603050405020304" pitchFamily="18" charset="0"/>
                <a:cs typeface="Times New Roman" panose="02020603050405020304" pitchFamily="18" charset="0"/>
              </a:rPr>
              <a:t>s</a:t>
            </a:r>
            <a:r>
              <a:rPr lang="en-US" sz="3600">
                <a:latin typeface="Times New Roman" panose="02020603050405020304" pitchFamily="18" charset="0"/>
                <a:cs typeface="Times New Roman" panose="02020603050405020304" pitchFamily="18" charset="0"/>
              </a:rPr>
              <a:t>ương mai</a:t>
            </a:r>
          </a:p>
          <a:p>
            <a:r>
              <a:rPr lang="en-US" sz="3600">
                <a:latin typeface="Times New Roman" panose="02020603050405020304" pitchFamily="18" charset="0"/>
                <a:cs typeface="Times New Roman" panose="02020603050405020304" pitchFamily="18" charset="0"/>
              </a:rPr>
              <a:t>Tôi sống qua bão </a:t>
            </a:r>
            <a:r>
              <a:rPr lang="en-US" sz="3600">
                <a:solidFill>
                  <a:srgbClr val="FF0000"/>
                </a:solidFill>
                <a:latin typeface="Times New Roman" panose="02020603050405020304" pitchFamily="18" charset="0"/>
                <a:cs typeface="Times New Roman" panose="02020603050405020304" pitchFamily="18" charset="0"/>
              </a:rPr>
              <a:t>l</a:t>
            </a:r>
            <a:r>
              <a:rPr lang="en-US" sz="3600">
                <a:latin typeface="Times New Roman" panose="02020603050405020304" pitchFamily="18" charset="0"/>
                <a:cs typeface="Times New Roman" panose="02020603050405020304" pitchFamily="18" charset="0"/>
              </a:rPr>
              <a:t>ũ</a:t>
            </a:r>
          </a:p>
          <a:p>
            <a:r>
              <a:rPr lang="en-US" sz="3600">
                <a:latin typeface="Times New Roman" panose="02020603050405020304" pitchFamily="18" charset="0"/>
                <a:cs typeface="Times New Roman" panose="02020603050405020304" pitchFamily="18" charset="0"/>
              </a:rPr>
              <a:t>Tôi chịu nhiều thiên tai.</a:t>
            </a:r>
          </a:p>
          <a:p>
            <a:endParaRPr lang="en-US" sz="36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15515D-5E9B-40DA-9B2A-B07F59ADFE9B}"/>
              </a:ext>
            </a:extLst>
          </p:cNvPr>
          <p:cNvSpPr txBox="1"/>
          <p:nvPr/>
        </p:nvSpPr>
        <p:spPr>
          <a:xfrm>
            <a:off x="7128255" y="1035626"/>
            <a:ext cx="4610641"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Dẫu hình hài bé nhỏ</a:t>
            </a:r>
          </a:p>
          <a:p>
            <a:r>
              <a:rPr lang="en-US" sz="3600">
                <a:latin typeface="Times New Roman" panose="02020603050405020304" pitchFamily="18" charset="0"/>
                <a:cs typeface="Times New Roman" panose="02020603050405020304" pitchFamily="18" charset="0"/>
              </a:rPr>
              <a:t>Tôi </a:t>
            </a:r>
            <a:r>
              <a:rPr lang="en-US" sz="3600">
                <a:solidFill>
                  <a:srgbClr val="FF0000"/>
                </a:solidFill>
                <a:latin typeface="Times New Roman" panose="02020603050405020304" pitchFamily="18" charset="0"/>
                <a:cs typeface="Times New Roman" panose="02020603050405020304" pitchFamily="18" charset="0"/>
              </a:rPr>
              <a:t>tr</a:t>
            </a:r>
            <a:r>
              <a:rPr lang="en-US" sz="3600">
                <a:latin typeface="Times New Roman" panose="02020603050405020304" pitchFamily="18" charset="0"/>
                <a:cs typeface="Times New Roman" panose="02020603050405020304" pitchFamily="18" charset="0"/>
              </a:rPr>
              <a:t>ải cả bốn mùa</a:t>
            </a:r>
          </a:p>
          <a:p>
            <a:r>
              <a:rPr lang="en-US" sz="3600">
                <a:latin typeface="Times New Roman" panose="02020603050405020304" pitchFamily="18" charset="0"/>
                <a:cs typeface="Times New Roman" panose="02020603050405020304" pitchFamily="18" charset="0"/>
              </a:rPr>
              <a:t>Dẫu bây giờ bình dị </a:t>
            </a:r>
          </a:p>
          <a:p>
            <a:r>
              <a:rPr lang="en-US" sz="3600">
                <a:latin typeface="Times New Roman" panose="02020603050405020304" pitchFamily="18" charset="0"/>
                <a:cs typeface="Times New Roman" panose="02020603050405020304" pitchFamily="18" charset="0"/>
              </a:rPr>
              <a:t>Tôi có từ ngàn xưa.</a:t>
            </a:r>
          </a:p>
        </p:txBody>
      </p:sp>
      <p:sp>
        <p:nvSpPr>
          <p:cNvPr id="10" name="TextBox 9">
            <a:extLst>
              <a:ext uri="{FF2B5EF4-FFF2-40B4-BE49-F238E27FC236}">
                <a16:creationId xmlns:a16="http://schemas.microsoft.com/office/drawing/2014/main" id="{49DA636B-98D0-43FE-B264-708923DE06D8}"/>
              </a:ext>
            </a:extLst>
          </p:cNvPr>
          <p:cNvSpPr txBox="1"/>
          <p:nvPr/>
        </p:nvSpPr>
        <p:spPr>
          <a:xfrm>
            <a:off x="7128255" y="3704989"/>
            <a:ext cx="4952222" cy="3416320"/>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Tôi chỉ là hạt thóc</a:t>
            </a:r>
          </a:p>
          <a:p>
            <a:r>
              <a:rPr lang="en-US" sz="3600">
                <a:latin typeface="Times New Roman" panose="02020603050405020304" pitchFamily="18" charset="0"/>
                <a:cs typeface="Times New Roman" panose="02020603050405020304" pitchFamily="18" charset="0"/>
              </a:rPr>
              <a:t>Không biết hát biết cười</a:t>
            </a:r>
          </a:p>
          <a:p>
            <a:r>
              <a:rPr lang="en-US" sz="3600">
                <a:latin typeface="Times New Roman" panose="02020603050405020304" pitchFamily="18" charset="0"/>
                <a:cs typeface="Times New Roman" panose="02020603050405020304" pitchFamily="18" charset="0"/>
              </a:rPr>
              <a:t>Nhưng tôi luôn có ích</a:t>
            </a:r>
          </a:p>
          <a:p>
            <a:r>
              <a:rPr lang="en-US" sz="3600">
                <a:latin typeface="Times New Roman" panose="02020603050405020304" pitchFamily="18" charset="0"/>
                <a:cs typeface="Times New Roman" panose="02020603050405020304" pitchFamily="18" charset="0"/>
              </a:rPr>
              <a:t>Vì nuôi sống con người.</a:t>
            </a:r>
          </a:p>
          <a:p>
            <a:pPr algn="ctr"/>
            <a:r>
              <a:rPr lang="en-US" sz="3600">
                <a:solidFill>
                  <a:srgbClr val="FF0000"/>
                </a:solidFill>
                <a:latin typeface="Times New Roman" panose="02020603050405020304" pitchFamily="18" charset="0"/>
                <a:cs typeface="Times New Roman" panose="02020603050405020304" pitchFamily="18" charset="0"/>
              </a:rPr>
              <a:t>     </a:t>
            </a:r>
            <a:r>
              <a:rPr lang="en-US" sz="3200" i="1">
                <a:solidFill>
                  <a:srgbClr val="FF0000"/>
                </a:solidFill>
                <a:latin typeface="Times New Roman" panose="02020603050405020304" pitchFamily="18" charset="0"/>
                <a:cs typeface="Times New Roman" panose="02020603050405020304" pitchFamily="18" charset="0"/>
              </a:rPr>
              <a:t>Ngô Hoài Chung</a:t>
            </a:r>
          </a:p>
          <a:p>
            <a:endParaRPr lang="en-US" sz="3600">
              <a:latin typeface="Times New Roman" panose="02020603050405020304" pitchFamily="18" charset="0"/>
              <a:cs typeface="Times New Roman" panose="02020603050405020304" pitchFamily="18" charset="0"/>
            </a:endParaRPr>
          </a:p>
        </p:txBody>
      </p:sp>
      <p:pic>
        <p:nvPicPr>
          <p:cNvPr id="11" name="Picture 3">
            <a:extLst>
              <a:ext uri="{FF2B5EF4-FFF2-40B4-BE49-F238E27FC236}">
                <a16:creationId xmlns:a16="http://schemas.microsoft.com/office/drawing/2014/main" id="{1E97A789-575B-46E4-AC75-67D18ED4A5E6}"/>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18397" y="3265613"/>
            <a:ext cx="527050" cy="259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a:extLst>
              <a:ext uri="{FF2B5EF4-FFF2-40B4-BE49-F238E27FC236}">
                <a16:creationId xmlns:a16="http://schemas.microsoft.com/office/drawing/2014/main" id="{A35DB9CE-E82F-4237-898A-1B4D6000C2F7}"/>
              </a:ext>
            </a:extLst>
          </p:cNvPr>
          <p:cNvSpPr txBox="1"/>
          <p:nvPr/>
        </p:nvSpPr>
        <p:spPr>
          <a:xfrm>
            <a:off x="-130364" y="1929474"/>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 Box 3">
            <a:extLst>
              <a:ext uri="{FF2B5EF4-FFF2-40B4-BE49-F238E27FC236}">
                <a16:creationId xmlns:a16="http://schemas.microsoft.com/office/drawing/2014/main" id="{B73B01BE-1027-4429-BE2B-A345A389FAB7}"/>
              </a:ext>
            </a:extLst>
          </p:cNvPr>
          <p:cNvSpPr txBox="1"/>
          <p:nvPr/>
        </p:nvSpPr>
        <p:spPr>
          <a:xfrm>
            <a:off x="-63138" y="4677059"/>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 Box 3">
            <a:extLst>
              <a:ext uri="{FF2B5EF4-FFF2-40B4-BE49-F238E27FC236}">
                <a16:creationId xmlns:a16="http://schemas.microsoft.com/office/drawing/2014/main" id="{D7F9997F-FA9E-4968-8578-D7ABD50E6368}"/>
              </a:ext>
            </a:extLst>
          </p:cNvPr>
          <p:cNvSpPr txBox="1"/>
          <p:nvPr/>
        </p:nvSpPr>
        <p:spPr>
          <a:xfrm>
            <a:off x="6116921" y="1844078"/>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 Box 3">
            <a:extLst>
              <a:ext uri="{FF2B5EF4-FFF2-40B4-BE49-F238E27FC236}">
                <a16:creationId xmlns:a16="http://schemas.microsoft.com/office/drawing/2014/main" id="{A6EC09CF-37F2-4698-B919-FE3B4DEA3398}"/>
              </a:ext>
            </a:extLst>
          </p:cNvPr>
          <p:cNvSpPr txBox="1"/>
          <p:nvPr/>
        </p:nvSpPr>
        <p:spPr>
          <a:xfrm>
            <a:off x="6210662" y="4636655"/>
            <a:ext cx="13275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 Box 3">
            <a:extLst>
              <a:ext uri="{FF2B5EF4-FFF2-40B4-BE49-F238E27FC236}">
                <a16:creationId xmlns:a16="http://schemas.microsoft.com/office/drawing/2014/main" id="{19604F45-EBE6-4C81-BF37-FF776780116D}"/>
              </a:ext>
            </a:extLst>
          </p:cNvPr>
          <p:cNvSpPr txBox="1"/>
          <p:nvPr/>
        </p:nvSpPr>
        <p:spPr>
          <a:xfrm>
            <a:off x="2731416" y="28149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38FFC109-0F0B-4B1E-B844-465AF08B2A60}"/>
              </a:ext>
            </a:extLst>
          </p:cNvPr>
          <p:cNvCxnSpPr>
            <a:cxnSpLocks/>
          </p:cNvCxnSpPr>
          <p:nvPr/>
        </p:nvCxnSpPr>
        <p:spPr>
          <a:xfrm flipH="1">
            <a:off x="4214649" y="1193687"/>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C75D4F-8F0D-4663-8A9A-DCBD4D7336BE}"/>
              </a:ext>
            </a:extLst>
          </p:cNvPr>
          <p:cNvCxnSpPr>
            <a:cxnSpLocks/>
          </p:cNvCxnSpPr>
          <p:nvPr/>
        </p:nvCxnSpPr>
        <p:spPr>
          <a:xfrm flipH="1">
            <a:off x="5047268" y="1766121"/>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4DDF3D-1EFD-4EF3-B6B2-F7BFB04B1534}"/>
              </a:ext>
            </a:extLst>
          </p:cNvPr>
          <p:cNvCxnSpPr>
            <a:cxnSpLocks/>
          </p:cNvCxnSpPr>
          <p:nvPr/>
        </p:nvCxnSpPr>
        <p:spPr>
          <a:xfrm flipH="1">
            <a:off x="6116921" y="2299101"/>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79A47B-ECE6-4E8C-9A86-799966D0FE03}"/>
              </a:ext>
            </a:extLst>
          </p:cNvPr>
          <p:cNvCxnSpPr>
            <a:cxnSpLocks/>
          </p:cNvCxnSpPr>
          <p:nvPr/>
        </p:nvCxnSpPr>
        <p:spPr>
          <a:xfrm flipH="1">
            <a:off x="5206852" y="2842474"/>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C8128A-33BA-46E3-8F07-0D9166B893CA}"/>
              </a:ext>
            </a:extLst>
          </p:cNvPr>
          <p:cNvCxnSpPr>
            <a:cxnSpLocks/>
          </p:cNvCxnSpPr>
          <p:nvPr/>
        </p:nvCxnSpPr>
        <p:spPr>
          <a:xfrm flipH="1">
            <a:off x="5272796" y="2875163"/>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7671B6-F19E-43D8-9CC9-0640CD50A1EB}"/>
              </a:ext>
            </a:extLst>
          </p:cNvPr>
          <p:cNvCxnSpPr>
            <a:cxnSpLocks/>
          </p:cNvCxnSpPr>
          <p:nvPr/>
        </p:nvCxnSpPr>
        <p:spPr>
          <a:xfrm flipH="1">
            <a:off x="5397014" y="3907065"/>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4C9FD2E-1101-42CB-A29C-5FA828A9B4AD}"/>
              </a:ext>
            </a:extLst>
          </p:cNvPr>
          <p:cNvCxnSpPr>
            <a:cxnSpLocks/>
          </p:cNvCxnSpPr>
          <p:nvPr/>
        </p:nvCxnSpPr>
        <p:spPr>
          <a:xfrm flipH="1">
            <a:off x="5491490" y="4454792"/>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9AA35E-2926-405A-94B3-491D29331913}"/>
              </a:ext>
            </a:extLst>
          </p:cNvPr>
          <p:cNvCxnSpPr>
            <a:cxnSpLocks/>
          </p:cNvCxnSpPr>
          <p:nvPr/>
        </p:nvCxnSpPr>
        <p:spPr>
          <a:xfrm flipH="1">
            <a:off x="4656083" y="4968386"/>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623D16-C961-4F55-8E54-9D4168F9E577}"/>
              </a:ext>
            </a:extLst>
          </p:cNvPr>
          <p:cNvCxnSpPr>
            <a:cxnSpLocks/>
          </p:cNvCxnSpPr>
          <p:nvPr/>
        </p:nvCxnSpPr>
        <p:spPr>
          <a:xfrm flipH="1">
            <a:off x="5366436" y="5544448"/>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F24A99-05BA-4EC9-8FE9-527F53585B70}"/>
              </a:ext>
            </a:extLst>
          </p:cNvPr>
          <p:cNvCxnSpPr>
            <a:cxnSpLocks/>
          </p:cNvCxnSpPr>
          <p:nvPr/>
        </p:nvCxnSpPr>
        <p:spPr>
          <a:xfrm flipH="1">
            <a:off x="5447480" y="5544448"/>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35E76E-81B7-41A8-98C7-1D703005473C}"/>
              </a:ext>
            </a:extLst>
          </p:cNvPr>
          <p:cNvCxnSpPr>
            <a:cxnSpLocks/>
          </p:cNvCxnSpPr>
          <p:nvPr/>
        </p:nvCxnSpPr>
        <p:spPr>
          <a:xfrm flipH="1">
            <a:off x="10946524" y="1172862"/>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EE6DC3-D18B-4542-9EAA-D021824CBC20}"/>
              </a:ext>
            </a:extLst>
          </p:cNvPr>
          <p:cNvCxnSpPr>
            <a:cxnSpLocks/>
          </p:cNvCxnSpPr>
          <p:nvPr/>
        </p:nvCxnSpPr>
        <p:spPr>
          <a:xfrm flipH="1">
            <a:off x="10847423" y="1747611"/>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79B4594-F97F-4823-8EC0-8D3932454C9D}"/>
              </a:ext>
            </a:extLst>
          </p:cNvPr>
          <p:cNvCxnSpPr>
            <a:cxnSpLocks/>
          </p:cNvCxnSpPr>
          <p:nvPr/>
        </p:nvCxnSpPr>
        <p:spPr>
          <a:xfrm flipH="1">
            <a:off x="10884415" y="2290512"/>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41BFA2-9D6A-4EB5-842C-1FE08C6D9ABE}"/>
              </a:ext>
            </a:extLst>
          </p:cNvPr>
          <p:cNvCxnSpPr>
            <a:cxnSpLocks/>
          </p:cNvCxnSpPr>
          <p:nvPr/>
        </p:nvCxnSpPr>
        <p:spPr>
          <a:xfrm flipH="1">
            <a:off x="10779798" y="2817231"/>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16B34E-5C4A-4E04-A275-F0864F7A09C7}"/>
              </a:ext>
            </a:extLst>
          </p:cNvPr>
          <p:cNvCxnSpPr>
            <a:cxnSpLocks/>
          </p:cNvCxnSpPr>
          <p:nvPr/>
        </p:nvCxnSpPr>
        <p:spPr>
          <a:xfrm flipH="1">
            <a:off x="10847423" y="2842791"/>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E1EDF60-6E89-4345-91F0-C27EA9FE8C7C}"/>
              </a:ext>
            </a:extLst>
          </p:cNvPr>
          <p:cNvCxnSpPr>
            <a:cxnSpLocks/>
          </p:cNvCxnSpPr>
          <p:nvPr/>
        </p:nvCxnSpPr>
        <p:spPr>
          <a:xfrm flipH="1">
            <a:off x="10536969" y="3839377"/>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707F588-8110-4C9F-B44B-E1592ABE1A11}"/>
              </a:ext>
            </a:extLst>
          </p:cNvPr>
          <p:cNvCxnSpPr>
            <a:cxnSpLocks/>
          </p:cNvCxnSpPr>
          <p:nvPr/>
        </p:nvCxnSpPr>
        <p:spPr>
          <a:xfrm flipH="1">
            <a:off x="9915313" y="4379719"/>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9643BD-446C-480B-8AFA-56DDB1609767}"/>
              </a:ext>
            </a:extLst>
          </p:cNvPr>
          <p:cNvCxnSpPr>
            <a:cxnSpLocks/>
          </p:cNvCxnSpPr>
          <p:nvPr/>
        </p:nvCxnSpPr>
        <p:spPr>
          <a:xfrm flipH="1">
            <a:off x="11676787" y="4411567"/>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3CD6F3-DC3A-459D-9C6A-463771AA2B80}"/>
              </a:ext>
            </a:extLst>
          </p:cNvPr>
          <p:cNvCxnSpPr>
            <a:cxnSpLocks/>
          </p:cNvCxnSpPr>
          <p:nvPr/>
        </p:nvCxnSpPr>
        <p:spPr>
          <a:xfrm flipH="1">
            <a:off x="11196070" y="4952938"/>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EB606D-C816-44E8-8F02-E90156B115F9}"/>
              </a:ext>
            </a:extLst>
          </p:cNvPr>
          <p:cNvCxnSpPr>
            <a:cxnSpLocks/>
          </p:cNvCxnSpPr>
          <p:nvPr/>
        </p:nvCxnSpPr>
        <p:spPr>
          <a:xfrm flipH="1">
            <a:off x="11614678" y="5452810"/>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99E5FA-9550-4347-B157-C3D7000A63ED}"/>
              </a:ext>
            </a:extLst>
          </p:cNvPr>
          <p:cNvCxnSpPr>
            <a:cxnSpLocks/>
          </p:cNvCxnSpPr>
          <p:nvPr/>
        </p:nvCxnSpPr>
        <p:spPr>
          <a:xfrm flipH="1">
            <a:off x="11696388" y="5452810"/>
            <a:ext cx="124218" cy="363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203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CFB379-2D1A-45AD-895D-4EA4C2220710}"/>
              </a:ext>
            </a:extLst>
          </p:cNvPr>
          <p:cNvSpPr txBox="1"/>
          <p:nvPr/>
        </p:nvSpPr>
        <p:spPr>
          <a:xfrm>
            <a:off x="315311" y="1413063"/>
            <a:ext cx="3436882" cy="403187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40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40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tai</a:t>
            </a:r>
          </a:p>
          <a:p>
            <a:pPr marL="0" marR="0" lvl="0" indent="0" algn="just" defTabSz="913130" rtl="0" eaLnBrk="1" fontAlgn="base" latinLnBrk="0" hangingPunct="1">
              <a:lnSpc>
                <a:spcPct val="100000"/>
              </a:lnSpc>
              <a:spcBef>
                <a:spcPct val="0"/>
              </a:spcBef>
              <a:spcAft>
                <a:spcPct val="0"/>
              </a:spcAft>
              <a:buClrTx/>
              <a:buSzTx/>
              <a:buFontTx/>
              <a:buNone/>
              <a:tabLst/>
              <a:defRPr/>
            </a:pP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baseline="0">
                <a:latin typeface="Times New Roman" panose="02020603050405020304" pitchFamily="18" charset="0"/>
                <a:ea typeface="Arial-Rounded" panose="020B0500000000000000" pitchFamily="34" charset="0"/>
                <a:cs typeface="Times New Roman" panose="02020603050405020304" pitchFamily="18" charset="0"/>
              </a:rPr>
              <a:t>Những</a:t>
            </a:r>
            <a:r>
              <a:rPr lang="en-US" sz="3600">
                <a:latin typeface="Times New Roman" panose="02020603050405020304" pitchFamily="18" charset="0"/>
                <a:ea typeface="Arial-Rounded" panose="020B0500000000000000" pitchFamily="34" charset="0"/>
                <a:cs typeface="Times New Roman" panose="02020603050405020304" pitchFamily="18" charset="0"/>
              </a:rPr>
              <a:t> hiện tượng thiên nhiên gây tác động xấu như bão, lũ lụt, hạn hán, động đất.</a:t>
            </a:r>
            <a:endParaRPr kumimoji="0" lang="en-US" sz="36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8490B99-A0E2-4C77-AC7C-D325BA856AB8}"/>
              </a:ext>
            </a:extLst>
          </p:cNvPr>
          <p:cNvPicPr>
            <a:picLocks noChangeAspect="1"/>
          </p:cNvPicPr>
          <p:nvPr/>
        </p:nvPicPr>
        <p:blipFill>
          <a:blip r:embed="rId2"/>
          <a:stretch>
            <a:fillRect/>
          </a:stretch>
        </p:blipFill>
        <p:spPr>
          <a:xfrm>
            <a:off x="3752193" y="3200400"/>
            <a:ext cx="3862552" cy="3177901"/>
          </a:xfrm>
          <a:prstGeom prst="rect">
            <a:avLst/>
          </a:prstGeom>
        </p:spPr>
      </p:pic>
      <p:pic>
        <p:nvPicPr>
          <p:cNvPr id="6" name="Picture 5">
            <a:extLst>
              <a:ext uri="{FF2B5EF4-FFF2-40B4-BE49-F238E27FC236}">
                <a16:creationId xmlns:a16="http://schemas.microsoft.com/office/drawing/2014/main" id="{1AC603A4-B55D-44B0-B5FA-BA70278BCFB1}"/>
              </a:ext>
            </a:extLst>
          </p:cNvPr>
          <p:cNvPicPr>
            <a:picLocks noChangeAspect="1"/>
          </p:cNvPicPr>
          <p:nvPr/>
        </p:nvPicPr>
        <p:blipFill>
          <a:blip r:embed="rId3"/>
          <a:stretch>
            <a:fillRect/>
          </a:stretch>
        </p:blipFill>
        <p:spPr>
          <a:xfrm>
            <a:off x="3752193" y="385104"/>
            <a:ext cx="3862552" cy="2689171"/>
          </a:xfrm>
          <a:prstGeom prst="rect">
            <a:avLst/>
          </a:prstGeom>
        </p:spPr>
      </p:pic>
      <p:pic>
        <p:nvPicPr>
          <p:cNvPr id="7" name="Picture 6">
            <a:extLst>
              <a:ext uri="{FF2B5EF4-FFF2-40B4-BE49-F238E27FC236}">
                <a16:creationId xmlns:a16="http://schemas.microsoft.com/office/drawing/2014/main" id="{0382EF3E-A300-4CAC-B6D3-0680AF651C8A}"/>
              </a:ext>
            </a:extLst>
          </p:cNvPr>
          <p:cNvPicPr>
            <a:picLocks noChangeAspect="1"/>
          </p:cNvPicPr>
          <p:nvPr/>
        </p:nvPicPr>
        <p:blipFill>
          <a:blip r:embed="rId4"/>
          <a:stretch>
            <a:fillRect/>
          </a:stretch>
        </p:blipFill>
        <p:spPr>
          <a:xfrm>
            <a:off x="7851228" y="385104"/>
            <a:ext cx="4025462" cy="2689171"/>
          </a:xfrm>
          <a:prstGeom prst="rect">
            <a:avLst/>
          </a:prstGeom>
        </p:spPr>
      </p:pic>
      <p:pic>
        <p:nvPicPr>
          <p:cNvPr id="8" name="Picture 7">
            <a:extLst>
              <a:ext uri="{FF2B5EF4-FFF2-40B4-BE49-F238E27FC236}">
                <a16:creationId xmlns:a16="http://schemas.microsoft.com/office/drawing/2014/main" id="{3D38F492-D974-406D-AC64-3607CD7D3526}"/>
              </a:ext>
            </a:extLst>
          </p:cNvPr>
          <p:cNvPicPr>
            <a:picLocks noChangeAspect="1"/>
          </p:cNvPicPr>
          <p:nvPr/>
        </p:nvPicPr>
        <p:blipFill>
          <a:blip r:embed="rId5"/>
          <a:stretch>
            <a:fillRect/>
          </a:stretch>
        </p:blipFill>
        <p:spPr>
          <a:xfrm>
            <a:off x="7851228" y="3200400"/>
            <a:ext cx="4025462" cy="3177901"/>
          </a:xfrm>
          <a:prstGeom prst="rect">
            <a:avLst/>
          </a:prstGeom>
        </p:spPr>
      </p:pic>
    </p:spTree>
    <p:extLst>
      <p:ext uri="{BB962C8B-B14F-4D97-AF65-F5344CB8AC3E}">
        <p14:creationId xmlns:p14="http://schemas.microsoft.com/office/powerpoint/2010/main" val="3273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ùa sương đã về!">
            <a:extLst>
              <a:ext uri="{FF2B5EF4-FFF2-40B4-BE49-F238E27FC236}">
                <a16:creationId xmlns:a16="http://schemas.microsoft.com/office/drawing/2014/main" id="{CE16D88F-6AF1-4DA1-881E-B8BB215D6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924" y="457201"/>
            <a:ext cx="7584528"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D5C152-4D8B-463A-8358-7C49E7600A78}"/>
              </a:ext>
            </a:extLst>
          </p:cNvPr>
          <p:cNvSpPr txBox="1"/>
          <p:nvPr/>
        </p:nvSpPr>
        <p:spPr>
          <a:xfrm>
            <a:off x="492673" y="1655380"/>
            <a:ext cx="3748251" cy="2800767"/>
          </a:xfrm>
          <a:prstGeom prst="rect">
            <a:avLst/>
          </a:prstGeom>
          <a:noFill/>
        </p:spPr>
        <p:txBody>
          <a:bodyPr wrap="square">
            <a:spAutoFit/>
          </a:bodyPr>
          <a:lstStyle/>
          <a:p>
            <a:pPr algn="ctr"/>
            <a:r>
              <a:rPr lang="en-US" sz="4400" b="0" i="0">
                <a:solidFill>
                  <a:srgbClr val="FF0000"/>
                </a:solidFill>
                <a:effectLst/>
                <a:latin typeface="Times New Roman" panose="02020603050405020304" pitchFamily="18" charset="0"/>
                <a:cs typeface="Times New Roman" panose="02020603050405020304" pitchFamily="18" charset="0"/>
              </a:rPr>
              <a:t>Giọt sương</a:t>
            </a:r>
            <a:r>
              <a:rPr lang="en-US" sz="3600" b="0" i="0">
                <a:solidFill>
                  <a:srgbClr val="FF0000"/>
                </a:solidFill>
                <a:effectLst/>
                <a:latin typeface="Times New Roman" panose="02020603050405020304" pitchFamily="18" charset="0"/>
                <a:cs typeface="Times New Roman" panose="02020603050405020304" pitchFamily="18" charset="0"/>
              </a:rPr>
              <a:t> </a:t>
            </a:r>
            <a:r>
              <a:rPr lang="en-US" sz="4400" b="0" i="0">
                <a:solidFill>
                  <a:srgbClr val="FF0000"/>
                </a:solidFill>
                <a:effectLst/>
                <a:latin typeface="Times New Roman" panose="02020603050405020304" pitchFamily="18" charset="0"/>
                <a:cs typeface="Times New Roman" panose="02020603050405020304" pitchFamily="18" charset="0"/>
              </a:rPr>
              <a:t>mai</a:t>
            </a:r>
          </a:p>
          <a:p>
            <a:pPr algn="just"/>
            <a:r>
              <a:rPr lang="en-US" sz="3600">
                <a:solidFill>
                  <a:srgbClr val="202124"/>
                </a:solidFill>
                <a:latin typeface="Times New Roman" panose="02020603050405020304" pitchFamily="18" charset="0"/>
                <a:cs typeface="Times New Roman" panose="02020603050405020304" pitchFamily="18" charset="0"/>
              </a:rPr>
              <a:t>     </a:t>
            </a:r>
            <a:r>
              <a:rPr lang="en-US" sz="3200" b="0" i="0">
                <a:solidFill>
                  <a:srgbClr val="202124"/>
                </a:solidFill>
                <a:effectLst/>
                <a:latin typeface="Times New Roman" panose="02020603050405020304" pitchFamily="18" charset="0"/>
                <a:cs typeface="Times New Roman" panose="02020603050405020304" pitchFamily="18" charset="0"/>
              </a:rPr>
              <a:t>C</a:t>
            </a:r>
            <a:r>
              <a:rPr lang="vi-VN" sz="3200" b="0" i="0">
                <a:solidFill>
                  <a:srgbClr val="202124"/>
                </a:solidFill>
                <a:effectLst/>
                <a:latin typeface="Times New Roman" panose="02020603050405020304" pitchFamily="18" charset="0"/>
                <a:cs typeface="Times New Roman" panose="02020603050405020304" pitchFamily="18" charset="0"/>
              </a:rPr>
              <a:t>hỉ</a:t>
            </a:r>
            <a:r>
              <a:rPr lang="en-US" sz="3200" b="0" i="0">
                <a:solidFill>
                  <a:srgbClr val="202124"/>
                </a:solidFill>
                <a:effectLst/>
                <a:latin typeface="Times New Roman" panose="02020603050405020304" pitchFamily="18" charset="0"/>
                <a:cs typeface="Times New Roman" panose="02020603050405020304" pitchFamily="18" charset="0"/>
              </a:rPr>
              <a:t> </a:t>
            </a:r>
            <a:r>
              <a:rPr lang="vi-VN" sz="3200" b="0" i="0">
                <a:solidFill>
                  <a:srgbClr val="202124"/>
                </a:solidFill>
                <a:effectLst/>
                <a:latin typeface="Times New Roman" panose="02020603050405020304" pitchFamily="18" charset="0"/>
                <a:cs typeface="Times New Roman" panose="02020603050405020304" pitchFamily="18" charset="0"/>
              </a:rPr>
              <a:t>những </a:t>
            </a:r>
            <a:r>
              <a:rPr lang="vi-VN" sz="3200" i="0">
                <a:solidFill>
                  <a:srgbClr val="202124"/>
                </a:solidFill>
                <a:effectLst/>
                <a:latin typeface="Times New Roman" panose="02020603050405020304" pitchFamily="18" charset="0"/>
                <a:cs typeface="Times New Roman" panose="02020603050405020304" pitchFamily="18" charset="0"/>
              </a:rPr>
              <a:t>giọt</a:t>
            </a:r>
            <a:r>
              <a:rPr lang="en-US" sz="3200">
                <a:solidFill>
                  <a:srgbClr val="202124"/>
                </a:solidFill>
                <a:latin typeface="Times New Roman" panose="02020603050405020304" pitchFamily="18" charset="0"/>
                <a:cs typeface="Times New Roman" panose="02020603050405020304" pitchFamily="18" charset="0"/>
              </a:rPr>
              <a:t> </a:t>
            </a:r>
            <a:r>
              <a:rPr lang="vi-VN" sz="3200" b="0" i="0">
                <a:solidFill>
                  <a:srgbClr val="202124"/>
                </a:solidFill>
                <a:effectLst/>
                <a:latin typeface="Times New Roman" panose="02020603050405020304" pitchFamily="18" charset="0"/>
                <a:cs typeface="Times New Roman" panose="02020603050405020304" pitchFamily="18" charset="0"/>
              </a:rPr>
              <a:t>nước nhỏ xuất hiện vào buổi sáng sớm hay buổi chiều</a:t>
            </a:r>
            <a:r>
              <a:rPr lang="en-US" sz="3200" b="0" i="0">
                <a:solidFill>
                  <a:srgbClr val="202124"/>
                </a:solidFill>
                <a:effectLst/>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493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6714816"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4425" y="681700"/>
            <a:ext cx="4883949" cy="1754326"/>
          </a:xfrm>
          <a:prstGeom prst="rect">
            <a:avLst/>
          </a:prstGeom>
          <a:noFill/>
        </p:spPr>
        <p:txBody>
          <a:bodyPr wrap="square" rtlCol="0">
            <a:spAutoFit/>
          </a:bodyPr>
          <a:lstStyle/>
          <a:p>
            <a:pPr algn="ctr" defTabSz="1219170"/>
            <a:r>
              <a:rPr lang="en-US" sz="5400" b="1" dirty="0">
                <a:latin typeface="Times New Roman" panose="02020603050405020304" pitchFamily="18" charset="0"/>
                <a:cs typeface="Times New Roman" panose="02020603050405020304" pitchFamily="18" charset="0"/>
              </a:rPr>
              <a:t>BẢO VỆ</a:t>
            </a:r>
          </a:p>
          <a:p>
            <a:pPr algn="ctr" defTabSz="1219170"/>
            <a:r>
              <a:rPr lang="en-US" sz="5400" b="1">
                <a:latin typeface="Times New Roman" panose="02020603050405020304" pitchFamily="18" charset="0"/>
                <a:cs typeface="Times New Roman" panose="02020603050405020304" pitchFamily="18" charset="0"/>
              </a:rPr>
              <a:t>RỪNG XANH</a:t>
            </a:r>
            <a:endParaRPr lang="en-US" sz="5400" b="1" dirty="0">
              <a:latin typeface="Times New Roman" panose="02020603050405020304" pitchFamily="18" charset="0"/>
              <a:cs typeface="Times New Roman" panose="02020603050405020304" pitchFamily="18" charset="0"/>
            </a:endParaRP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134699"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wipe(down)">
                                      <p:cBhvr>
                                        <p:cTn id="7" dur="580">
                                          <p:stCondLst>
                                            <p:cond delay="0"/>
                                          </p:stCondLst>
                                        </p:cTn>
                                        <p:tgtEl>
                                          <p:spTgt spid="1033"/>
                                        </p:tgtEl>
                                      </p:cBhvr>
                                    </p:animEffect>
                                    <p:anim calcmode="lin" valueType="num">
                                      <p:cBhvr>
                                        <p:cTn id="8"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3"/>
                                        </p:tgtEl>
                                      </p:cBhvr>
                                      <p:to x="100000" y="60000"/>
                                    </p:animScale>
                                    <p:animScale>
                                      <p:cBhvr>
                                        <p:cTn id="14" dur="166" decel="50000">
                                          <p:stCondLst>
                                            <p:cond delay="676"/>
                                          </p:stCondLst>
                                        </p:cTn>
                                        <p:tgtEl>
                                          <p:spTgt spid="1033"/>
                                        </p:tgtEl>
                                      </p:cBhvr>
                                      <p:to x="100000" y="100000"/>
                                    </p:animScale>
                                    <p:animScale>
                                      <p:cBhvr>
                                        <p:cTn id="15" dur="26">
                                          <p:stCondLst>
                                            <p:cond delay="1312"/>
                                          </p:stCondLst>
                                        </p:cTn>
                                        <p:tgtEl>
                                          <p:spTgt spid="1033"/>
                                        </p:tgtEl>
                                      </p:cBhvr>
                                      <p:to x="100000" y="80000"/>
                                    </p:animScale>
                                    <p:animScale>
                                      <p:cBhvr>
                                        <p:cTn id="16" dur="166" decel="50000">
                                          <p:stCondLst>
                                            <p:cond delay="1338"/>
                                          </p:stCondLst>
                                        </p:cTn>
                                        <p:tgtEl>
                                          <p:spTgt spid="1033"/>
                                        </p:tgtEl>
                                      </p:cBhvr>
                                      <p:to x="100000" y="100000"/>
                                    </p:animScale>
                                    <p:animScale>
                                      <p:cBhvr>
                                        <p:cTn id="17" dur="26">
                                          <p:stCondLst>
                                            <p:cond delay="1642"/>
                                          </p:stCondLst>
                                        </p:cTn>
                                        <p:tgtEl>
                                          <p:spTgt spid="1033"/>
                                        </p:tgtEl>
                                      </p:cBhvr>
                                      <p:to x="100000" y="90000"/>
                                    </p:animScale>
                                    <p:animScale>
                                      <p:cBhvr>
                                        <p:cTn id="18" dur="166" decel="50000">
                                          <p:stCondLst>
                                            <p:cond delay="1668"/>
                                          </p:stCondLst>
                                        </p:cTn>
                                        <p:tgtEl>
                                          <p:spTgt spid="1033"/>
                                        </p:tgtEl>
                                      </p:cBhvr>
                                      <p:to x="100000" y="100000"/>
                                    </p:animScale>
                                    <p:animScale>
                                      <p:cBhvr>
                                        <p:cTn id="19" dur="26">
                                          <p:stCondLst>
                                            <p:cond delay="1808"/>
                                          </p:stCondLst>
                                        </p:cTn>
                                        <p:tgtEl>
                                          <p:spTgt spid="1033"/>
                                        </p:tgtEl>
                                      </p:cBhvr>
                                      <p:to x="100000" y="95000"/>
                                    </p:animScale>
                                    <p:animScale>
                                      <p:cBhvr>
                                        <p:cTn id="20" dur="166" decel="50000">
                                          <p:stCondLst>
                                            <p:cond delay="1834"/>
                                          </p:stCondLst>
                                        </p:cTn>
                                        <p:tgtEl>
                                          <p:spTgt spid="10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442494-70AC-499F-9BC1-0C7FAD79C85E}"/>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95270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760048-BDE3-4835-B5C8-ECB9291037B9}"/>
              </a:ext>
            </a:extLst>
          </p:cNvPr>
          <p:cNvSpPr/>
          <p:nvPr/>
        </p:nvSpPr>
        <p:spPr>
          <a:xfrm>
            <a:off x="388620" y="5203226"/>
            <a:ext cx="11204665" cy="1196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r>
              <a:rPr lang="vi-VN" sz="3600">
                <a:solidFill>
                  <a:srgbClr val="FF0000"/>
                </a:solidFill>
                <a:ea typeface="Arial-Rounded" panose="020B0500000000000000" pitchFamily="34" charset="0"/>
                <a:cs typeface="Arial-Rounded" panose="020B0500000000000000" pitchFamily="34" charset="0"/>
              </a:rPr>
              <a:t> </a:t>
            </a:r>
            <a:r>
              <a:rPr lang="vi-VN" sz="3600">
                <a:solidFill>
                  <a:schemeClr val="bg1"/>
                </a:solidFill>
                <a:ea typeface="Arial-Rounded" panose="020B0500000000000000" pitchFamily="34" charset="0"/>
                <a:cs typeface="Arial-Rounded" panose="020B0500000000000000" pitchFamily="34" charset="0"/>
              </a:rPr>
              <a:t>H</a:t>
            </a:r>
            <a:r>
              <a:rPr lang="en-US" sz="3600">
                <a:solidFill>
                  <a:schemeClr val="bg1"/>
                </a:solidFill>
                <a:ea typeface="Arial-Rounded" panose="020B0500000000000000" pitchFamily="34" charset="0"/>
                <a:cs typeface="Arial-Rounded" panose="020B0500000000000000" pitchFamily="34" charset="0"/>
              </a:rPr>
              <a:t>ạt thóc sinh ra ở đâu</a:t>
            </a:r>
            <a:r>
              <a:rPr lang="vi-VN" sz="3600">
                <a:solidFill>
                  <a:schemeClr val="bg1"/>
                </a:solidFill>
                <a:ea typeface="Arial-Rounded" panose="020B0500000000000000" pitchFamily="34" charset="0"/>
                <a:cs typeface="Arial-Rounded" panose="020B0500000000000000" pitchFamily="34" charset="0"/>
              </a:rPr>
              <a:t>?</a:t>
            </a:r>
            <a:endParaRPr lang="en-US" sz="3600">
              <a:solidFill>
                <a:schemeClr val="bg1"/>
              </a:solidFill>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0B05750-2603-4C54-84A2-C7DB7DF907AC}"/>
              </a:ext>
            </a:extLst>
          </p:cNvPr>
          <p:cNvCxnSpPr>
            <a:cxnSpLocks/>
          </p:cNvCxnSpPr>
          <p:nvPr/>
        </p:nvCxnSpPr>
        <p:spPr>
          <a:xfrm>
            <a:off x="2132965" y="1908278"/>
            <a:ext cx="2095500"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8" name="Text Box 3"/>
          <p:cNvSpPr txBox="1"/>
          <p:nvPr/>
        </p:nvSpPr>
        <p:spPr>
          <a:xfrm>
            <a:off x="2979310" y="4338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p:cNvSpPr txBox="1"/>
          <p:nvPr/>
        </p:nvSpPr>
        <p:spPr>
          <a:xfrm>
            <a:off x="625267" y="902449"/>
            <a:ext cx="6302903"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Sinh ra trên cánh đồng</a:t>
            </a:r>
          </a:p>
          <a:p>
            <a:r>
              <a:rPr lang="en-US" sz="3200">
                <a:latin typeface="Times New Roman" panose="02020603050405020304" pitchFamily="18" charset="0"/>
                <a:cs typeface="Times New Roman" panose="02020603050405020304" pitchFamily="18" charset="0"/>
              </a:rPr>
              <a:t>Giấu trong mình câu chuyện</a:t>
            </a:r>
          </a:p>
          <a:p>
            <a:r>
              <a:rPr lang="en-US" sz="3200">
                <a:latin typeface="Times New Roman" panose="02020603050405020304" pitchFamily="18" charset="0"/>
                <a:cs typeface="Times New Roman" panose="02020603050405020304" pitchFamily="18" charset="0"/>
              </a:rPr>
              <a:t>Một cuộc đời bão dông.</a:t>
            </a:r>
          </a:p>
          <a:p>
            <a:endParaRPr lang="en-US" sz="3200">
              <a:latin typeface="Times New Roman" panose="02020603050405020304" pitchFamily="18" charset="0"/>
              <a:cs typeface="Times New Roman" panose="02020603050405020304" pitchFamily="18" charset="0"/>
            </a:endParaRPr>
          </a:p>
        </p:txBody>
      </p:sp>
      <p:sp>
        <p:nvSpPr>
          <p:cNvPr id="10" name="TextBox 9"/>
          <p:cNvSpPr txBox="1"/>
          <p:nvPr/>
        </p:nvSpPr>
        <p:spPr>
          <a:xfrm>
            <a:off x="625267" y="3141123"/>
            <a:ext cx="5873133"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ngậm ánh nắng sớm</a:t>
            </a:r>
          </a:p>
          <a:p>
            <a:r>
              <a:rPr lang="en-US" sz="3200">
                <a:latin typeface="Times New Roman" panose="02020603050405020304" pitchFamily="18" charset="0"/>
                <a:cs typeface="Times New Roman" panose="02020603050405020304" pitchFamily="18" charset="0"/>
              </a:rPr>
              <a:t>Tôi uống giọt sương mai</a:t>
            </a:r>
          </a:p>
          <a:p>
            <a:r>
              <a:rPr lang="en-US" sz="3200">
                <a:latin typeface="Times New Roman" panose="02020603050405020304" pitchFamily="18" charset="0"/>
                <a:cs typeface="Times New Roman" panose="02020603050405020304" pitchFamily="18" charset="0"/>
              </a:rPr>
              <a:t>Tôi sống qua bão lũ</a:t>
            </a:r>
          </a:p>
          <a:p>
            <a:r>
              <a:rPr lang="en-US" sz="3200">
                <a:latin typeface="Times New Roman" panose="02020603050405020304" pitchFamily="18" charset="0"/>
                <a:cs typeface="Times New Roman" panose="02020603050405020304" pitchFamily="18" charset="0"/>
              </a:rPr>
              <a:t>Tôi chịu nhiều thiên tai.</a:t>
            </a:r>
          </a:p>
          <a:p>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6787060" y="902449"/>
            <a:ext cx="5860237"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Dẫu hình hài bé nhỏ</a:t>
            </a:r>
          </a:p>
          <a:p>
            <a:r>
              <a:rPr lang="en-US" sz="3200">
                <a:latin typeface="Times New Roman" panose="02020603050405020304" pitchFamily="18" charset="0"/>
                <a:cs typeface="Times New Roman" panose="02020603050405020304" pitchFamily="18" charset="0"/>
              </a:rPr>
              <a:t>Tôi trải cả bốn mùa</a:t>
            </a:r>
          </a:p>
          <a:p>
            <a:r>
              <a:rPr lang="en-US" sz="3200">
                <a:latin typeface="Times New Roman" panose="02020603050405020304" pitchFamily="18" charset="0"/>
                <a:cs typeface="Times New Roman" panose="02020603050405020304" pitchFamily="18" charset="0"/>
              </a:rPr>
              <a:t>Dẫu bây giờ bình dị </a:t>
            </a:r>
          </a:p>
          <a:p>
            <a:r>
              <a:rPr lang="en-US" sz="3200">
                <a:latin typeface="Times New Roman" panose="02020603050405020304" pitchFamily="18" charset="0"/>
                <a:cs typeface="Times New Roman" panose="02020603050405020304" pitchFamily="18" charset="0"/>
              </a:rPr>
              <a:t>Tôi có từ ngàn xưa.</a:t>
            </a:r>
          </a:p>
        </p:txBody>
      </p:sp>
      <p:sp>
        <p:nvSpPr>
          <p:cNvPr id="13" name="TextBox 12"/>
          <p:cNvSpPr txBox="1"/>
          <p:nvPr/>
        </p:nvSpPr>
        <p:spPr>
          <a:xfrm>
            <a:off x="6787060" y="3081001"/>
            <a:ext cx="6191362"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Không biết hát biết cười</a:t>
            </a:r>
          </a:p>
          <a:p>
            <a:r>
              <a:rPr lang="en-US" sz="3200">
                <a:latin typeface="Times New Roman" panose="02020603050405020304" pitchFamily="18" charset="0"/>
                <a:cs typeface="Times New Roman" panose="02020603050405020304" pitchFamily="18" charset="0"/>
              </a:rPr>
              <a:t>Nhưng tôi luôn có ích</a:t>
            </a:r>
          </a:p>
          <a:p>
            <a:r>
              <a:rPr lang="en-US" sz="320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16820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760048-BDE3-4835-B5C8-ECB9291037B9}"/>
              </a:ext>
            </a:extLst>
          </p:cNvPr>
          <p:cNvSpPr/>
          <p:nvPr/>
        </p:nvSpPr>
        <p:spPr>
          <a:xfrm>
            <a:off x="0" y="5371817"/>
            <a:ext cx="12192000" cy="12003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256" fontAlgn="base">
              <a:spcBef>
                <a:spcPct val="0"/>
              </a:spcBef>
              <a:spcAft>
                <a:spcPct val="0"/>
              </a:spcAft>
              <a:defRPr/>
            </a:pPr>
            <a:r>
              <a:rPr lang="en-US" sz="3600">
                <a:solidFill>
                  <a:schemeClr val="bg1"/>
                </a:solidFill>
                <a:latin typeface="Arial-Rounded" panose="020B0500000000000000" pitchFamily="34" charset="0"/>
                <a:ea typeface="Arial-Rounded" panose="020B0500000000000000" pitchFamily="34" charset="0"/>
                <a:cs typeface="Times New Roman" panose="02020603050405020304" pitchFamily="18" charset="0"/>
              </a:rPr>
              <a:t>2.</a:t>
            </a:r>
            <a:r>
              <a:rPr lang="en-US"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Nhưng câu thơ nào cho thấy hạt thóc trải qua nhiều khó khăn</a:t>
            </a:r>
            <a:r>
              <a:rPr lang="vi-VN" sz="360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cxnSp>
        <p:nvCxnSpPr>
          <p:cNvPr id="6" name="Straight Connector 5">
            <a:extLst>
              <a:ext uri="{FF2B5EF4-FFF2-40B4-BE49-F238E27FC236}">
                <a16:creationId xmlns:a16="http://schemas.microsoft.com/office/drawing/2014/main" id="{10B05750-2603-4C54-84A2-C7DB7DF907AC}"/>
              </a:ext>
            </a:extLst>
          </p:cNvPr>
          <p:cNvCxnSpPr>
            <a:cxnSpLocks/>
          </p:cNvCxnSpPr>
          <p:nvPr/>
        </p:nvCxnSpPr>
        <p:spPr>
          <a:xfrm flipV="1">
            <a:off x="751522" y="4629150"/>
            <a:ext cx="3220403" cy="2858"/>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4E79EBEA-802B-46DF-ABEF-58A4F9048276}"/>
              </a:ext>
            </a:extLst>
          </p:cNvPr>
          <p:cNvCxnSpPr>
            <a:cxnSpLocks/>
          </p:cNvCxnSpPr>
          <p:nvPr/>
        </p:nvCxnSpPr>
        <p:spPr>
          <a:xfrm flipV="1">
            <a:off x="751522" y="5086350"/>
            <a:ext cx="3806191" cy="2857"/>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625267" y="902449"/>
            <a:ext cx="6302903"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Sinh ra trên cánh đồng</a:t>
            </a:r>
          </a:p>
          <a:p>
            <a:r>
              <a:rPr lang="en-US" sz="3200">
                <a:latin typeface="Times New Roman" panose="02020603050405020304" pitchFamily="18" charset="0"/>
                <a:cs typeface="Times New Roman" panose="02020603050405020304" pitchFamily="18" charset="0"/>
              </a:rPr>
              <a:t>Giấu trong mình câu chuyện</a:t>
            </a:r>
          </a:p>
          <a:p>
            <a:r>
              <a:rPr lang="en-US" sz="3200">
                <a:latin typeface="Times New Roman" panose="02020603050405020304" pitchFamily="18" charset="0"/>
                <a:cs typeface="Times New Roman" panose="02020603050405020304" pitchFamily="18" charset="0"/>
              </a:rPr>
              <a:t>Một cuộc đời bão dông.</a:t>
            </a:r>
          </a:p>
          <a:p>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613037" y="3137133"/>
            <a:ext cx="4801926"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ngậm ánh nắng sớm</a:t>
            </a:r>
          </a:p>
          <a:p>
            <a:r>
              <a:rPr lang="en-US" sz="3200">
                <a:latin typeface="Times New Roman" panose="02020603050405020304" pitchFamily="18" charset="0"/>
                <a:cs typeface="Times New Roman" panose="02020603050405020304" pitchFamily="18" charset="0"/>
              </a:rPr>
              <a:t>Tôi uống giọt sương mai</a:t>
            </a:r>
          </a:p>
          <a:p>
            <a:r>
              <a:rPr lang="en-US" sz="3200">
                <a:latin typeface="Times New Roman" panose="02020603050405020304" pitchFamily="18" charset="0"/>
                <a:cs typeface="Times New Roman" panose="02020603050405020304" pitchFamily="18" charset="0"/>
              </a:rPr>
              <a:t>Tôi sống qua bão lũ</a:t>
            </a:r>
          </a:p>
          <a:p>
            <a:r>
              <a:rPr lang="en-US" sz="3200">
                <a:latin typeface="Times New Roman" panose="02020603050405020304" pitchFamily="18" charset="0"/>
                <a:cs typeface="Times New Roman" panose="02020603050405020304" pitchFamily="18" charset="0"/>
              </a:rPr>
              <a:t>Tôi chịu nhiều thiên tai.</a:t>
            </a:r>
          </a:p>
        </p:txBody>
      </p:sp>
      <p:sp>
        <p:nvSpPr>
          <p:cNvPr id="13" name="TextBox 12"/>
          <p:cNvSpPr txBox="1"/>
          <p:nvPr/>
        </p:nvSpPr>
        <p:spPr>
          <a:xfrm>
            <a:off x="6787060" y="902449"/>
            <a:ext cx="5860237"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Dẫu hình hài bé nhỏ</a:t>
            </a:r>
          </a:p>
          <a:p>
            <a:r>
              <a:rPr lang="en-US" sz="3200">
                <a:latin typeface="Times New Roman" panose="02020603050405020304" pitchFamily="18" charset="0"/>
                <a:cs typeface="Times New Roman" panose="02020603050405020304" pitchFamily="18" charset="0"/>
              </a:rPr>
              <a:t>Tôi trải cả bốn mùa</a:t>
            </a:r>
          </a:p>
          <a:p>
            <a:r>
              <a:rPr lang="en-US" sz="3200">
                <a:latin typeface="Times New Roman" panose="02020603050405020304" pitchFamily="18" charset="0"/>
                <a:cs typeface="Times New Roman" panose="02020603050405020304" pitchFamily="18" charset="0"/>
              </a:rPr>
              <a:t>Dẫu bây giờ bình dị </a:t>
            </a:r>
          </a:p>
          <a:p>
            <a:r>
              <a:rPr lang="en-US" sz="3200">
                <a:latin typeface="Times New Roman" panose="02020603050405020304" pitchFamily="18" charset="0"/>
                <a:cs typeface="Times New Roman" panose="02020603050405020304" pitchFamily="18" charset="0"/>
              </a:rPr>
              <a:t>Tôi có từ ngàn xưa.</a:t>
            </a:r>
          </a:p>
        </p:txBody>
      </p:sp>
      <p:sp>
        <p:nvSpPr>
          <p:cNvPr id="14" name="TextBox 13"/>
          <p:cNvSpPr txBox="1"/>
          <p:nvPr/>
        </p:nvSpPr>
        <p:spPr>
          <a:xfrm>
            <a:off x="6828940" y="3137133"/>
            <a:ext cx="6191362"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Không biết hát biết cười</a:t>
            </a:r>
          </a:p>
          <a:p>
            <a:r>
              <a:rPr lang="en-US" sz="3200">
                <a:latin typeface="Times New Roman" panose="02020603050405020304" pitchFamily="18" charset="0"/>
                <a:cs typeface="Times New Roman" panose="02020603050405020304" pitchFamily="18" charset="0"/>
              </a:rPr>
              <a:t>Nhưng tôi luôn có ích</a:t>
            </a:r>
          </a:p>
          <a:p>
            <a:r>
              <a:rPr lang="en-US" sz="320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
        <p:nvSpPr>
          <p:cNvPr id="15" name="Text Box 3"/>
          <p:cNvSpPr txBox="1"/>
          <p:nvPr/>
        </p:nvSpPr>
        <p:spPr>
          <a:xfrm>
            <a:off x="2979310" y="4338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3152542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760048-BDE3-4835-B5C8-ECB9291037B9}"/>
              </a:ext>
            </a:extLst>
          </p:cNvPr>
          <p:cNvSpPr/>
          <p:nvPr/>
        </p:nvSpPr>
        <p:spPr>
          <a:xfrm>
            <a:off x="0" y="5808105"/>
            <a:ext cx="8994098" cy="921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Speech Bubble: Rectangle with Corners Rounded 1">
            <a:extLst>
              <a:ext uri="{FF2B5EF4-FFF2-40B4-BE49-F238E27FC236}">
                <a16:creationId xmlns:a16="http://schemas.microsoft.com/office/drawing/2014/main" id="{C36A1B2D-CBBF-4678-8B78-F239F672D379}"/>
              </a:ext>
            </a:extLst>
          </p:cNvPr>
          <p:cNvSpPr/>
          <p:nvPr/>
        </p:nvSpPr>
        <p:spPr>
          <a:xfrm>
            <a:off x="7917525" y="4920720"/>
            <a:ext cx="3943350" cy="1201420"/>
          </a:xfrm>
          <a:prstGeom prst="wedgeRoundRectCallout">
            <a:avLst>
              <a:gd name="adj1" fmla="val -48963"/>
              <a:gd name="adj2" fmla="val 9868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bg1"/>
                </a:solidFill>
                <a:latin typeface="Arial-Rounded" panose="020B0500000000000000" pitchFamily="34" charset="0"/>
                <a:ea typeface="Arial-Rounded" panose="020B0500000000000000" pitchFamily="34" charset="0"/>
                <a:cs typeface="Arial-Rounded" panose="020B0500000000000000" pitchFamily="34" charset="0"/>
              </a:rPr>
              <a:t>Hạt thóc quý giá với con người ở chỗ nó nuôi sống con người.</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66F863AD-1BAC-4B3E-B466-1D8EAC0EDC3A}"/>
              </a:ext>
            </a:extLst>
          </p:cNvPr>
          <p:cNvSpPr txBox="1"/>
          <p:nvPr/>
        </p:nvSpPr>
        <p:spPr>
          <a:xfrm>
            <a:off x="0" y="5945593"/>
            <a:ext cx="8815388"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a:t>
            </a:r>
            <a:r>
              <a:rPr kumimoji="0" lang="en-US" altLang="zh-CN" sz="3600" b="0" i="0" u="none" strike="noStrike" kern="120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Hạt thóc quý giá như thế nào với con người?</a:t>
            </a:r>
            <a:endParaRPr kumimoji="0" lang="zh-CN" alt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p:cNvSpPr txBox="1"/>
          <p:nvPr/>
        </p:nvSpPr>
        <p:spPr>
          <a:xfrm>
            <a:off x="685228" y="887458"/>
            <a:ext cx="6302903"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Sinh ra trên cánh đồng</a:t>
            </a:r>
          </a:p>
          <a:p>
            <a:r>
              <a:rPr lang="en-US" sz="3200">
                <a:latin typeface="Times New Roman" panose="02020603050405020304" pitchFamily="18" charset="0"/>
                <a:cs typeface="Times New Roman" panose="02020603050405020304" pitchFamily="18" charset="0"/>
              </a:rPr>
              <a:t>Giấu trong mình câu chuyện</a:t>
            </a:r>
          </a:p>
          <a:p>
            <a:r>
              <a:rPr lang="en-US" sz="3200">
                <a:latin typeface="Times New Roman" panose="02020603050405020304" pitchFamily="18" charset="0"/>
                <a:cs typeface="Times New Roman" panose="02020603050405020304" pitchFamily="18" charset="0"/>
              </a:rPr>
              <a:t>Một cuộc đời bão dông.</a:t>
            </a:r>
          </a:p>
          <a:p>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672998" y="3137133"/>
            <a:ext cx="4801926"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ngậm ánh nắng sớm</a:t>
            </a:r>
          </a:p>
          <a:p>
            <a:r>
              <a:rPr lang="en-US" sz="3200">
                <a:latin typeface="Times New Roman" panose="02020603050405020304" pitchFamily="18" charset="0"/>
                <a:cs typeface="Times New Roman" panose="02020603050405020304" pitchFamily="18" charset="0"/>
              </a:rPr>
              <a:t>Tôi uống giọt sương mai</a:t>
            </a:r>
          </a:p>
          <a:p>
            <a:r>
              <a:rPr lang="en-US" sz="3200">
                <a:latin typeface="Times New Roman" panose="02020603050405020304" pitchFamily="18" charset="0"/>
                <a:cs typeface="Times New Roman" panose="02020603050405020304" pitchFamily="18" charset="0"/>
              </a:rPr>
              <a:t>Tôi sống qua bão lũ</a:t>
            </a:r>
          </a:p>
          <a:p>
            <a:r>
              <a:rPr lang="en-US" sz="3200">
                <a:latin typeface="Times New Roman" panose="02020603050405020304" pitchFamily="18" charset="0"/>
                <a:cs typeface="Times New Roman" panose="02020603050405020304" pitchFamily="18" charset="0"/>
              </a:rPr>
              <a:t>Tôi chịu nhiều thiên tai.</a:t>
            </a:r>
          </a:p>
        </p:txBody>
      </p:sp>
      <p:sp>
        <p:nvSpPr>
          <p:cNvPr id="13" name="TextBox 12"/>
          <p:cNvSpPr txBox="1"/>
          <p:nvPr/>
        </p:nvSpPr>
        <p:spPr>
          <a:xfrm>
            <a:off x="6000638" y="996880"/>
            <a:ext cx="5860237"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Dẫu hình hài bé nhỏ</a:t>
            </a:r>
          </a:p>
          <a:p>
            <a:r>
              <a:rPr lang="en-US" sz="3200">
                <a:latin typeface="Times New Roman" panose="02020603050405020304" pitchFamily="18" charset="0"/>
                <a:cs typeface="Times New Roman" panose="02020603050405020304" pitchFamily="18" charset="0"/>
              </a:rPr>
              <a:t>Tôi trải cả bốn mùa</a:t>
            </a:r>
          </a:p>
          <a:p>
            <a:r>
              <a:rPr lang="en-US" sz="3200">
                <a:latin typeface="Times New Roman" panose="02020603050405020304" pitchFamily="18" charset="0"/>
                <a:cs typeface="Times New Roman" panose="02020603050405020304" pitchFamily="18" charset="0"/>
              </a:rPr>
              <a:t>Dẫu bây giờ bình dị </a:t>
            </a:r>
          </a:p>
          <a:p>
            <a:r>
              <a:rPr lang="en-US" sz="3200">
                <a:latin typeface="Times New Roman" panose="02020603050405020304" pitchFamily="18" charset="0"/>
                <a:cs typeface="Times New Roman" panose="02020603050405020304" pitchFamily="18" charset="0"/>
              </a:rPr>
              <a:t>Tôi có từ ngàn xưa.</a:t>
            </a:r>
          </a:p>
        </p:txBody>
      </p:sp>
      <p:sp>
        <p:nvSpPr>
          <p:cNvPr id="14" name="TextBox 13"/>
          <p:cNvSpPr txBox="1"/>
          <p:nvPr/>
        </p:nvSpPr>
        <p:spPr>
          <a:xfrm>
            <a:off x="6000638" y="3159708"/>
            <a:ext cx="6191362"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Không biết hát biết cười</a:t>
            </a:r>
          </a:p>
          <a:p>
            <a:r>
              <a:rPr lang="en-US" sz="3200">
                <a:latin typeface="Times New Roman" panose="02020603050405020304" pitchFamily="18" charset="0"/>
                <a:cs typeface="Times New Roman" panose="02020603050405020304" pitchFamily="18" charset="0"/>
              </a:rPr>
              <a:t>Nhưng tôi luôn có ích</a:t>
            </a:r>
          </a:p>
          <a:p>
            <a:r>
              <a:rPr lang="en-US" sz="320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
        <p:nvSpPr>
          <p:cNvPr id="15" name="Text Box 3"/>
          <p:cNvSpPr txBox="1"/>
          <p:nvPr/>
        </p:nvSpPr>
        <p:spPr>
          <a:xfrm>
            <a:off x="3039271" y="2839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469622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AEC8-7838-4E77-A6B7-18E7F082B224}"/>
              </a:ext>
            </a:extLst>
          </p:cNvPr>
          <p:cNvSpPr>
            <a:spLocks noGrp="1"/>
          </p:cNvSpPr>
          <p:nvPr>
            <p:ph type="title"/>
          </p:nvPr>
        </p:nvSpPr>
        <p:spPr>
          <a:xfrm>
            <a:off x="1338262" y="2093912"/>
            <a:ext cx="10515600" cy="1325563"/>
          </a:xfrm>
        </p:spPr>
        <p:txBody>
          <a:bodyPr/>
          <a:lstStyle/>
          <a:p>
            <a:r>
              <a:rPr lang="en-US" dirty="0">
                <a:latin typeface="Times New Roman" panose="02020603050405020304" pitchFamily="18" charset="0"/>
                <a:ea typeface="Arial-Rounded" panose="020B0500000000000000" pitchFamily="34" charset="0"/>
                <a:cs typeface="Times New Roman" panose="02020603050405020304" pitchFamily="18" charset="0"/>
              </a:rPr>
              <a:t>4</a:t>
            </a:r>
            <a:r>
              <a:rPr lang="en-US">
                <a:latin typeface="Times New Roman" panose="02020603050405020304" pitchFamily="18" charset="0"/>
                <a:ea typeface="Arial-Rounded" panose="020B0500000000000000" pitchFamily="34" charset="0"/>
                <a:cs typeface="Times New Roman" panose="02020603050405020304" pitchFamily="18" charset="0"/>
              </a:rPr>
              <a:t>. Em thích nhất câu thơ nào? Vì sao?</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84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 y="10075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3804054" y="4917694"/>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85228" y="1636968"/>
            <a:ext cx="6302903"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Sinh ra trên cánh đồng</a:t>
            </a:r>
          </a:p>
          <a:p>
            <a:r>
              <a:rPr lang="en-US" sz="3200">
                <a:latin typeface="Times New Roman" panose="02020603050405020304" pitchFamily="18" charset="0"/>
                <a:cs typeface="Times New Roman" panose="02020603050405020304" pitchFamily="18" charset="0"/>
              </a:rPr>
              <a:t>Giấu trong mình câu chuyện</a:t>
            </a:r>
          </a:p>
          <a:p>
            <a:r>
              <a:rPr lang="en-US" sz="3200">
                <a:latin typeface="Times New Roman" panose="02020603050405020304" pitchFamily="18" charset="0"/>
                <a:cs typeface="Times New Roman" panose="02020603050405020304" pitchFamily="18" charset="0"/>
              </a:rPr>
              <a:t>Một cuộc đời bão dông.</a:t>
            </a:r>
          </a:p>
          <a:p>
            <a:endParaRPr lang="en-US" sz="3200">
              <a:latin typeface="Times New Roman" panose="02020603050405020304" pitchFamily="18" charset="0"/>
              <a:cs typeface="Times New Roman" panose="02020603050405020304" pitchFamily="18" charset="0"/>
            </a:endParaRPr>
          </a:p>
        </p:txBody>
      </p:sp>
      <p:sp>
        <p:nvSpPr>
          <p:cNvPr id="17" name="TextBox 16"/>
          <p:cNvSpPr txBox="1"/>
          <p:nvPr/>
        </p:nvSpPr>
        <p:spPr>
          <a:xfrm>
            <a:off x="672998" y="3886643"/>
            <a:ext cx="4801926"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ngậm ánh nắng sớm</a:t>
            </a:r>
          </a:p>
          <a:p>
            <a:r>
              <a:rPr lang="en-US" sz="3200">
                <a:latin typeface="Times New Roman" panose="02020603050405020304" pitchFamily="18" charset="0"/>
                <a:cs typeface="Times New Roman" panose="02020603050405020304" pitchFamily="18" charset="0"/>
              </a:rPr>
              <a:t>Tôi uống giọt sương mai</a:t>
            </a:r>
          </a:p>
          <a:p>
            <a:r>
              <a:rPr lang="en-US" sz="3200">
                <a:latin typeface="Times New Roman" panose="02020603050405020304" pitchFamily="18" charset="0"/>
                <a:cs typeface="Times New Roman" panose="02020603050405020304" pitchFamily="18" charset="0"/>
              </a:rPr>
              <a:t>Tôi sống qua bão lũ</a:t>
            </a:r>
          </a:p>
          <a:p>
            <a:r>
              <a:rPr lang="en-US" sz="3200">
                <a:latin typeface="Times New Roman" panose="02020603050405020304" pitchFamily="18" charset="0"/>
                <a:cs typeface="Times New Roman" panose="02020603050405020304" pitchFamily="18" charset="0"/>
              </a:rPr>
              <a:t>Tôi chịu nhiều thiên tai.</a:t>
            </a:r>
          </a:p>
        </p:txBody>
      </p:sp>
      <p:sp>
        <p:nvSpPr>
          <p:cNvPr id="18" name="TextBox 17"/>
          <p:cNvSpPr txBox="1"/>
          <p:nvPr/>
        </p:nvSpPr>
        <p:spPr>
          <a:xfrm>
            <a:off x="6847021" y="1651959"/>
            <a:ext cx="5860237"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Dẫu hình hài bé nhỏ</a:t>
            </a:r>
          </a:p>
          <a:p>
            <a:r>
              <a:rPr lang="en-US" sz="3200">
                <a:latin typeface="Times New Roman" panose="02020603050405020304" pitchFamily="18" charset="0"/>
                <a:cs typeface="Times New Roman" panose="02020603050405020304" pitchFamily="18" charset="0"/>
              </a:rPr>
              <a:t>Tôi trải cả bốn mùa</a:t>
            </a:r>
          </a:p>
          <a:p>
            <a:r>
              <a:rPr lang="en-US" sz="3200">
                <a:latin typeface="Times New Roman" panose="02020603050405020304" pitchFamily="18" charset="0"/>
                <a:cs typeface="Times New Roman" panose="02020603050405020304" pitchFamily="18" charset="0"/>
              </a:rPr>
              <a:t>Dẫu bây giờ bình dị </a:t>
            </a:r>
          </a:p>
          <a:p>
            <a:r>
              <a:rPr lang="en-US" sz="3200">
                <a:latin typeface="Times New Roman" panose="02020603050405020304" pitchFamily="18" charset="0"/>
                <a:cs typeface="Times New Roman" panose="02020603050405020304" pitchFamily="18" charset="0"/>
              </a:rPr>
              <a:t>Tôi có từ ngàn xưa.</a:t>
            </a:r>
          </a:p>
        </p:txBody>
      </p:sp>
      <p:sp>
        <p:nvSpPr>
          <p:cNvPr id="19" name="TextBox 18"/>
          <p:cNvSpPr txBox="1"/>
          <p:nvPr/>
        </p:nvSpPr>
        <p:spPr>
          <a:xfrm>
            <a:off x="6888901" y="3886643"/>
            <a:ext cx="6191362"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Không biết hát biết cười</a:t>
            </a:r>
          </a:p>
          <a:p>
            <a:r>
              <a:rPr lang="en-US" sz="3200">
                <a:latin typeface="Times New Roman" panose="02020603050405020304" pitchFamily="18" charset="0"/>
                <a:cs typeface="Times New Roman" panose="02020603050405020304" pitchFamily="18" charset="0"/>
              </a:rPr>
              <a:t>Nhưng tôi luôn có ích</a:t>
            </a:r>
          </a:p>
          <a:p>
            <a:r>
              <a:rPr lang="en-US" sz="320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
        <p:nvSpPr>
          <p:cNvPr id="20" name="Text Box 3"/>
          <p:cNvSpPr txBox="1"/>
          <p:nvPr/>
        </p:nvSpPr>
        <p:spPr>
          <a:xfrm>
            <a:off x="3039271" y="77790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1" y="94287"/>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p:txBody>
          <a:bodyPr/>
          <a:lstStyle/>
          <a:p>
            <a:r>
              <a:rPr lang="en-US" b="0" i="0">
                <a:solidFill>
                  <a:srgbClr val="00B0F0"/>
                </a:solidFill>
                <a:effectLst/>
                <a:latin typeface="Times New Roman" panose="02020603050405020304" pitchFamily="18" charset="0"/>
                <a:ea typeface="Arial-Rounded" panose="020B0500000000000000" pitchFamily="34" charset="0"/>
                <a:cs typeface="Times New Roman" panose="02020603050405020304" pitchFamily="18" charset="0"/>
              </a:rPr>
              <a:t>1. Từ nào trong bài thơ cho thấy hạt thóc tự kể chuyện về mình? </a:t>
            </a:r>
            <a:endParaRPr lang="en-US"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F4F6DF6A-9EA2-46D0-BBF9-346004E0BA9D}"/>
              </a:ext>
            </a:extLst>
          </p:cNvPr>
          <p:cNvCxnSpPr>
            <a:cxnSpLocks/>
          </p:cNvCxnSpPr>
          <p:nvPr/>
        </p:nvCxnSpPr>
        <p:spPr>
          <a:xfrm>
            <a:off x="774716" y="255260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035751F0-6D67-4C3A-BC5E-ACEF051801E3}"/>
              </a:ext>
            </a:extLst>
          </p:cNvPr>
          <p:cNvSpPr txBox="1"/>
          <p:nvPr/>
        </p:nvSpPr>
        <p:spPr>
          <a:xfrm>
            <a:off x="838200" y="305991"/>
            <a:ext cx="9594954" cy="713340"/>
          </a:xfrm>
          <a:prstGeom prst="rect">
            <a:avLst/>
          </a:prstGeom>
          <a:noFill/>
        </p:spPr>
        <p:txBody>
          <a:bodyPr wrap="square" rtlCol="0">
            <a:spAutoFit/>
          </a:bodyPr>
          <a:lstStyle/>
          <a:p>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Đóng vai hạt thóc tự giới thiệu về mình.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p:cNvSpPr txBox="1"/>
          <p:nvPr/>
        </p:nvSpPr>
        <p:spPr>
          <a:xfrm>
            <a:off x="6837196" y="1859114"/>
            <a:ext cx="5860237"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Dẫu hình hài bé nhỏ</a:t>
            </a:r>
          </a:p>
          <a:p>
            <a:r>
              <a:rPr lang="en-US" sz="3200">
                <a:latin typeface="Times New Roman" panose="02020603050405020304" pitchFamily="18" charset="0"/>
                <a:cs typeface="Times New Roman" panose="02020603050405020304" pitchFamily="18" charset="0"/>
              </a:rPr>
              <a:t>Tôi trải cả bốn mùa</a:t>
            </a:r>
          </a:p>
          <a:p>
            <a:r>
              <a:rPr lang="en-US" sz="3200">
                <a:latin typeface="Times New Roman" panose="02020603050405020304" pitchFamily="18" charset="0"/>
                <a:cs typeface="Times New Roman" panose="02020603050405020304" pitchFamily="18" charset="0"/>
              </a:rPr>
              <a:t>Dẫu bây giờ bình dị </a:t>
            </a:r>
          </a:p>
          <a:p>
            <a:r>
              <a:rPr lang="en-US" sz="3200">
                <a:latin typeface="Times New Roman" panose="02020603050405020304" pitchFamily="18" charset="0"/>
                <a:cs typeface="Times New Roman" panose="02020603050405020304" pitchFamily="18" charset="0"/>
              </a:rPr>
              <a:t>Tôi có từ ngàn xưa.</a:t>
            </a:r>
          </a:p>
        </p:txBody>
      </p:sp>
      <p:sp>
        <p:nvSpPr>
          <p:cNvPr id="23" name="TextBox 22"/>
          <p:cNvSpPr txBox="1"/>
          <p:nvPr/>
        </p:nvSpPr>
        <p:spPr>
          <a:xfrm>
            <a:off x="6993344" y="4303455"/>
            <a:ext cx="6191362"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Không biết hát biết cười</a:t>
            </a:r>
          </a:p>
          <a:p>
            <a:r>
              <a:rPr lang="en-US" sz="3200">
                <a:latin typeface="Times New Roman" panose="02020603050405020304" pitchFamily="18" charset="0"/>
                <a:cs typeface="Times New Roman" panose="02020603050405020304" pitchFamily="18" charset="0"/>
              </a:rPr>
              <a:t>Nhưng tôi luôn có ích</a:t>
            </a:r>
          </a:p>
          <a:p>
            <a:r>
              <a:rPr lang="en-US" sz="3200">
                <a:latin typeface="Times New Roman" panose="02020603050405020304" pitchFamily="18" charset="0"/>
                <a:cs typeface="Times New Roman" panose="02020603050405020304" pitchFamily="18" charset="0"/>
              </a:rPr>
              <a:t>Vì nuôi sống con người.</a:t>
            </a:r>
          </a:p>
          <a:p>
            <a:endParaRPr lang="en-US" sz="3200">
              <a:latin typeface="Times New Roman" panose="02020603050405020304" pitchFamily="18" charset="0"/>
              <a:cs typeface="Times New Roman" panose="02020603050405020304" pitchFamily="18" charset="0"/>
            </a:endParaRPr>
          </a:p>
        </p:txBody>
      </p:sp>
      <p:sp>
        <p:nvSpPr>
          <p:cNvPr id="24" name="TextBox 23"/>
          <p:cNvSpPr txBox="1"/>
          <p:nvPr/>
        </p:nvSpPr>
        <p:spPr>
          <a:xfrm>
            <a:off x="703687" y="2036712"/>
            <a:ext cx="5422155"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chỉ là hạt thóc</a:t>
            </a:r>
          </a:p>
          <a:p>
            <a:r>
              <a:rPr lang="en-US" sz="3200">
                <a:latin typeface="Times New Roman" panose="02020603050405020304" pitchFamily="18" charset="0"/>
                <a:cs typeface="Times New Roman" panose="02020603050405020304" pitchFamily="18" charset="0"/>
              </a:rPr>
              <a:t>Sinh ra trên cánh đồng</a:t>
            </a:r>
          </a:p>
          <a:p>
            <a:r>
              <a:rPr lang="en-US" sz="3200">
                <a:latin typeface="Times New Roman" panose="02020603050405020304" pitchFamily="18" charset="0"/>
                <a:cs typeface="Times New Roman" panose="02020603050405020304" pitchFamily="18" charset="0"/>
              </a:rPr>
              <a:t>Giấu trong mình câu chuyện</a:t>
            </a:r>
          </a:p>
          <a:p>
            <a:r>
              <a:rPr lang="en-US" sz="3200">
                <a:latin typeface="Times New Roman" panose="02020603050405020304" pitchFamily="18" charset="0"/>
                <a:cs typeface="Times New Roman" panose="02020603050405020304" pitchFamily="18" charset="0"/>
              </a:rPr>
              <a:t>Một cuộc đời bão dông.</a:t>
            </a:r>
          </a:p>
        </p:txBody>
      </p:sp>
      <p:sp>
        <p:nvSpPr>
          <p:cNvPr id="25" name="TextBox 24"/>
          <p:cNvSpPr txBox="1"/>
          <p:nvPr/>
        </p:nvSpPr>
        <p:spPr>
          <a:xfrm>
            <a:off x="691457" y="4271396"/>
            <a:ext cx="4801926"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Tôi ngậm ánh nắng sớm</a:t>
            </a:r>
          </a:p>
          <a:p>
            <a:r>
              <a:rPr lang="en-US" sz="3200">
                <a:latin typeface="Times New Roman" panose="02020603050405020304" pitchFamily="18" charset="0"/>
                <a:cs typeface="Times New Roman" panose="02020603050405020304" pitchFamily="18" charset="0"/>
              </a:rPr>
              <a:t>Tôi uống giọt sương mai</a:t>
            </a:r>
          </a:p>
          <a:p>
            <a:r>
              <a:rPr lang="en-US" sz="3200">
                <a:latin typeface="Times New Roman" panose="02020603050405020304" pitchFamily="18" charset="0"/>
                <a:cs typeface="Times New Roman" panose="02020603050405020304" pitchFamily="18" charset="0"/>
              </a:rPr>
              <a:t>Tôi sống qua bão lũ</a:t>
            </a:r>
          </a:p>
          <a:p>
            <a:r>
              <a:rPr lang="en-US" sz="3200">
                <a:latin typeface="Times New Roman" panose="02020603050405020304" pitchFamily="18" charset="0"/>
                <a:cs typeface="Times New Roman" panose="02020603050405020304" pitchFamily="18" charset="0"/>
              </a:rPr>
              <a:t>Tôi chịu nhiều thiên tai.</a:t>
            </a:r>
          </a:p>
        </p:txBody>
      </p:sp>
      <p:sp>
        <p:nvSpPr>
          <p:cNvPr id="27" name="Text Box 3"/>
          <p:cNvSpPr txBox="1"/>
          <p:nvPr/>
        </p:nvSpPr>
        <p:spPr>
          <a:xfrm>
            <a:off x="2876404" y="1453247"/>
            <a:ext cx="5644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3200" b="1"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F4F6DF6A-9EA2-46D0-BBF9-346004E0BA9D}"/>
              </a:ext>
            </a:extLst>
          </p:cNvPr>
          <p:cNvCxnSpPr>
            <a:cxnSpLocks/>
          </p:cNvCxnSpPr>
          <p:nvPr/>
        </p:nvCxnSpPr>
        <p:spPr>
          <a:xfrm>
            <a:off x="774716" y="480362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F4F6DF6A-9EA2-46D0-BBF9-346004E0BA9D}"/>
              </a:ext>
            </a:extLst>
          </p:cNvPr>
          <p:cNvCxnSpPr>
            <a:cxnSpLocks/>
          </p:cNvCxnSpPr>
          <p:nvPr/>
        </p:nvCxnSpPr>
        <p:spPr>
          <a:xfrm>
            <a:off x="774716" y="530244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0" name="Straight Connector 29">
            <a:extLst>
              <a:ext uri="{FF2B5EF4-FFF2-40B4-BE49-F238E27FC236}">
                <a16:creationId xmlns:a16="http://schemas.microsoft.com/office/drawing/2014/main" id="{F4F6DF6A-9EA2-46D0-BBF9-346004E0BA9D}"/>
              </a:ext>
            </a:extLst>
          </p:cNvPr>
          <p:cNvCxnSpPr>
            <a:cxnSpLocks/>
          </p:cNvCxnSpPr>
          <p:nvPr/>
        </p:nvCxnSpPr>
        <p:spPr>
          <a:xfrm>
            <a:off x="774716" y="5769640"/>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1" name="Straight Connector 30">
            <a:extLst>
              <a:ext uri="{FF2B5EF4-FFF2-40B4-BE49-F238E27FC236}">
                <a16:creationId xmlns:a16="http://schemas.microsoft.com/office/drawing/2014/main" id="{F4F6DF6A-9EA2-46D0-BBF9-346004E0BA9D}"/>
              </a:ext>
            </a:extLst>
          </p:cNvPr>
          <p:cNvCxnSpPr>
            <a:cxnSpLocks/>
          </p:cNvCxnSpPr>
          <p:nvPr/>
        </p:nvCxnSpPr>
        <p:spPr>
          <a:xfrm>
            <a:off x="743898" y="6234335"/>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id="{F4F6DF6A-9EA2-46D0-BBF9-346004E0BA9D}"/>
              </a:ext>
            </a:extLst>
          </p:cNvPr>
          <p:cNvCxnSpPr>
            <a:cxnSpLocks/>
          </p:cNvCxnSpPr>
          <p:nvPr/>
        </p:nvCxnSpPr>
        <p:spPr>
          <a:xfrm>
            <a:off x="6993344" y="2840146"/>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3" name="Straight Connector 32">
            <a:extLst>
              <a:ext uri="{FF2B5EF4-FFF2-40B4-BE49-F238E27FC236}">
                <a16:creationId xmlns:a16="http://schemas.microsoft.com/office/drawing/2014/main" id="{F4F6DF6A-9EA2-46D0-BBF9-346004E0BA9D}"/>
              </a:ext>
            </a:extLst>
          </p:cNvPr>
          <p:cNvCxnSpPr>
            <a:cxnSpLocks/>
          </p:cNvCxnSpPr>
          <p:nvPr/>
        </p:nvCxnSpPr>
        <p:spPr>
          <a:xfrm>
            <a:off x="6993344" y="3805928"/>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4" name="Straight Connector 33">
            <a:extLst>
              <a:ext uri="{FF2B5EF4-FFF2-40B4-BE49-F238E27FC236}">
                <a16:creationId xmlns:a16="http://schemas.microsoft.com/office/drawing/2014/main" id="{F4F6DF6A-9EA2-46D0-BBF9-346004E0BA9D}"/>
              </a:ext>
            </a:extLst>
          </p:cNvPr>
          <p:cNvCxnSpPr>
            <a:cxnSpLocks/>
          </p:cNvCxnSpPr>
          <p:nvPr/>
        </p:nvCxnSpPr>
        <p:spPr>
          <a:xfrm>
            <a:off x="7053304" y="481704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id="{F4F6DF6A-9EA2-46D0-BBF9-346004E0BA9D}"/>
              </a:ext>
            </a:extLst>
          </p:cNvPr>
          <p:cNvCxnSpPr>
            <a:cxnSpLocks/>
          </p:cNvCxnSpPr>
          <p:nvPr/>
        </p:nvCxnSpPr>
        <p:spPr>
          <a:xfrm>
            <a:off x="8287286" y="5769640"/>
            <a:ext cx="466970" cy="0"/>
          </a:xfrm>
          <a:prstGeom prst="line">
            <a:avLst/>
          </a:prstGeom>
          <a:ln w="28575"/>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5"/>
                                        </p:tgtEl>
                                        <p:attrNameLst>
                                          <p:attrName>ppt_x</p:attrName>
                                        </p:attrNameLst>
                                      </p:cBhvr>
                                      <p:tavLst>
                                        <p:tav tm="0">
                                          <p:val>
                                            <p:strVal val="ppt_x"/>
                                          </p:val>
                                        </p:tav>
                                        <p:tav tm="100000">
                                          <p:val>
                                            <p:strVal val="ppt_x"/>
                                          </p:val>
                                        </p:tav>
                                      </p:tavLst>
                                    </p:anim>
                                    <p:anim calcmode="lin" valueType="num">
                                      <p:cBhvr additive="base">
                                        <p:cTn id="74" dur="500"/>
                                        <p:tgtEl>
                                          <p:spTgt spid="5"/>
                                        </p:tgtEl>
                                        <p:attrNameLst>
                                          <p:attrName>ppt_y</p:attrName>
                                        </p:attrNameLst>
                                      </p:cBhvr>
                                      <p:tavLst>
                                        <p:tav tm="0">
                                          <p:val>
                                            <p:strVal val="ppt_y"/>
                                          </p:val>
                                        </p:tav>
                                        <p:tav tm="100000">
                                          <p:val>
                                            <p:strVal val="1+ppt_h/2"/>
                                          </p:val>
                                        </p:tav>
                                      </p:tavLst>
                                    </p:anim>
                                    <p:set>
                                      <p:cBhvr>
                                        <p:cTn id="75" dur="1" fill="hold">
                                          <p:stCondLst>
                                            <p:cond delay="499"/>
                                          </p:stCondLst>
                                        </p:cTn>
                                        <p:tgtEl>
                                          <p:spTgt spid="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0">
                                            <p:txEl>
                                              <p:pRg st="0" end="0"/>
                                            </p:txEl>
                                          </p:spTgt>
                                        </p:tgtEl>
                                        <p:attrNameLst>
                                          <p:attrName>style.visibility</p:attrName>
                                        </p:attrNameLst>
                                      </p:cBhvr>
                                      <p:to>
                                        <p:strVal val="visible"/>
                                      </p:to>
                                    </p:set>
                                    <p:animEffect transition="in" filter="fade">
                                      <p:cBhvr>
                                        <p:cTn id="80" dur="1000"/>
                                        <p:tgtEl>
                                          <p:spTgt spid="10">
                                            <p:txEl>
                                              <p:pRg st="0" end="0"/>
                                            </p:txEl>
                                          </p:spTgt>
                                        </p:tgtEl>
                                      </p:cBhvr>
                                    </p:animEffect>
                                    <p:anim calcmode="lin" valueType="num">
                                      <p:cBhvr>
                                        <p:cTn id="8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2" grpId="0"/>
      <p:bldP spid="23" grpId="0"/>
      <p:bldP spid="24" grpId="0"/>
      <p:bldP spid="25"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6400" y="13073"/>
            <a:ext cx="12598400" cy="723906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424152" y="1432002"/>
            <a:ext cx="9122980" cy="3508653"/>
          </a:xfrm>
          <a:prstGeom prst="rect">
            <a:avLst/>
          </a:prstGeom>
          <a:noFill/>
        </p:spPr>
        <p:txBody>
          <a:bodyPr wrap="square" rtlCol="0">
            <a:spAutoFit/>
          </a:bodyPr>
          <a:lstStyle/>
          <a:p>
            <a:pPr algn="just"/>
            <a:r>
              <a:rPr lang="en-US" sz="3700">
                <a:solidFill>
                  <a:schemeClr val="tx1">
                    <a:lumMod val="95000"/>
                    <a:lumOff val="5000"/>
                  </a:schemeClr>
                </a:solidFill>
                <a:latin typeface="Times New Roman" panose="02020603050405020304" pitchFamily="18" charset="0"/>
                <a:cs typeface="Times New Roman" panose="02020603050405020304" pitchFamily="18" charset="0"/>
              </a:rPr>
              <a:t>        Hằng ngày, trong khu rừng những chú khỉ vui đùa, nhảy nhót và leo trèo trên khắp các cánh rừng. Bỗng có một ngày khu rừng bị tàn phá. Để giúp các chú khỉ ngăn chặn hành vi phá rừng của nhóm lâm tặc. Vậy các bạn phải trả lời đúng các câu hỏi sau:</a:t>
            </a: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88" y="0"/>
            <a:ext cx="12192000" cy="6858000"/>
          </a:xfrm>
          <a:prstGeom prst="rect">
            <a:avLst/>
          </a:prstGeom>
        </p:spPr>
      </p:pic>
    </p:spTree>
    <p:extLst>
      <p:ext uri="{BB962C8B-B14F-4D97-AF65-F5344CB8AC3E}">
        <p14:creationId xmlns:p14="http://schemas.microsoft.com/office/powerpoint/2010/main" val="3055203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54340" y="298958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4000" b="1">
                <a:solidFill>
                  <a:srgbClr val="0000FF"/>
                </a:solidFill>
                <a:latin typeface="HP001 4 hàng" panose="020B0603050302020204" pitchFamily="34" charset="0"/>
              </a:rPr>
              <a:t>Tay làm hàm nhai, tay quai miệng trễ.</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tich-cay-khoai-lang-hang-truyen-socnhi-com-truyen-tranh-thieu-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84136"/>
            <a:ext cx="12093575" cy="6430963"/>
          </a:xfrm>
          <a:prstGeom prst="rect">
            <a:avLst/>
          </a:prstGeom>
        </p:spPr>
      </p:pic>
    </p:spTree>
    <p:extLst>
      <p:ext uri="{BB962C8B-B14F-4D97-AF65-F5344CB8AC3E}">
        <p14:creationId xmlns:p14="http://schemas.microsoft.com/office/powerpoint/2010/main" val="41481941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
            <a:ext cx="12192000" cy="6858001"/>
          </a:xfrm>
          <a:prstGeom prst="rect">
            <a:avLst/>
          </a:prstGeom>
        </p:spPr>
      </p:pic>
    </p:spTree>
    <p:extLst>
      <p:ext uri="{BB962C8B-B14F-4D97-AF65-F5344CB8AC3E}">
        <p14:creationId xmlns:p14="http://schemas.microsoft.com/office/powerpoint/2010/main" val="980031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98" y="493360"/>
            <a:ext cx="9622971" cy="144906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Khi lớn</a:t>
            </a:r>
            <a:r>
              <a:rPr kumimoji="0" lang="en-US" sz="32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lên cậu bé đã nói gì với bà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8" y="2379482"/>
            <a:ext cx="9622971"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a:solidFill>
                  <a:srgbClr val="002060"/>
                </a:solidFill>
                <a:latin typeface="Tahoma" panose="020B0604030504040204" pitchFamily="34" charset="0"/>
                <a:ea typeface="Tahoma" panose="020B0604030504040204" pitchFamily="34" charset="0"/>
                <a:cs typeface="Tahoma" panose="020B0604030504040204" pitchFamily="34" charset="0"/>
              </a:rPr>
              <a:t>Cháu sẽ làm nương, trồng lúa để có gạo nấu cơm.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45" cstate="print">
            <a:extLst>
              <a:ext uri="{BEBA8EAE-BF5A-486C-A8C5-ECC9F3942E4B}">
                <a14:imgProps xmlns:a14="http://schemas.microsoft.com/office/drawing/2010/main">
                  <a14:imgLayer r:embed="rId46">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4</a:t>
            </a: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par>
                                <p:cTn id="115" presetID="1" presetClass="exit" presetSubtype="0" fill="hold" nodeType="withEffect">
                                  <p:stCondLst>
                                    <p:cond delay="0"/>
                                  </p:stCondLst>
                                  <p:childTnLst>
                                    <p:set>
                                      <p:cBhvr>
                                        <p:cTn id="116" dur="1" fill="hold">
                                          <p:stCondLst>
                                            <p:cond delay="0"/>
                                          </p:stCondLst>
                                        </p:cTn>
                                        <p:tgtEl>
                                          <p:spTgt spid="24"/>
                                        </p:tgtEl>
                                        <p:attrNameLst>
                                          <p:attrName>style.visibility</p:attrName>
                                        </p:attrNameLst>
                                      </p:cBhvr>
                                      <p:to>
                                        <p:strVal val="hidden"/>
                                      </p:to>
                                    </p:set>
                                  </p:childTnLst>
                                </p:cTn>
                              </p:par>
                              <p:par>
                                <p:cTn id="117" presetID="1" presetClass="entr" presetSubtype="0" fill="hold" nodeType="withEffect">
                                  <p:stCondLst>
                                    <p:cond delay="1000"/>
                                  </p:stCondLst>
                                  <p:childTnLst>
                                    <p:set>
                                      <p:cBhvr>
                                        <p:cTn id="118"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19" restart="whenNotActive" fill="hold" evtFilter="cancelBubble" nodeType="interactiveSeq">
                <p:stCondLst>
                  <p:cond evt="onClick" delay="0">
                    <p:tgtEl>
                      <p:spTgt spid="2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4" restart="whenNotActive" fill="hold" evtFilter="cancelBubble" nodeType="interactiveSeq">
                <p:stCondLst>
                  <p:cond evt="onClick" delay="0">
                    <p:tgtEl>
                      <p:spTgt spid="27"/>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0" nodeType="clickEffect">
                                  <p:stCondLst>
                                    <p:cond delay="0"/>
                                  </p:stCondLst>
                                  <p:childTnLst>
                                    <p:set>
                                      <p:cBhvr>
                                        <p:cTn id="12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9" restart="whenNotActive" fill="hold" evtFilter="cancelBubble" nodeType="interactiveSeq">
                <p:stCondLst>
                  <p:cond evt="onClick" delay="0">
                    <p:tgtEl>
                      <p:spTgt spid="26"/>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34" restart="whenNotActive" fill="hold" evtFilter="cancelBubble" nodeType="interactiveSeq">
                <p:stCondLst>
                  <p:cond evt="onClick" delay="0">
                    <p:tgtEl>
                      <p:spTgt spid="28"/>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Điều gì không may đã xảy đến với nương lúa của cậu bé? Và cậu bé đã được ai giúp đỡ</a:t>
            </a:r>
            <a:r>
              <a:rPr kumimoji="0" lang="en-US" sz="32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10136188" cy="16443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Gần đến ngày thu hoạch lúa thì chẳng may khu rừng bị cháy. Nương lúa thành tro.cậu bé đã được ông bụt giúp đỡ.</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28629" y="438245"/>
            <a:ext cx="10207624" cy="15304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Bà</a:t>
            </a:r>
            <a:r>
              <a:rPr kumimoji="0" lang="en-US" sz="32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đã dặn cậu bé như thế nào khi được ăn củ ngon?</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0207625"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Cháu hãy vào rừng tìm thứ cây quý đó đem trồng khắp bìa rừng, bờ suối để người nghèo có cái ăn.</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a:t>
            </a: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Hai</a:t>
            </a:r>
            <a:r>
              <a:rPr kumimoji="0" lang="en-US" sz="32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bà cháu đặt tên cho củ lạ đó là gì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Củ</a:t>
            </a:r>
            <a:r>
              <a:rPr kumimoji="0" lang="en-US" sz="32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khoai lang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2EDBD-34C3-42B9-8A4D-2A8751B7423A}"/>
              </a:ext>
            </a:extLst>
          </p:cNvPr>
          <p:cNvSpPr txBox="1"/>
          <p:nvPr/>
        </p:nvSpPr>
        <p:spPr>
          <a:xfrm>
            <a:off x="1783080" y="582930"/>
            <a:ext cx="9041130" cy="646331"/>
          </a:xfrm>
          <a:prstGeom prst="rect">
            <a:avLst/>
          </a:prstGeom>
          <a:noFill/>
        </p:spPr>
        <p:txBody>
          <a:bodyPr wrap="square" rtlCol="0">
            <a:sp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rút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ra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Scroll: Vertical 3">
            <a:extLst>
              <a:ext uri="{FF2B5EF4-FFF2-40B4-BE49-F238E27FC236}">
                <a16:creationId xmlns:a16="http://schemas.microsoft.com/office/drawing/2014/main" id="{E04FDEBC-5EB7-4148-B63F-2F433DE0C91C}"/>
              </a:ext>
            </a:extLst>
          </p:cNvPr>
          <p:cNvSpPr/>
          <p:nvPr/>
        </p:nvSpPr>
        <p:spPr>
          <a:xfrm>
            <a:off x="1971675" y="1840230"/>
            <a:ext cx="8372475" cy="265176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rút</a:t>
            </a:r>
            <a:r>
              <a:rPr lang="en-US" sz="3600" dirty="0">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en-US" sz="3600"/>
              <a:t>Truyện cổ tích ca ngợi đức tính chăm chỉ, cần cù chịu khó và hiểu thảo của cậu bé.</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4413" y="2266950"/>
            <a:ext cx="10329862" cy="1747838"/>
          </a:xfrm>
          <a:prstGeom prst="rect">
            <a:avLst/>
          </a:prstGeom>
        </p:spPr>
      </p:pic>
    </p:spTree>
    <p:extLst>
      <p:ext uri="{BB962C8B-B14F-4D97-AF65-F5344CB8AC3E}">
        <p14:creationId xmlns:p14="http://schemas.microsoft.com/office/powerpoint/2010/main" val="3105695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5117" y="-160631"/>
            <a:ext cx="10026869"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352801" y="690772"/>
            <a:ext cx="6096000" cy="2123658"/>
          </a:xfrm>
          <a:prstGeom prst="rect">
            <a:avLst/>
          </a:prstGeom>
          <a:noFill/>
        </p:spPr>
        <p:txBody>
          <a:bodyPr wrap="square" rtlCol="0">
            <a:spAutoFit/>
          </a:bodyPr>
          <a:lstStyle/>
          <a:p>
            <a:pPr algn="ctr" defTabSz="1219170"/>
            <a:r>
              <a:rPr lang="en-US" sz="6600">
                <a:latin typeface="Times New Roman" panose="02020603050405020304" pitchFamily="18" charset="0"/>
                <a:cs typeface="Times New Roman" panose="02020603050405020304" pitchFamily="18" charset="0"/>
              </a:rPr>
              <a:t>Bài trước em học đó là gì?</a:t>
            </a:r>
            <a:endParaRPr lang="en-US" sz="66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3885371" y="4657949"/>
            <a:ext cx="4572000" cy="1015663"/>
          </a:xfrm>
          <a:prstGeom prst="rect">
            <a:avLst/>
          </a:prstGeom>
          <a:noFill/>
        </p:spPr>
        <p:txBody>
          <a:bodyPr wrap="square" rtlCol="0">
            <a:spAutoFit/>
          </a:bodyPr>
          <a:lstStyle/>
          <a:p>
            <a:pPr algn="ctr" defTabSz="1219170"/>
            <a:r>
              <a:rPr lang="en-US" sz="6000" b="1">
                <a:solidFill>
                  <a:srgbClr val="FF0000"/>
                </a:solidFill>
                <a:highlight>
                  <a:srgbClr val="FFFF00"/>
                </a:highlight>
                <a:latin typeface="Times New Roman" panose="02020603050405020304" pitchFamily="18" charset="0"/>
                <a:cs typeface="Times New Roman" panose="02020603050405020304" pitchFamily="18" charset="0"/>
              </a:rPr>
              <a:t>Mùa vàng</a:t>
            </a:r>
            <a:endParaRPr lang="en-US" sz="60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98800" y="598439"/>
            <a:ext cx="5892800" cy="2308324"/>
          </a:xfrm>
          <a:prstGeom prst="rect">
            <a:avLst/>
          </a:prstGeom>
          <a:noFill/>
        </p:spPr>
        <p:txBody>
          <a:bodyPr wrap="square" rtlCol="0">
            <a:spAutoFit/>
          </a:bodyPr>
          <a:lstStyle/>
          <a:p>
            <a:pPr algn="ctr" defTabSz="1219170"/>
            <a:r>
              <a:rPr lang="en-US" sz="4800">
                <a:latin typeface="Times New Roman" panose="02020603050405020304" pitchFamily="18" charset="0"/>
                <a:cs typeface="Times New Roman" panose="02020603050405020304" pitchFamily="18" charset="0"/>
              </a:rPr>
              <a:t>Gieo hạt cho mọc thành cây non là nghĩa của từ nào?</a:t>
            </a:r>
            <a:endParaRPr lang="en-US" sz="48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3962401" y="4633508"/>
            <a:ext cx="4572000" cy="923330"/>
          </a:xfrm>
          <a:prstGeom prst="rect">
            <a:avLst/>
          </a:prstGeom>
          <a:noFill/>
        </p:spPr>
        <p:txBody>
          <a:bodyPr wrap="square" rtlCol="0">
            <a:spAutoFit/>
          </a:bodyPr>
          <a:lstStyle/>
          <a:p>
            <a:pPr algn="ctr" defTabSz="1219170"/>
            <a:r>
              <a:rPr lang="en-US" sz="5400" b="1">
                <a:solidFill>
                  <a:srgbClr val="FF0000"/>
                </a:solidFill>
                <a:highlight>
                  <a:srgbClr val="FFFF00"/>
                </a:highlight>
                <a:latin typeface="Times New Roman" panose="02020603050405020304" pitchFamily="18" charset="0"/>
                <a:cs typeface="Times New Roman" panose="02020603050405020304" pitchFamily="18" charset="0"/>
              </a:rPr>
              <a:t>Ươm mầm</a:t>
            </a:r>
            <a:endParaRPr lang="en-US" sz="54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0" y="-160631"/>
            <a:ext cx="10137228"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5722" y="875438"/>
            <a:ext cx="6297356" cy="1754326"/>
          </a:xfrm>
          <a:prstGeom prst="rect">
            <a:avLst/>
          </a:prstGeom>
          <a:noFill/>
        </p:spPr>
        <p:txBody>
          <a:bodyPr wrap="square" rtlCol="0">
            <a:spAutoFit/>
          </a:bodyPr>
          <a:lstStyle/>
          <a:p>
            <a:pPr algn="ctr" defTabSz="1219170"/>
            <a:r>
              <a:rPr lang="en-US" sz="5400">
                <a:latin typeface="Times New Roman" panose="02020603050405020304" pitchFamily="18" charset="0"/>
                <a:cs typeface="Times New Roman" panose="02020603050405020304" pitchFamily="18" charset="0"/>
              </a:rPr>
              <a:t>Bài mùa vàng viết về mùa nào trong năm?</a:t>
            </a:r>
            <a:endParaRPr lang="en-US" sz="54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3885371" y="4606968"/>
            <a:ext cx="4572000" cy="923330"/>
          </a:xfrm>
          <a:prstGeom prst="rect">
            <a:avLst/>
          </a:prstGeom>
          <a:noFill/>
        </p:spPr>
        <p:txBody>
          <a:bodyPr wrap="square" rtlCol="0">
            <a:spAutoFit/>
          </a:bodyPr>
          <a:lstStyle/>
          <a:p>
            <a:pPr algn="ctr" defTabSz="1219170"/>
            <a:r>
              <a:rPr lang="en-US" sz="5400" b="1">
                <a:solidFill>
                  <a:srgbClr val="FF0000"/>
                </a:solidFill>
                <a:highlight>
                  <a:srgbClr val="FFFF00"/>
                </a:highlight>
                <a:latin typeface="Times New Roman" panose="02020603050405020304" pitchFamily="18" charset="0"/>
                <a:cs typeface="Times New Roman" panose="02020603050405020304" pitchFamily="18" charset="0"/>
              </a:rPr>
              <a:t>Mùa thu</a:t>
            </a:r>
            <a:endParaRPr lang="en-US" sz="54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30400" y="-684089"/>
            <a:ext cx="8331200" cy="557850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9370" y="4146331"/>
            <a:ext cx="6554860" cy="306157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540000" y="425032"/>
            <a:ext cx="7112000" cy="2800767"/>
          </a:xfrm>
          <a:prstGeom prst="rect">
            <a:avLst/>
          </a:prstGeom>
          <a:noFill/>
        </p:spPr>
        <p:txBody>
          <a:bodyPr wrap="square" rtlCol="0">
            <a:spAutoFit/>
          </a:bodyPr>
          <a:lstStyle/>
          <a:p>
            <a:pPr algn="ctr" defTabSz="1219170"/>
            <a:r>
              <a:rPr lang="en-US" sz="4400">
                <a:latin typeface="Times New Roman" panose="02020603050405020304" pitchFamily="18" charset="0"/>
                <a:cs typeface="Times New Roman" panose="02020603050405020304" pitchFamily="18" charset="0"/>
              </a:rPr>
              <a:t>Hạt gì nho nhỏ</a:t>
            </a:r>
          </a:p>
          <a:p>
            <a:pPr algn="ctr" defTabSz="1219170"/>
            <a:r>
              <a:rPr lang="en-US" sz="4400">
                <a:latin typeface="Times New Roman" panose="02020603050405020304" pitchFamily="18" charset="0"/>
                <a:cs typeface="Times New Roman" panose="02020603050405020304" pitchFamily="18" charset="0"/>
              </a:rPr>
              <a:t>Trong trắng, ngoài vàng</a:t>
            </a:r>
          </a:p>
          <a:p>
            <a:pPr algn="ctr" defTabSz="1219170"/>
            <a:r>
              <a:rPr lang="en-US" sz="4400">
                <a:latin typeface="Times New Roman" panose="02020603050405020304" pitchFamily="18" charset="0"/>
                <a:cs typeface="Times New Roman" panose="02020603050405020304" pitchFamily="18" charset="0"/>
              </a:rPr>
              <a:t>Xay, giã, giần, sàng</a:t>
            </a:r>
          </a:p>
          <a:p>
            <a:pPr algn="ctr" defTabSz="1219170"/>
            <a:r>
              <a:rPr lang="en-US" sz="4400">
                <a:latin typeface="Times New Roman" panose="02020603050405020304" pitchFamily="18" charset="0"/>
                <a:cs typeface="Times New Roman" panose="02020603050405020304" pitchFamily="18" charset="0"/>
              </a:rPr>
              <a:t>Nấu thành cơm dẻo?</a:t>
            </a:r>
            <a:endParaRPr lang="en-US" sz="44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3860800" y="4894416"/>
            <a:ext cx="4572000" cy="1015663"/>
          </a:xfrm>
          <a:prstGeom prst="rect">
            <a:avLst/>
          </a:prstGeom>
          <a:noFill/>
        </p:spPr>
        <p:txBody>
          <a:bodyPr wrap="square" rtlCol="0">
            <a:spAutoFit/>
          </a:bodyPr>
          <a:lstStyle/>
          <a:p>
            <a:pPr algn="ctr" defTabSz="1219170"/>
            <a:r>
              <a:rPr lang="en-US" sz="6000" b="1">
                <a:solidFill>
                  <a:srgbClr val="FF0000"/>
                </a:solidFill>
                <a:highlight>
                  <a:srgbClr val="FFFF00"/>
                </a:highlight>
                <a:latin typeface="Times New Roman" panose="02020603050405020304" pitchFamily="18" charset="0"/>
                <a:cs typeface="Times New Roman" panose="02020603050405020304" pitchFamily="18" charset="0"/>
              </a:rPr>
              <a:t>Hạt thóc</a:t>
            </a:r>
            <a:endParaRPr lang="en-US" sz="60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0" y="4747656"/>
            <a:ext cx="12282473" cy="2110344"/>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3" name="TextBox 2">
            <a:extLst>
              <a:ext uri="{FF2B5EF4-FFF2-40B4-BE49-F238E27FC236}">
                <a16:creationId xmlns:a16="http://schemas.microsoft.com/office/drawing/2014/main" id="{748DDF21-F5DC-4AEC-A423-BADE420E3685}"/>
              </a:ext>
            </a:extLst>
          </p:cNvPr>
          <p:cNvSpPr txBox="1"/>
          <p:nvPr/>
        </p:nvSpPr>
        <p:spPr>
          <a:xfrm>
            <a:off x="1261241" y="268014"/>
            <a:ext cx="9758856" cy="2862322"/>
          </a:xfrm>
          <a:prstGeom prst="rect">
            <a:avLst/>
          </a:prstGeom>
          <a:noFill/>
        </p:spPr>
        <p:txBody>
          <a:bodyPr wrap="square" rtlCol="0">
            <a:spAutoFit/>
          </a:bodyPr>
          <a:lstStyle/>
          <a:p>
            <a:pPr algn="ctr"/>
            <a:r>
              <a:rPr lang="en-US" sz="4800">
                <a:latin typeface="Times New Roman" panose="02020603050405020304" pitchFamily="18" charset="0"/>
                <a:cs typeface="Times New Roman" panose="02020603050405020304" pitchFamily="18" charset="0"/>
              </a:rPr>
              <a:t>Thứ sáu ngày 14 tháng 01 năm 2022</a:t>
            </a:r>
          </a:p>
          <a:p>
            <a:pPr algn="ctr"/>
            <a:r>
              <a:rPr lang="en-US" sz="4800" u="sng">
                <a:latin typeface="Times New Roman" panose="02020603050405020304" pitchFamily="18" charset="0"/>
                <a:cs typeface="Times New Roman" panose="02020603050405020304" pitchFamily="18" charset="0"/>
              </a:rPr>
              <a:t>Tiếng Việt</a:t>
            </a:r>
          </a:p>
          <a:p>
            <a:pPr algn="ctr"/>
            <a:endParaRPr lang="en-US" sz="2400">
              <a:latin typeface="Times New Roman" panose="02020603050405020304" pitchFamily="18" charset="0"/>
              <a:cs typeface="Times New Roman" panose="02020603050405020304" pitchFamily="18" charset="0"/>
            </a:endParaRPr>
          </a:p>
          <a:p>
            <a:pPr algn="ctr"/>
            <a:r>
              <a:rPr lang="en-US" sz="6000">
                <a:solidFill>
                  <a:srgbClr val="FF0000"/>
                </a:solidFill>
                <a:latin typeface="Times New Roman" panose="02020603050405020304" pitchFamily="18" charset="0"/>
                <a:cs typeface="Times New Roman" panose="02020603050405020304" pitchFamily="18" charset="0"/>
              </a:rPr>
              <a:t>Đọc: Hạt thóc (tiết 1)</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TotalTime>
  <Words>1383</Words>
  <Application>Microsoft Office PowerPoint</Application>
  <PresentationFormat>Widescreen</PresentationFormat>
  <Paragraphs>251</Paragraphs>
  <Slides>45</Slides>
  <Notes>11</Notes>
  <HiddenSlides>0</HiddenSlides>
  <MMClips>3</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45</vt:i4>
      </vt:variant>
    </vt:vector>
  </HeadingPairs>
  <TitlesOfParts>
    <vt:vector size="64" baseType="lpstr">
      <vt:lpstr>Microsoft YaHei</vt:lpstr>
      <vt:lpstr>Arial</vt:lpstr>
      <vt:lpstr>Arial Rounded MT Bold</vt:lpstr>
      <vt:lpstr>Arial-Rounded</vt:lpstr>
      <vt:lpstr>Calibri</vt:lpstr>
      <vt:lpstr>Calibri Light</vt:lpstr>
      <vt:lpstr>HP001 4 hàng</vt:lpstr>
      <vt:lpstr>Tahoma</vt:lpstr>
      <vt:lpstr>Times New Roman</vt:lpstr>
      <vt:lpstr>Verdana</vt:lpstr>
      <vt:lpstr>1_Office Theme</vt:lpstr>
      <vt:lpstr>3_Office Theme</vt:lpstr>
      <vt:lpstr>2_Office 主题​​</vt:lpstr>
      <vt:lpstr>4_Office Theme</vt:lpstr>
      <vt:lpstr>6_Office Theme</vt:lpstr>
      <vt:lpstr>5_Office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Em thích nhất câu thơ nào? Vì sao?</vt:lpstr>
      <vt:lpstr>PowerPoint Presentation</vt:lpstr>
      <vt:lpstr>PowerPoint Presentation</vt:lpstr>
      <vt:lpstr>1. Từ nào trong bài thơ cho thấy hạt thóc tự kể chuyện về mình?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42</cp:revision>
  <dcterms:created xsi:type="dcterms:W3CDTF">2021-05-27T07:23:15Z</dcterms:created>
  <dcterms:modified xsi:type="dcterms:W3CDTF">2022-01-14T08:31:10Z</dcterms:modified>
</cp:coreProperties>
</file>