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10" r:id="rId5"/>
    <p:sldMasterId id="2147483736" r:id="rId6"/>
    <p:sldMasterId id="2147483772" r:id="rId7"/>
  </p:sldMasterIdLst>
  <p:notesMasterIdLst>
    <p:notesMasterId r:id="rId47"/>
  </p:notesMasterIdLst>
  <p:sldIdLst>
    <p:sldId id="270" r:id="rId8"/>
    <p:sldId id="271" r:id="rId9"/>
    <p:sldId id="258" r:id="rId10"/>
    <p:sldId id="257" r:id="rId11"/>
    <p:sldId id="266" r:id="rId12"/>
    <p:sldId id="268" r:id="rId13"/>
    <p:sldId id="267" r:id="rId14"/>
    <p:sldId id="272" r:id="rId15"/>
    <p:sldId id="273" r:id="rId16"/>
    <p:sldId id="506" r:id="rId17"/>
    <p:sldId id="508" r:id="rId18"/>
    <p:sldId id="509" r:id="rId19"/>
    <p:sldId id="304" r:id="rId20"/>
    <p:sldId id="523" r:id="rId21"/>
    <p:sldId id="525" r:id="rId22"/>
    <p:sldId id="325" r:id="rId23"/>
    <p:sldId id="276" r:id="rId24"/>
    <p:sldId id="279" r:id="rId25"/>
    <p:sldId id="280" r:id="rId26"/>
    <p:sldId id="527" r:id="rId27"/>
    <p:sldId id="282" r:id="rId28"/>
    <p:sldId id="511" r:id="rId29"/>
    <p:sldId id="512" r:id="rId30"/>
    <p:sldId id="285" r:id="rId31"/>
    <p:sldId id="286" r:id="rId32"/>
    <p:sldId id="521" r:id="rId33"/>
    <p:sldId id="522" r:id="rId34"/>
    <p:sldId id="514" r:id="rId35"/>
    <p:sldId id="515" r:id="rId36"/>
    <p:sldId id="516" r:id="rId37"/>
    <p:sldId id="328" r:id="rId38"/>
    <p:sldId id="524" r:id="rId39"/>
    <p:sldId id="487" r:id="rId40"/>
    <p:sldId id="528" r:id="rId41"/>
    <p:sldId id="517" r:id="rId42"/>
    <p:sldId id="519" r:id="rId43"/>
    <p:sldId id="526" r:id="rId44"/>
    <p:sldId id="298" r:id="rId45"/>
    <p:sldId id="27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062E-B235-4605-81C9-0F86DC032F2A}" type="datetimeFigureOut">
              <a:rPr lang="en-US" smtClean="0"/>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9B003-E639-4AA7-A0B3-974266FCA134}" type="slidenum">
              <a:rPr lang="en-US" smtClean="0"/>
              <a:t>‹#›</a:t>
            </a:fld>
            <a:endParaRPr lang="en-US"/>
          </a:p>
        </p:txBody>
      </p:sp>
    </p:spTree>
    <p:extLst>
      <p:ext uri="{BB962C8B-B14F-4D97-AF65-F5344CB8AC3E}">
        <p14:creationId xmlns:p14="http://schemas.microsoft.com/office/powerpoint/2010/main" val="95177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extLst>
      <p:ext uri="{BB962C8B-B14F-4D97-AF65-F5344CB8AC3E}">
        <p14:creationId xmlns:p14="http://schemas.microsoft.com/office/powerpoint/2010/main" val="347581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09170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01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8013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92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0434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0163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488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338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5967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926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14</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96982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526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2247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51892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96430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4668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3658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0496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5/12/2022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03441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5/12/2022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3053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5/12/2022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3240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5/12/2022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1432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5/12/2022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2107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436170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5/12/2022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98887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8342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24963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89354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39981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125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46388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95018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93649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448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197202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7069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756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9409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07365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390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94392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34209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679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2120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2022/5/12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32770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911676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2022/5/12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28181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33067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2022/5/12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4940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2022/5/12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81629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2022/5/12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66675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58510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1027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3174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8717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46186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36928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919372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3231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9890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26680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263905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6383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36718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381515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01611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143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27840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031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476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254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093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2243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284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90361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44478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180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75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37633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28579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96234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02300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8476463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10152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040807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19596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4797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89259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168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6891446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99769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0569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5/12/2022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55051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5/12/2022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92518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6353431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2022/5/12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564618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2560326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5528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5/12/2022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42722710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3.png"/><Relationship Id="rId18" Type="http://schemas.openxmlformats.org/officeDocument/2006/relationships/image" Target="../media/image16.png"/><Relationship Id="rId3" Type="http://schemas.microsoft.com/office/2007/relationships/media" Target="../media/media3.mp3"/><Relationship Id="rId21" Type="http://schemas.openxmlformats.org/officeDocument/2006/relationships/image" Target="../media/image18.png"/><Relationship Id="rId7" Type="http://schemas.microsoft.com/office/2007/relationships/media" Target="../media/media5.mp3"/><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5.png"/><Relationship Id="rId20" Type="http://schemas.openxmlformats.org/officeDocument/2006/relationships/image" Target="../media/image17.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jpg"/><Relationship Id="rId5" Type="http://schemas.microsoft.com/office/2007/relationships/media" Target="../media/media4.mp3"/><Relationship Id="rId15" Type="http://schemas.openxmlformats.org/officeDocument/2006/relationships/image" Target="../media/image14.png"/><Relationship Id="rId10" Type="http://schemas.openxmlformats.org/officeDocument/2006/relationships/notesSlide" Target="../notesSlides/notesSlide1.xml"/><Relationship Id="rId19"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3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19.jpg"/><Relationship Id="rId19"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4.png"/><Relationship Id="rId18" Type="http://schemas.openxmlformats.org/officeDocument/2006/relationships/image" Target="../media/image67.gif"/><Relationship Id="rId26" Type="http://schemas.microsoft.com/office/2007/relationships/hdphoto" Target="../media/hdphoto11.wdp"/><Relationship Id="rId3" Type="http://schemas.openxmlformats.org/officeDocument/2006/relationships/image" Target="../media/image58.png"/><Relationship Id="rId21" Type="http://schemas.openxmlformats.org/officeDocument/2006/relationships/image" Target="../media/image69.png"/><Relationship Id="rId7" Type="http://schemas.openxmlformats.org/officeDocument/2006/relationships/image" Target="../media/image60.png"/><Relationship Id="rId12" Type="http://schemas.openxmlformats.org/officeDocument/2006/relationships/image" Target="../media/image63.gif"/><Relationship Id="rId17" Type="http://schemas.openxmlformats.org/officeDocument/2006/relationships/image" Target="../media/image66.png"/><Relationship Id="rId25" Type="http://schemas.openxmlformats.org/officeDocument/2006/relationships/image" Target="../media/image71.png"/><Relationship Id="rId2" Type="http://schemas.openxmlformats.org/officeDocument/2006/relationships/image" Target="../media/image57.gif"/><Relationship Id="rId16" Type="http://schemas.microsoft.com/office/2007/relationships/hdphoto" Target="../media/hdphoto7.wdp"/><Relationship Id="rId20" Type="http://schemas.microsoft.com/office/2007/relationships/hdphoto" Target="../media/hdphoto8.wdp"/><Relationship Id="rId29" Type="http://schemas.openxmlformats.org/officeDocument/2006/relationships/image" Target="../media/image73.gif"/><Relationship Id="rId1" Type="http://schemas.openxmlformats.org/officeDocument/2006/relationships/slideLayout" Target="../slideLayouts/slideLayout71.xml"/><Relationship Id="rId6" Type="http://schemas.microsoft.com/office/2007/relationships/hdphoto" Target="../media/hdphoto3.wdp"/><Relationship Id="rId11" Type="http://schemas.openxmlformats.org/officeDocument/2006/relationships/image" Target="../media/image62.gif"/><Relationship Id="rId24" Type="http://schemas.microsoft.com/office/2007/relationships/hdphoto" Target="../media/hdphoto10.wdp"/><Relationship Id="rId5" Type="http://schemas.openxmlformats.org/officeDocument/2006/relationships/image" Target="../media/image59.png"/><Relationship Id="rId15" Type="http://schemas.openxmlformats.org/officeDocument/2006/relationships/image" Target="../media/image65.png"/><Relationship Id="rId23" Type="http://schemas.openxmlformats.org/officeDocument/2006/relationships/image" Target="../media/image70.png"/><Relationship Id="rId28" Type="http://schemas.microsoft.com/office/2007/relationships/hdphoto" Target="../media/hdphoto12.wdp"/><Relationship Id="rId10" Type="http://schemas.microsoft.com/office/2007/relationships/hdphoto" Target="../media/hdphoto5.wdp"/><Relationship Id="rId19" Type="http://schemas.openxmlformats.org/officeDocument/2006/relationships/image" Target="../media/image68.png"/><Relationship Id="rId31"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61.png"/><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72.png"/><Relationship Id="rId30"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20.jpg"/><Relationship Id="rId19"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748" y="76198"/>
            <a:ext cx="3962402" cy="396240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5925" y="4240868"/>
            <a:ext cx="1265902" cy="6930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1426" y="5201260"/>
            <a:ext cx="116583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LẤY KẸO CHO ẾCH XANH</a:t>
            </a:r>
          </a:p>
        </p:txBody>
      </p:sp>
      <p:pic>
        <p:nvPicPr>
          <p:cNvPr id="3" name="Cut The Rope Magic Soundtr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84367" y="5158730"/>
            <a:ext cx="609600" cy="609600"/>
          </a:xfrm>
          <a:prstGeom prst="rect">
            <a:avLst/>
          </a:prstGeom>
        </p:spPr>
      </p:pic>
    </p:spTree>
    <p:extLst>
      <p:ext uri="{BB962C8B-B14F-4D97-AF65-F5344CB8AC3E}">
        <p14:creationId xmlns:p14="http://schemas.microsoft.com/office/powerpoint/2010/main" val="39538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id="{AB44F01F-64FB-403D-8BC3-EE4DB1671F6A}"/>
              </a:ext>
            </a:extLst>
          </p:cNvPr>
          <p:cNvSpPr/>
          <p:nvPr/>
        </p:nvSpPr>
        <p:spPr>
          <a:xfrm>
            <a:off x="9261074" y="5828207"/>
            <a:ext cx="2719140" cy="102979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p:cNvSpPr txBox="1"/>
          <p:nvPr/>
        </p:nvSpPr>
        <p:spPr>
          <a:xfrm>
            <a:off x="4650148" y="244118"/>
            <a:ext cx="1952359" cy="707886"/>
          </a:xfrm>
          <a:prstGeom prst="rect">
            <a:avLst/>
          </a:prstGeom>
          <a:noFill/>
        </p:spPr>
        <p:txBody>
          <a:bodyPr wrap="square" rtlCol="0">
            <a:spAutoFit/>
          </a:bodyPr>
          <a:lstStyle/>
          <a:p>
            <a:r>
              <a:rPr lang="en-US" sz="4000" b="1">
                <a:solidFill>
                  <a:srgbClr val="0070C0"/>
                </a:solidFill>
                <a:latin typeface="Times New Roman" panose="02020603050405020304" pitchFamily="18" charset="0"/>
                <a:cs typeface="Times New Roman" panose="02020603050405020304" pitchFamily="18" charset="0"/>
              </a:rPr>
              <a:t>Lũy tre </a:t>
            </a:r>
          </a:p>
        </p:txBody>
      </p:sp>
      <p:sp>
        <p:nvSpPr>
          <p:cNvPr id="33" name="TextBox 32"/>
          <p:cNvSpPr txBox="1"/>
          <p:nvPr/>
        </p:nvSpPr>
        <p:spPr>
          <a:xfrm>
            <a:off x="552394" y="1111756"/>
            <a:ext cx="4985442"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Mỗi sớm mai thức dậy </a:t>
            </a:r>
          </a:p>
          <a:p>
            <a:r>
              <a:rPr lang="en-US" sz="3600">
                <a:latin typeface="Times New Roman" panose="02020603050405020304" pitchFamily="18" charset="0"/>
                <a:cs typeface="Times New Roman" panose="02020603050405020304" pitchFamily="18" charset="0"/>
              </a:rPr>
              <a:t>Lũy tre xanh rì rào </a:t>
            </a:r>
          </a:p>
          <a:p>
            <a:r>
              <a:rPr lang="en-US" sz="3600">
                <a:latin typeface="Times New Roman" panose="02020603050405020304" pitchFamily="18" charset="0"/>
                <a:cs typeface="Times New Roman" panose="02020603050405020304" pitchFamily="18" charset="0"/>
              </a:rPr>
              <a:t>Ngọn tre cong gọng vó</a:t>
            </a:r>
          </a:p>
          <a:p>
            <a:r>
              <a:rPr lang="en-US" sz="3600">
                <a:latin typeface="Times New Roman" panose="02020603050405020304" pitchFamily="18" charset="0"/>
                <a:cs typeface="Times New Roman" panose="02020603050405020304" pitchFamily="18" charset="0"/>
              </a:rPr>
              <a:t>Kéo mặt trời lên cao.</a:t>
            </a:r>
          </a:p>
        </p:txBody>
      </p:sp>
      <p:sp>
        <p:nvSpPr>
          <p:cNvPr id="34" name="TextBox 33"/>
          <p:cNvSpPr txBox="1"/>
          <p:nvPr/>
        </p:nvSpPr>
        <p:spPr>
          <a:xfrm>
            <a:off x="552394" y="3605072"/>
            <a:ext cx="52343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Những trưa đồng đầy nắng</a:t>
            </a:r>
          </a:p>
          <a:p>
            <a:r>
              <a:rPr lang="en-US" sz="3600">
                <a:latin typeface="Times New Roman" panose="02020603050405020304" pitchFamily="18" charset="0"/>
                <a:cs typeface="Times New Roman" panose="02020603050405020304" pitchFamily="18" charset="0"/>
              </a:rPr>
              <a:t>Trâu nằm nhai bóng râm</a:t>
            </a:r>
          </a:p>
          <a:p>
            <a:r>
              <a:rPr lang="en-US" sz="3600">
                <a:latin typeface="Times New Roman" panose="02020603050405020304" pitchFamily="18" charset="0"/>
                <a:cs typeface="Times New Roman" panose="02020603050405020304" pitchFamily="18" charset="0"/>
              </a:rPr>
              <a:t>Tre bần thần nhớ gió</a:t>
            </a:r>
          </a:p>
          <a:p>
            <a:r>
              <a:rPr lang="en-US" sz="3600">
                <a:latin typeface="Times New Roman" panose="02020603050405020304" pitchFamily="18" charset="0"/>
                <a:cs typeface="Times New Roman" panose="02020603050405020304" pitchFamily="18" charset="0"/>
              </a:rPr>
              <a:t>Chợt về đầy tiếng chim.</a:t>
            </a:r>
          </a:p>
        </p:txBody>
      </p:sp>
      <p:sp>
        <p:nvSpPr>
          <p:cNvPr id="35" name="TextBox 34"/>
          <p:cNvSpPr txBox="1"/>
          <p:nvPr/>
        </p:nvSpPr>
        <p:spPr>
          <a:xfrm>
            <a:off x="6306083" y="3605072"/>
            <a:ext cx="66059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Mặt trời xuống núi ngủ</a:t>
            </a:r>
          </a:p>
          <a:p>
            <a:r>
              <a:rPr lang="en-US" sz="3600">
                <a:latin typeface="Times New Roman" panose="02020603050405020304" pitchFamily="18" charset="0"/>
                <a:cs typeface="Times New Roman" panose="02020603050405020304" pitchFamily="18" charset="0"/>
              </a:rPr>
              <a:t>Tre nâng vầng trăng lên</a:t>
            </a:r>
          </a:p>
          <a:p>
            <a:r>
              <a:rPr lang="en-US" sz="3600">
                <a:latin typeface="Times New Roman" panose="02020603050405020304" pitchFamily="18" charset="0"/>
                <a:cs typeface="Times New Roman" panose="02020603050405020304" pitchFamily="18" charset="0"/>
              </a:rPr>
              <a:t>Sao,sao treo đầy cành</a:t>
            </a:r>
          </a:p>
          <a:p>
            <a:r>
              <a:rPr lang="en-US" sz="3600">
                <a:latin typeface="Times New Roman" panose="02020603050405020304" pitchFamily="18" charset="0"/>
                <a:cs typeface="Times New Roman" panose="02020603050405020304" pitchFamily="18" charset="0"/>
              </a:rPr>
              <a:t>Suốt đêm dài thắp sáng.</a:t>
            </a:r>
          </a:p>
        </p:txBody>
      </p:sp>
      <p:sp>
        <p:nvSpPr>
          <p:cNvPr id="36" name="TextBox 35"/>
          <p:cNvSpPr txBox="1"/>
          <p:nvPr/>
        </p:nvSpPr>
        <p:spPr>
          <a:xfrm>
            <a:off x="6306083" y="1111756"/>
            <a:ext cx="5372688"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Bỗng gà lên tiếng gáy </a:t>
            </a:r>
          </a:p>
          <a:p>
            <a:r>
              <a:rPr lang="en-US" sz="3600">
                <a:latin typeface="Times New Roman" panose="02020603050405020304" pitchFamily="18" charset="0"/>
                <a:cs typeface="Times New Roman" panose="02020603050405020304" pitchFamily="18" charset="0"/>
              </a:rPr>
              <a:t>Xôn sao ngoài lũy tre</a:t>
            </a:r>
          </a:p>
          <a:p>
            <a:r>
              <a:rPr lang="en-US" sz="3600">
                <a:latin typeface="Times New Roman" panose="02020603050405020304" pitchFamily="18" charset="0"/>
                <a:cs typeface="Times New Roman" panose="02020603050405020304" pitchFamily="18" charset="0"/>
              </a:rPr>
              <a:t>Đêm chuyền dần về sáng</a:t>
            </a:r>
          </a:p>
          <a:p>
            <a:r>
              <a:rPr lang="en-US" sz="3600">
                <a:latin typeface="Times New Roman" panose="02020603050405020304" pitchFamily="18" charset="0"/>
                <a:cs typeface="Times New Roman" panose="02020603050405020304" pitchFamily="18" charset="0"/>
              </a:rPr>
              <a:t>Mầm măng đợi nắng về.</a:t>
            </a:r>
          </a:p>
        </p:txBody>
      </p:sp>
      <p:cxnSp>
        <p:nvCxnSpPr>
          <p:cNvPr id="37" name="Straight Connector 36">
            <a:extLst>
              <a:ext uri="{FF2B5EF4-FFF2-40B4-BE49-F238E27FC236}">
                <a16:creationId xmlns:a16="http://schemas.microsoft.com/office/drawing/2014/main" id="{44623003-392C-4CA6-84A2-08F3B203A94E}"/>
              </a:ext>
            </a:extLst>
          </p:cNvPr>
          <p:cNvCxnSpPr/>
          <p:nvPr/>
        </p:nvCxnSpPr>
        <p:spPr>
          <a:xfrm flipH="1">
            <a:off x="4843026"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623003-392C-4CA6-84A2-08F3B203A94E}"/>
              </a:ext>
            </a:extLst>
          </p:cNvPr>
          <p:cNvCxnSpPr/>
          <p:nvPr/>
        </p:nvCxnSpPr>
        <p:spPr>
          <a:xfrm flipH="1">
            <a:off x="4161708" y="174038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4623003-392C-4CA6-84A2-08F3B203A94E}"/>
              </a:ext>
            </a:extLst>
          </p:cNvPr>
          <p:cNvCxnSpPr/>
          <p:nvPr/>
        </p:nvCxnSpPr>
        <p:spPr>
          <a:xfrm flipH="1">
            <a:off x="4896811" y="22793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4623003-392C-4CA6-84A2-08F3B203A94E}"/>
              </a:ext>
            </a:extLst>
          </p:cNvPr>
          <p:cNvCxnSpPr/>
          <p:nvPr/>
        </p:nvCxnSpPr>
        <p:spPr>
          <a:xfrm flipH="1">
            <a:off x="45739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623003-392C-4CA6-84A2-08F3B203A94E}"/>
              </a:ext>
            </a:extLst>
          </p:cNvPr>
          <p:cNvCxnSpPr/>
          <p:nvPr/>
        </p:nvCxnSpPr>
        <p:spPr>
          <a:xfrm flipH="1">
            <a:off x="46501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623003-392C-4CA6-84A2-08F3B203A94E}"/>
              </a:ext>
            </a:extLst>
          </p:cNvPr>
          <p:cNvCxnSpPr/>
          <p:nvPr/>
        </p:nvCxnSpPr>
        <p:spPr>
          <a:xfrm flipH="1">
            <a:off x="5628366" y="362166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623003-392C-4CA6-84A2-08F3B203A94E}"/>
              </a:ext>
            </a:extLst>
          </p:cNvPr>
          <p:cNvCxnSpPr/>
          <p:nvPr/>
        </p:nvCxnSpPr>
        <p:spPr>
          <a:xfrm flipH="1">
            <a:off x="5210576" y="41933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4623003-392C-4CA6-84A2-08F3B203A94E}"/>
              </a:ext>
            </a:extLst>
          </p:cNvPr>
          <p:cNvCxnSpPr/>
          <p:nvPr/>
        </p:nvCxnSpPr>
        <p:spPr>
          <a:xfrm flipH="1">
            <a:off x="4573948" y="47206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4623003-392C-4CA6-84A2-08F3B203A94E}"/>
              </a:ext>
            </a:extLst>
          </p:cNvPr>
          <p:cNvCxnSpPr/>
          <p:nvPr/>
        </p:nvCxnSpPr>
        <p:spPr>
          <a:xfrm flipH="1">
            <a:off x="5067141"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623003-392C-4CA6-84A2-08F3B203A94E}"/>
              </a:ext>
            </a:extLst>
          </p:cNvPr>
          <p:cNvCxnSpPr/>
          <p:nvPr/>
        </p:nvCxnSpPr>
        <p:spPr>
          <a:xfrm flipH="1">
            <a:off x="5154345"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4623003-392C-4CA6-84A2-08F3B203A94E}"/>
              </a:ext>
            </a:extLst>
          </p:cNvPr>
          <p:cNvCxnSpPr/>
          <p:nvPr/>
        </p:nvCxnSpPr>
        <p:spPr>
          <a:xfrm flipH="1">
            <a:off x="10414588"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4623003-392C-4CA6-84A2-08F3B203A94E}"/>
              </a:ext>
            </a:extLst>
          </p:cNvPr>
          <p:cNvCxnSpPr/>
          <p:nvPr/>
        </p:nvCxnSpPr>
        <p:spPr>
          <a:xfrm flipH="1">
            <a:off x="10387492" y="17969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4623003-392C-4CA6-84A2-08F3B203A94E}"/>
              </a:ext>
            </a:extLst>
          </p:cNvPr>
          <p:cNvCxnSpPr/>
          <p:nvPr/>
        </p:nvCxnSpPr>
        <p:spPr>
          <a:xfrm flipH="1">
            <a:off x="11073494" y="227958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4623003-392C-4CA6-84A2-08F3B203A94E}"/>
              </a:ext>
            </a:extLst>
          </p:cNvPr>
          <p:cNvCxnSpPr/>
          <p:nvPr/>
        </p:nvCxnSpPr>
        <p:spPr>
          <a:xfrm flipH="1">
            <a:off x="10997294" y="283660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4623003-392C-4CA6-84A2-08F3B203A94E}"/>
              </a:ext>
            </a:extLst>
          </p:cNvPr>
          <p:cNvCxnSpPr/>
          <p:nvPr/>
        </p:nvCxnSpPr>
        <p:spPr>
          <a:xfrm flipH="1">
            <a:off x="11093506" y="283389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4623003-392C-4CA6-84A2-08F3B203A94E}"/>
              </a:ext>
            </a:extLst>
          </p:cNvPr>
          <p:cNvCxnSpPr/>
          <p:nvPr/>
        </p:nvCxnSpPr>
        <p:spPr>
          <a:xfrm flipH="1">
            <a:off x="10742438" y="360507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4623003-392C-4CA6-84A2-08F3B203A94E}"/>
              </a:ext>
            </a:extLst>
          </p:cNvPr>
          <p:cNvCxnSpPr/>
          <p:nvPr/>
        </p:nvCxnSpPr>
        <p:spPr>
          <a:xfrm flipH="1">
            <a:off x="10780538" y="426332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4623003-392C-4CA6-84A2-08F3B203A94E}"/>
              </a:ext>
            </a:extLst>
          </p:cNvPr>
          <p:cNvCxnSpPr/>
          <p:nvPr/>
        </p:nvCxnSpPr>
        <p:spPr>
          <a:xfrm flipH="1">
            <a:off x="10490788" y="47571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4623003-392C-4CA6-84A2-08F3B203A94E}"/>
              </a:ext>
            </a:extLst>
          </p:cNvPr>
          <p:cNvCxnSpPr/>
          <p:nvPr/>
        </p:nvCxnSpPr>
        <p:spPr>
          <a:xfrm flipH="1">
            <a:off x="10845330" y="53169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623003-392C-4CA6-84A2-08F3B203A94E}"/>
              </a:ext>
            </a:extLst>
          </p:cNvPr>
          <p:cNvCxnSpPr/>
          <p:nvPr/>
        </p:nvCxnSpPr>
        <p:spPr>
          <a:xfrm flipH="1">
            <a:off x="10923557" y="53026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69488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82EE266C-03E9-4315-A85B-3446053A75A8}"/>
              </a:ext>
            </a:extLst>
          </p:cNvPr>
          <p:cNvSpPr/>
          <p:nvPr/>
        </p:nvSpPr>
        <p:spPr>
          <a:xfrm>
            <a:off x="9124838" y="5803642"/>
            <a:ext cx="2931795" cy="10543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72EBA176-382A-41D4-8969-D57B4E5593A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D186DF07-225D-4C1F-9278-D73FDE5F9D61}"/>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3040913"/>
            <a:ext cx="527050" cy="252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5713"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255264" y="96201"/>
            <a:ext cx="1952359" cy="707886"/>
          </a:xfrm>
          <a:prstGeom prst="rect">
            <a:avLst/>
          </a:prstGeom>
          <a:noFill/>
        </p:spPr>
        <p:txBody>
          <a:bodyPr wrap="square" rtlCol="0">
            <a:spAutoFit/>
          </a:bodyPr>
          <a:lstStyle/>
          <a:p>
            <a:r>
              <a:rPr lang="en-US" sz="4000" b="1">
                <a:solidFill>
                  <a:srgbClr val="0070C0"/>
                </a:solidFill>
                <a:latin typeface="Times New Roman" panose="02020603050405020304" pitchFamily="18" charset="0"/>
                <a:cs typeface="Times New Roman" panose="02020603050405020304" pitchFamily="18" charset="0"/>
              </a:rPr>
              <a:t>Lũy tre </a:t>
            </a:r>
          </a:p>
        </p:txBody>
      </p:sp>
      <p:sp>
        <p:nvSpPr>
          <p:cNvPr id="15" name="TextBox 14"/>
          <p:cNvSpPr txBox="1"/>
          <p:nvPr/>
        </p:nvSpPr>
        <p:spPr>
          <a:xfrm>
            <a:off x="1157510" y="963839"/>
            <a:ext cx="4985442"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Mỗi sớm mai thức dậy </a:t>
            </a:r>
          </a:p>
          <a:p>
            <a:r>
              <a:rPr lang="en-US" sz="3600">
                <a:latin typeface="Times New Roman" panose="02020603050405020304" pitchFamily="18" charset="0"/>
                <a:cs typeface="Times New Roman" panose="02020603050405020304" pitchFamily="18" charset="0"/>
              </a:rPr>
              <a:t>Lũy tre xanh rì rào </a:t>
            </a:r>
          </a:p>
          <a:p>
            <a:r>
              <a:rPr lang="en-US" sz="3600">
                <a:latin typeface="Times New Roman" panose="02020603050405020304" pitchFamily="18" charset="0"/>
                <a:cs typeface="Times New Roman" panose="02020603050405020304" pitchFamily="18" charset="0"/>
              </a:rPr>
              <a:t>Ngọn tre cong gọng vó</a:t>
            </a:r>
          </a:p>
          <a:p>
            <a:r>
              <a:rPr lang="en-US" sz="3600">
                <a:latin typeface="Times New Roman" panose="02020603050405020304" pitchFamily="18" charset="0"/>
                <a:cs typeface="Times New Roman" panose="02020603050405020304" pitchFamily="18" charset="0"/>
              </a:rPr>
              <a:t>Kéo mặt trời lên cao.</a:t>
            </a:r>
          </a:p>
        </p:txBody>
      </p:sp>
      <p:sp>
        <p:nvSpPr>
          <p:cNvPr id="17" name="TextBox 16"/>
          <p:cNvSpPr txBox="1"/>
          <p:nvPr/>
        </p:nvSpPr>
        <p:spPr>
          <a:xfrm>
            <a:off x="1157510" y="3457155"/>
            <a:ext cx="52343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Những trưa đồng đầy nắng</a:t>
            </a:r>
          </a:p>
          <a:p>
            <a:r>
              <a:rPr lang="en-US" sz="3600">
                <a:latin typeface="Times New Roman" panose="02020603050405020304" pitchFamily="18" charset="0"/>
                <a:cs typeface="Times New Roman" panose="02020603050405020304" pitchFamily="18" charset="0"/>
              </a:rPr>
              <a:t>Trâu nằm nhai bóng râm</a:t>
            </a:r>
          </a:p>
          <a:p>
            <a:r>
              <a:rPr lang="en-US" sz="3600">
                <a:latin typeface="Times New Roman" panose="02020603050405020304" pitchFamily="18" charset="0"/>
                <a:cs typeface="Times New Roman" panose="02020603050405020304" pitchFamily="18" charset="0"/>
              </a:rPr>
              <a:t>Tre bần thần nhớ gió</a:t>
            </a:r>
          </a:p>
          <a:p>
            <a:r>
              <a:rPr lang="en-US" sz="3600">
                <a:latin typeface="Times New Roman" panose="02020603050405020304" pitchFamily="18" charset="0"/>
                <a:cs typeface="Times New Roman" panose="02020603050405020304" pitchFamily="18" charset="0"/>
              </a:rPr>
              <a:t>Chợt về đầy tiếng chim.</a:t>
            </a:r>
          </a:p>
        </p:txBody>
      </p:sp>
      <p:sp>
        <p:nvSpPr>
          <p:cNvPr id="18" name="TextBox 17"/>
          <p:cNvSpPr txBox="1"/>
          <p:nvPr/>
        </p:nvSpPr>
        <p:spPr>
          <a:xfrm>
            <a:off x="6957626" y="933246"/>
            <a:ext cx="66059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Mặt trời xuống núi ngủ</a:t>
            </a:r>
          </a:p>
          <a:p>
            <a:r>
              <a:rPr lang="en-US" sz="3600">
                <a:latin typeface="Times New Roman" panose="02020603050405020304" pitchFamily="18" charset="0"/>
                <a:cs typeface="Times New Roman" panose="02020603050405020304" pitchFamily="18" charset="0"/>
              </a:rPr>
              <a:t>Tre nâng vầng trăng lên</a:t>
            </a:r>
          </a:p>
          <a:p>
            <a:r>
              <a:rPr lang="en-US" sz="3600">
                <a:latin typeface="Times New Roman" panose="02020603050405020304" pitchFamily="18" charset="0"/>
                <a:cs typeface="Times New Roman" panose="02020603050405020304" pitchFamily="18" charset="0"/>
              </a:rPr>
              <a:t>Sao,sao treo đầy cành</a:t>
            </a:r>
          </a:p>
          <a:p>
            <a:r>
              <a:rPr lang="en-US" sz="3600">
                <a:latin typeface="Times New Roman" panose="02020603050405020304" pitchFamily="18" charset="0"/>
                <a:cs typeface="Times New Roman" panose="02020603050405020304" pitchFamily="18" charset="0"/>
              </a:rPr>
              <a:t>Suốt đêm dài thắp sáng.</a:t>
            </a:r>
          </a:p>
        </p:txBody>
      </p:sp>
      <p:sp>
        <p:nvSpPr>
          <p:cNvPr id="19" name="TextBox 18"/>
          <p:cNvSpPr txBox="1"/>
          <p:nvPr/>
        </p:nvSpPr>
        <p:spPr>
          <a:xfrm>
            <a:off x="6957626" y="3487748"/>
            <a:ext cx="5372688"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Bỗng gà lên tiếng gáy </a:t>
            </a:r>
          </a:p>
          <a:p>
            <a:r>
              <a:rPr lang="en-US" sz="3600">
                <a:latin typeface="Times New Roman" panose="02020603050405020304" pitchFamily="18" charset="0"/>
                <a:cs typeface="Times New Roman" panose="02020603050405020304" pitchFamily="18" charset="0"/>
              </a:rPr>
              <a:t>Xôn sao ngoài lũy tre</a:t>
            </a:r>
          </a:p>
          <a:p>
            <a:r>
              <a:rPr lang="en-US" sz="3600">
                <a:latin typeface="Times New Roman" panose="02020603050405020304" pitchFamily="18" charset="0"/>
                <a:cs typeface="Times New Roman" panose="02020603050405020304" pitchFamily="18" charset="0"/>
              </a:rPr>
              <a:t>Đêm chuyền dần về sáng</a:t>
            </a:r>
          </a:p>
          <a:p>
            <a:r>
              <a:rPr lang="en-US" sz="3600">
                <a:latin typeface="Times New Roman" panose="02020603050405020304" pitchFamily="18" charset="0"/>
                <a:cs typeface="Times New Roman" panose="02020603050405020304" pitchFamily="18" charset="0"/>
              </a:rPr>
              <a:t>Mầm măng đợi nắng về.</a:t>
            </a:r>
          </a:p>
        </p:txBody>
      </p:sp>
      <p:pic>
        <p:nvPicPr>
          <p:cNvPr id="20" name="Picture 3">
            <a:extLst>
              <a:ext uri="{FF2B5EF4-FFF2-40B4-BE49-F238E27FC236}">
                <a16:creationId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82972" y="2999091"/>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3"/>
          <p:cNvSpPr txBox="1"/>
          <p:nvPr/>
        </p:nvSpPr>
        <p:spPr>
          <a:xfrm>
            <a:off x="-191058" y="1869011"/>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 Box 3"/>
          <p:cNvSpPr txBox="1"/>
          <p:nvPr/>
        </p:nvSpPr>
        <p:spPr>
          <a:xfrm>
            <a:off x="-238971" y="4349707"/>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 Box 3"/>
          <p:cNvSpPr txBox="1"/>
          <p:nvPr/>
        </p:nvSpPr>
        <p:spPr>
          <a:xfrm>
            <a:off x="5486089" y="1825798"/>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 Box 3"/>
          <p:cNvSpPr txBox="1"/>
          <p:nvPr/>
        </p:nvSpPr>
        <p:spPr>
          <a:xfrm>
            <a:off x="5670459" y="4380300"/>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89308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id="{AB44F01F-64FB-403D-8BC3-EE4DB1671F6A}"/>
              </a:ext>
            </a:extLst>
          </p:cNvPr>
          <p:cNvSpPr/>
          <p:nvPr/>
        </p:nvSpPr>
        <p:spPr>
          <a:xfrm>
            <a:off x="10093027" y="5714891"/>
            <a:ext cx="1998345" cy="11431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892195" y="53998"/>
            <a:ext cx="1952359" cy="707886"/>
          </a:xfrm>
          <a:prstGeom prst="rect">
            <a:avLst/>
          </a:prstGeom>
          <a:noFill/>
        </p:spPr>
        <p:txBody>
          <a:bodyPr wrap="square" rtlCol="0">
            <a:spAutoFit/>
          </a:bodyPr>
          <a:lstStyle/>
          <a:p>
            <a:r>
              <a:rPr lang="en-US" sz="4000" b="1">
                <a:solidFill>
                  <a:srgbClr val="0070C0"/>
                </a:solidFill>
                <a:latin typeface="Times New Roman" panose="02020603050405020304" pitchFamily="18" charset="0"/>
                <a:cs typeface="Times New Roman" panose="02020603050405020304" pitchFamily="18" charset="0"/>
              </a:rPr>
              <a:t>Lũy tre </a:t>
            </a: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Mỗi sớm mai thức dậy </a:t>
            </a:r>
          </a:p>
          <a:p>
            <a:r>
              <a:rPr lang="en-US" sz="3600">
                <a:latin typeface="Times New Roman" panose="02020603050405020304" pitchFamily="18" charset="0"/>
                <a:cs typeface="Times New Roman" panose="02020603050405020304" pitchFamily="18" charset="0"/>
              </a:rPr>
              <a:t>Lũy tre xanh rì rào </a:t>
            </a:r>
          </a:p>
          <a:p>
            <a:r>
              <a:rPr lang="en-US" sz="3600">
                <a:latin typeface="Times New Roman" panose="02020603050405020304" pitchFamily="18" charset="0"/>
                <a:cs typeface="Times New Roman" panose="02020603050405020304" pitchFamily="18" charset="0"/>
              </a:rPr>
              <a:t>Ngọn tre cong gọng vó</a:t>
            </a:r>
          </a:p>
          <a:p>
            <a:r>
              <a:rPr lang="en-US" sz="360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Những trưa đồng đầy nắng</a:t>
            </a:r>
          </a:p>
          <a:p>
            <a:r>
              <a:rPr lang="en-US" sz="3600">
                <a:latin typeface="Times New Roman" panose="02020603050405020304" pitchFamily="18" charset="0"/>
                <a:cs typeface="Times New Roman" panose="02020603050405020304" pitchFamily="18" charset="0"/>
              </a:rPr>
              <a:t>Trâu nằm nhai bóng râm</a:t>
            </a:r>
          </a:p>
          <a:p>
            <a:r>
              <a:rPr lang="en-US" sz="3600">
                <a:latin typeface="Times New Roman" panose="02020603050405020304" pitchFamily="18" charset="0"/>
                <a:cs typeface="Times New Roman" panose="02020603050405020304" pitchFamily="18" charset="0"/>
              </a:rPr>
              <a:t>Tre bần thần nhớ gió</a:t>
            </a:r>
          </a:p>
          <a:p>
            <a:r>
              <a:rPr lang="en-US" sz="360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Mặt trời xuống núi ngủ</a:t>
            </a:r>
          </a:p>
          <a:p>
            <a:r>
              <a:rPr lang="en-US" sz="3600">
                <a:latin typeface="Times New Roman" panose="02020603050405020304" pitchFamily="18" charset="0"/>
                <a:cs typeface="Times New Roman" panose="02020603050405020304" pitchFamily="18" charset="0"/>
              </a:rPr>
              <a:t>Tre nâng vầng trăng lên</a:t>
            </a:r>
          </a:p>
          <a:p>
            <a:r>
              <a:rPr lang="en-US" sz="3600">
                <a:latin typeface="Times New Roman" panose="02020603050405020304" pitchFamily="18" charset="0"/>
                <a:cs typeface="Times New Roman" panose="02020603050405020304" pitchFamily="18" charset="0"/>
              </a:rPr>
              <a:t>Sao,sao treo đầy cành</a:t>
            </a:r>
          </a:p>
          <a:p>
            <a:r>
              <a:rPr lang="en-US" sz="360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Bỗng gà lên tiếng gáy </a:t>
            </a:r>
          </a:p>
          <a:p>
            <a:r>
              <a:rPr lang="en-US" sz="3600">
                <a:latin typeface="Times New Roman" panose="02020603050405020304" pitchFamily="18" charset="0"/>
                <a:cs typeface="Times New Roman" panose="02020603050405020304" pitchFamily="18" charset="0"/>
              </a:rPr>
              <a:t>Xôn sao ngoài lũy tre</a:t>
            </a:r>
          </a:p>
          <a:p>
            <a:r>
              <a:rPr lang="en-US" sz="3600">
                <a:latin typeface="Times New Roman" panose="02020603050405020304" pitchFamily="18" charset="0"/>
                <a:cs typeface="Times New Roman" panose="02020603050405020304" pitchFamily="18" charset="0"/>
              </a:rPr>
              <a:t>Đêm chuyền dần về sáng</a:t>
            </a:r>
          </a:p>
          <a:p>
            <a:r>
              <a:rPr lang="en-US" sz="3600">
                <a:latin typeface="Times New Roman" panose="02020603050405020304" pitchFamily="18" charset="0"/>
                <a:cs typeface="Times New Roman" panose="02020603050405020304" pitchFamily="18" charset="0"/>
              </a:rPr>
              <a:t>Mầm măng đợi nắng về.</a:t>
            </a:r>
          </a:p>
        </p:txBody>
      </p:sp>
    </p:spTree>
    <p:extLst>
      <p:ext uri="{BB962C8B-B14F-4D97-AF65-F5344CB8AC3E}">
        <p14:creationId xmlns:p14="http://schemas.microsoft.com/office/powerpoint/2010/main" val="200153381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163457"/>
            <a:ext cx="1952359" cy="646331"/>
          </a:xfrm>
          <a:prstGeom prst="rect">
            <a:avLst/>
          </a:prstGeom>
          <a:noFill/>
        </p:spPr>
        <p:txBody>
          <a:bodyPr wrap="square" rtlCol="0">
            <a:spAutoFit/>
          </a:bodyPr>
          <a:lstStyle/>
          <a:p>
            <a:r>
              <a:rPr lang="en-US" sz="3600" b="1">
                <a:solidFill>
                  <a:srgbClr val="0070C0"/>
                </a:solidFill>
                <a:latin typeface="Times New Roman" panose="02020603050405020304" pitchFamily="18" charset="0"/>
                <a:cs typeface="Times New Roman" panose="02020603050405020304" pitchFamily="18" charset="0"/>
              </a:rPr>
              <a:t>Lũy tre </a:t>
            </a:r>
          </a:p>
        </p:txBody>
      </p:sp>
      <p:sp>
        <p:nvSpPr>
          <p:cNvPr id="9" name="TextBox 8"/>
          <p:cNvSpPr txBox="1"/>
          <p:nvPr/>
        </p:nvSpPr>
        <p:spPr>
          <a:xfrm>
            <a:off x="794441" y="869710"/>
            <a:ext cx="4985442" cy="2062103"/>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Mỗi sớm mai thức dậy </a:t>
            </a:r>
          </a:p>
          <a:p>
            <a:r>
              <a:rPr lang="en-US" sz="3200">
                <a:solidFill>
                  <a:prstClr val="black"/>
                </a:solidFill>
                <a:latin typeface="Times New Roman" panose="02020603050405020304" pitchFamily="18" charset="0"/>
                <a:cs typeface="Times New Roman" panose="02020603050405020304" pitchFamily="18" charset="0"/>
              </a:rPr>
              <a:t>Lũy tre xanh rì rào </a:t>
            </a:r>
          </a:p>
          <a:p>
            <a:r>
              <a:rPr lang="en-US" sz="3200">
                <a:solidFill>
                  <a:prstClr val="black"/>
                </a:solidFill>
                <a:latin typeface="Times New Roman" panose="02020603050405020304" pitchFamily="18" charset="0"/>
                <a:cs typeface="Times New Roman" panose="02020603050405020304" pitchFamily="18" charset="0"/>
              </a:rPr>
              <a:t>Ngọn tre cong gọng vó</a:t>
            </a:r>
          </a:p>
          <a:p>
            <a:r>
              <a:rPr lang="en-US" sz="3200">
                <a:solidFill>
                  <a:prstClr val="black"/>
                </a:solidFill>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174768"/>
            <a:ext cx="5234324" cy="2062103"/>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Những trưa đồng đầy nắng</a:t>
            </a:r>
          </a:p>
          <a:p>
            <a:r>
              <a:rPr lang="en-US" sz="3200">
                <a:solidFill>
                  <a:prstClr val="black"/>
                </a:solidFill>
                <a:latin typeface="Times New Roman" panose="02020603050405020304" pitchFamily="18" charset="0"/>
                <a:cs typeface="Times New Roman" panose="02020603050405020304" pitchFamily="18" charset="0"/>
              </a:rPr>
              <a:t>Trâu nằm nhai bóng râm</a:t>
            </a:r>
          </a:p>
          <a:p>
            <a:r>
              <a:rPr lang="en-US" sz="3200">
                <a:solidFill>
                  <a:prstClr val="black"/>
                </a:solidFill>
                <a:latin typeface="Times New Roman" panose="02020603050405020304" pitchFamily="18" charset="0"/>
                <a:cs typeface="Times New Roman" panose="02020603050405020304" pitchFamily="18" charset="0"/>
              </a:rPr>
              <a:t>Tre bần thần nhớ gió</a:t>
            </a:r>
          </a:p>
          <a:p>
            <a:r>
              <a:rPr lang="en-US" sz="3200">
                <a:solidFill>
                  <a:prstClr val="black"/>
                </a:solidFill>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028765" y="751679"/>
            <a:ext cx="6605924" cy="2062103"/>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Mặt trời xuống núi ngủ</a:t>
            </a:r>
          </a:p>
          <a:p>
            <a:r>
              <a:rPr lang="en-US" sz="3200">
                <a:solidFill>
                  <a:prstClr val="black"/>
                </a:solidFill>
                <a:latin typeface="Times New Roman" panose="02020603050405020304" pitchFamily="18" charset="0"/>
                <a:cs typeface="Times New Roman" panose="02020603050405020304" pitchFamily="18" charset="0"/>
              </a:rPr>
              <a:t>Tre nâng vầng trăng lên</a:t>
            </a:r>
          </a:p>
          <a:p>
            <a:r>
              <a:rPr lang="en-US" sz="3200">
                <a:solidFill>
                  <a:prstClr val="black"/>
                </a:solidFill>
                <a:latin typeface="Times New Roman" panose="02020603050405020304" pitchFamily="18" charset="0"/>
                <a:cs typeface="Times New Roman" panose="02020603050405020304" pitchFamily="18" charset="0"/>
              </a:rPr>
              <a:t>Sao,sao treo đầy cành</a:t>
            </a:r>
          </a:p>
          <a:p>
            <a:r>
              <a:rPr lang="en-US" sz="3200">
                <a:solidFill>
                  <a:prstClr val="black"/>
                </a:solidFill>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028765" y="3037918"/>
            <a:ext cx="5372688" cy="2062103"/>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Bỗng gà lên tiếng gáy </a:t>
            </a:r>
          </a:p>
          <a:p>
            <a:r>
              <a:rPr lang="en-US" sz="3200">
                <a:solidFill>
                  <a:prstClr val="black"/>
                </a:solidFill>
                <a:latin typeface="Times New Roman" panose="02020603050405020304" pitchFamily="18" charset="0"/>
                <a:cs typeface="Times New Roman" panose="02020603050405020304" pitchFamily="18" charset="0"/>
              </a:rPr>
              <a:t>Xôn sao ngoài lũy tre</a:t>
            </a:r>
          </a:p>
          <a:p>
            <a:r>
              <a:rPr lang="en-US" sz="3200">
                <a:solidFill>
                  <a:prstClr val="black"/>
                </a:solidFill>
                <a:latin typeface="Times New Roman" panose="02020603050405020304" pitchFamily="18" charset="0"/>
                <a:cs typeface="Times New Roman" panose="02020603050405020304" pitchFamily="18" charset="0"/>
              </a:rPr>
              <a:t>Đêm chuyển dần về sáng</a:t>
            </a:r>
          </a:p>
          <a:p>
            <a:r>
              <a:rPr lang="en-US" sz="3200">
                <a:solidFill>
                  <a:prstClr val="black"/>
                </a:solidFill>
                <a:latin typeface="Times New Roman" panose="02020603050405020304" pitchFamily="18" charset="0"/>
                <a:cs typeface="Times New Roman" panose="02020603050405020304" pitchFamily="18" charset="0"/>
              </a:rPr>
              <a:t>Mầm măng đợi nắng về.</a:t>
            </a:r>
          </a:p>
        </p:txBody>
      </p:sp>
      <p:sp>
        <p:nvSpPr>
          <p:cNvPr id="11" name="TextBox 10">
            <a:extLst>
              <a:ext uri="{FF2B5EF4-FFF2-40B4-BE49-F238E27FC236}">
                <a16:creationId xmlns:a16="http://schemas.microsoft.com/office/drawing/2014/main" id="{BB12FD35-A33C-446F-AE51-FD7DA0AF6ED3}"/>
              </a:ext>
            </a:extLst>
          </p:cNvPr>
          <p:cNvSpPr txBox="1"/>
          <p:nvPr/>
        </p:nvSpPr>
        <p:spPr>
          <a:xfrm>
            <a:off x="309282" y="5370821"/>
            <a:ext cx="11571194"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kumimoji="0" lang="en-US" sz="34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1.Tìm</a:t>
            </a:r>
            <a:r>
              <a:rPr kumimoji="0" lang="en-US" sz="3400" b="1" i="0"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những câu thơ miêu tả cây tre vào lúc mặt trời mọc?</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914400" y="1900761"/>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1294" y="2402785"/>
            <a:ext cx="3617259"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B12FD35-A33C-446F-AE51-FD7DA0AF6ED3}"/>
              </a:ext>
            </a:extLst>
          </p:cNvPr>
          <p:cNvSpPr txBox="1"/>
          <p:nvPr/>
        </p:nvSpPr>
        <p:spPr>
          <a:xfrm>
            <a:off x="309282"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2. Câu thơ nào ở khổ thơ thứ hai cho thấy tre cũng như người </a:t>
            </a:r>
            <a:r>
              <a:rPr kumimoji="0" lang="en-US" sz="3400" b="1" i="0"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BB12FD35-A33C-446F-AE51-FD7DA0AF6ED3}"/>
              </a:ext>
            </a:extLst>
          </p:cNvPr>
          <p:cNvSpPr txBox="1"/>
          <p:nvPr/>
        </p:nvSpPr>
        <p:spPr>
          <a:xfrm>
            <a:off x="77165" y="5357412"/>
            <a:ext cx="12114835" cy="113877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3.Ở khổ thơ thứ ba, hình ảnh lũy tre được miêu tả những lúc nào</a:t>
            </a:r>
            <a:r>
              <a:rPr kumimoji="0" lang="en-US" sz="3400" b="1" i="0"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BB12FD35-A33C-446F-AE51-FD7DA0AF6ED3}"/>
              </a:ext>
            </a:extLst>
          </p:cNvPr>
          <p:cNvSpPr txBox="1"/>
          <p:nvPr/>
        </p:nvSpPr>
        <p:spPr>
          <a:xfrm>
            <a:off x="77165"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khổ thơ thứ ba, hình ảnh lũy tre được miêu tả vào lúc đêm tối </a:t>
            </a:r>
            <a:endParaRPr kumimoji="0" 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Straight Connector 20"/>
          <p:cNvCxnSpPr/>
          <p:nvPr/>
        </p:nvCxnSpPr>
        <p:spPr>
          <a:xfrm>
            <a:off x="914400" y="4687616"/>
            <a:ext cx="3348111"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B12FD35-A33C-446F-AE51-FD7DA0AF6ED3}"/>
              </a:ext>
            </a:extLst>
          </p:cNvPr>
          <p:cNvSpPr txBox="1"/>
          <p:nvPr/>
        </p:nvSpPr>
        <p:spPr>
          <a:xfrm>
            <a:off x="193223" y="5351828"/>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4. Em thích hình ảnh nào nhất trong bài thơ?</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936657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1" grpId="0"/>
      <p:bldP spid="11" grpId="1"/>
      <p:bldP spid="16" grpId="0"/>
      <p:bldP spid="16" grpId="1"/>
      <p:bldP spid="19" grpId="0"/>
      <p:bldP spid="19" grpId="1"/>
      <p:bldP spid="20" grpId="0"/>
      <p:bldP spid="20" grpId="1"/>
      <p:bldP spid="22" grpId="0"/>
      <p:bldP spid="2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382701"/>
            <a:ext cx="1952359" cy="707886"/>
          </a:xfrm>
          <a:prstGeom prst="rect">
            <a:avLst/>
          </a:prstGeom>
          <a:noFill/>
        </p:spPr>
        <p:txBody>
          <a:bodyPr wrap="square" rtlCol="0">
            <a:spAutoFit/>
          </a:bodyPr>
          <a:lstStyle/>
          <a:p>
            <a:r>
              <a:rPr lang="en-US" sz="4000" b="1">
                <a:solidFill>
                  <a:srgbClr val="0070C0"/>
                </a:solidFill>
                <a:latin typeface="Times New Roman" panose="02020603050405020304" pitchFamily="18" charset="0"/>
                <a:cs typeface="Times New Roman" panose="02020603050405020304" pitchFamily="18" charset="0"/>
              </a:rPr>
              <a:t>Lũy tre </a:t>
            </a: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Mỗi sớm mai thức dậy </a:t>
            </a:r>
          </a:p>
          <a:p>
            <a:r>
              <a:rPr lang="en-US" sz="3600">
                <a:latin typeface="Times New Roman" panose="02020603050405020304" pitchFamily="18" charset="0"/>
                <a:cs typeface="Times New Roman" panose="02020603050405020304" pitchFamily="18" charset="0"/>
              </a:rPr>
              <a:t>Lũy tre xanh rì rào </a:t>
            </a:r>
          </a:p>
          <a:p>
            <a:r>
              <a:rPr lang="en-US" sz="3600">
                <a:latin typeface="Times New Roman" panose="02020603050405020304" pitchFamily="18" charset="0"/>
                <a:cs typeface="Times New Roman" panose="02020603050405020304" pitchFamily="18" charset="0"/>
              </a:rPr>
              <a:t>Ngọn tre cong gọng vó</a:t>
            </a:r>
          </a:p>
          <a:p>
            <a:r>
              <a:rPr lang="en-US" sz="360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Những trưa đồng đầy nắng</a:t>
            </a:r>
          </a:p>
          <a:p>
            <a:r>
              <a:rPr lang="en-US" sz="3600">
                <a:latin typeface="Times New Roman" panose="02020603050405020304" pitchFamily="18" charset="0"/>
                <a:cs typeface="Times New Roman" panose="02020603050405020304" pitchFamily="18" charset="0"/>
              </a:rPr>
              <a:t>Trâu nằm nhai bóng râm</a:t>
            </a:r>
          </a:p>
          <a:p>
            <a:r>
              <a:rPr lang="en-US" sz="3600">
                <a:latin typeface="Times New Roman" panose="02020603050405020304" pitchFamily="18" charset="0"/>
                <a:cs typeface="Times New Roman" panose="02020603050405020304" pitchFamily="18" charset="0"/>
              </a:rPr>
              <a:t>Tre bần thần nhớ gió</a:t>
            </a:r>
          </a:p>
          <a:p>
            <a:r>
              <a:rPr lang="en-US" sz="360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Mặt trời xuống núi ngủ</a:t>
            </a:r>
          </a:p>
          <a:p>
            <a:r>
              <a:rPr lang="en-US" sz="3600">
                <a:latin typeface="Times New Roman" panose="02020603050405020304" pitchFamily="18" charset="0"/>
                <a:cs typeface="Times New Roman" panose="02020603050405020304" pitchFamily="18" charset="0"/>
              </a:rPr>
              <a:t>Tre nâng vầng trăng lên</a:t>
            </a:r>
          </a:p>
          <a:p>
            <a:r>
              <a:rPr lang="en-US" sz="3600">
                <a:latin typeface="Times New Roman" panose="02020603050405020304" pitchFamily="18" charset="0"/>
                <a:cs typeface="Times New Roman" panose="02020603050405020304" pitchFamily="18" charset="0"/>
              </a:rPr>
              <a:t>Sao,sao treo đầy cành</a:t>
            </a:r>
          </a:p>
          <a:p>
            <a:r>
              <a:rPr lang="en-US" sz="360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Bỗng gà lên tiếng gáy </a:t>
            </a:r>
          </a:p>
          <a:p>
            <a:r>
              <a:rPr lang="en-US" sz="3600">
                <a:latin typeface="Times New Roman" panose="02020603050405020304" pitchFamily="18" charset="0"/>
                <a:cs typeface="Times New Roman" panose="02020603050405020304" pitchFamily="18" charset="0"/>
              </a:rPr>
              <a:t>Xôn sao ngoài lũy tre</a:t>
            </a:r>
          </a:p>
          <a:p>
            <a:r>
              <a:rPr lang="en-US" sz="3600">
                <a:latin typeface="Times New Roman" panose="02020603050405020304" pitchFamily="18" charset="0"/>
                <a:cs typeface="Times New Roman" panose="02020603050405020304" pitchFamily="18" charset="0"/>
              </a:rPr>
              <a:t>Đêm chuyền dần về sáng</a:t>
            </a:r>
          </a:p>
          <a:p>
            <a:r>
              <a:rPr lang="en-US" sz="3600">
                <a:latin typeface="Times New Roman" panose="02020603050405020304" pitchFamily="18" charset="0"/>
                <a:cs typeface="Times New Roman" panose="02020603050405020304" pitchFamily="18" charset="0"/>
              </a:rPr>
              <a:t>Mầm măng đợi nắng về.</a:t>
            </a:r>
          </a:p>
        </p:txBody>
      </p:sp>
      <p:sp>
        <p:nvSpPr>
          <p:cNvPr id="11" name="TextBox 10"/>
          <p:cNvSpPr txBox="1"/>
          <p:nvPr/>
        </p:nvSpPr>
        <p:spPr>
          <a:xfrm>
            <a:off x="59969" y="0"/>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bài</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43222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152B37-8418-4A4A-B56B-298992E5BC95}"/>
              </a:ext>
            </a:extLst>
          </p:cNvPr>
          <p:cNvSpPr>
            <a:spLocks noGrp="1"/>
          </p:cNvSpPr>
          <p:nvPr>
            <p:ph type="title"/>
          </p:nvPr>
        </p:nvSpPr>
        <p:spPr>
          <a:xfrm>
            <a:off x="797257" y="605143"/>
            <a:ext cx="10515600" cy="658905"/>
          </a:xfrm>
        </p:spPr>
        <p:txBody>
          <a:bodyPr>
            <a:noAutofit/>
          </a:bodyPr>
          <a:lstStyle/>
          <a:p>
            <a:pPr>
              <a:lnSpc>
                <a:spcPct val="150000"/>
              </a:lnSpc>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từ ngữ chỉ thời gian trong 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itle 2">
            <a:extLst>
              <a:ext uri="{FF2B5EF4-FFF2-40B4-BE49-F238E27FC236}">
                <a16:creationId xmlns:a16="http://schemas.microsoft.com/office/drawing/2014/main" id="{D0152B37-8418-4A4A-B56B-298992E5BC95}"/>
              </a:ext>
            </a:extLst>
          </p:cNvPr>
          <p:cNvSpPr txBox="1">
            <a:spLocks/>
          </p:cNvSpPr>
          <p:nvPr/>
        </p:nvSpPr>
        <p:spPr>
          <a:xfrm>
            <a:off x="1868405" y="1134211"/>
            <a:ext cx="6683924" cy="892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Sớm mai, trưa, đêm, sáng </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itle 2">
            <a:extLst>
              <a:ext uri="{FF2B5EF4-FFF2-40B4-BE49-F238E27FC236}">
                <a16:creationId xmlns:a16="http://schemas.microsoft.com/office/drawing/2014/main" id="{D0152B37-8418-4A4A-B56B-298992E5BC95}"/>
              </a:ext>
            </a:extLst>
          </p:cNvPr>
          <p:cNvSpPr txBox="1">
            <a:spLocks/>
          </p:cNvSpPr>
          <p:nvPr/>
        </p:nvSpPr>
        <p:spPr>
          <a:xfrm>
            <a:off x="639739" y="2674639"/>
            <a:ext cx="10830636"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a:latin typeface="Arial-Rounded" panose="020B0500000000000000" pitchFamily="34" charset="0"/>
                <a:ea typeface="Arial-Rounded" panose="020B0500000000000000" pitchFamily="34" charset="0"/>
                <a:cs typeface="Arial-Rounded" panose="020B0500000000000000" pitchFamily="34" charset="0"/>
              </a:rPr>
              <a:t>2, Tìm thêm những từ ngữ chỉ thời gian mà em biết.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2">
            <a:extLst>
              <a:ext uri="{FF2B5EF4-FFF2-40B4-BE49-F238E27FC236}">
                <a16:creationId xmlns:a16="http://schemas.microsoft.com/office/drawing/2014/main" id="{D0152B37-8418-4A4A-B56B-298992E5BC95}"/>
              </a:ext>
            </a:extLst>
          </p:cNvPr>
          <p:cNvSpPr txBox="1">
            <a:spLocks/>
          </p:cNvSpPr>
          <p:nvPr/>
        </p:nvSpPr>
        <p:spPr>
          <a:xfrm>
            <a:off x="3226557" y="3618488"/>
            <a:ext cx="5325771"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 tháng, năm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6326"/>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Ngọc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Châu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437673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Ngô</a:t>
            </a:r>
            <a:r>
              <a:rPr kumimoji="0" lang="en-US" sz="3600" b="0" i="0" u="none" strike="noStrike" kern="1200" cap="none" spc="0" normalizeH="0" noProof="0">
                <a:ln>
                  <a:noFill/>
                </a:ln>
                <a:solidFill>
                  <a:srgbClr val="008000"/>
                </a:solidFill>
                <a:effectLst/>
                <a:uLnTx/>
                <a:uFillTx/>
                <a:latin typeface="Calibri" panose="020F0502020204030204"/>
                <a:ea typeface="+mn-ea"/>
                <a:cs typeface="+mn-cs"/>
              </a:rPr>
              <a:t> Hoài Chung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100" y="55853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Tố</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Hữu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4419600" y="557703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Tô</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Hoài</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 name="TextBox 2"/>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008000"/>
                </a:solidFill>
                <a:effectLst/>
                <a:uLnTx/>
                <a:uFillTx/>
                <a:latin typeface="Calibri" panose="020F0502020204030204"/>
                <a:ea typeface="+mn-ea"/>
                <a:cs typeface="+mn-cs"/>
              </a:rPr>
              <a:t>Bài</a:t>
            </a:r>
            <a:r>
              <a:rPr kumimoji="0" lang="en-US" sz="4000" b="0" i="0" u="none" strike="noStrike" kern="1200" cap="none" spc="0" normalizeH="0" noProof="0">
                <a:ln>
                  <a:noFill/>
                </a:ln>
                <a:solidFill>
                  <a:srgbClr val="008000"/>
                </a:solidFill>
                <a:effectLst/>
                <a:uLnTx/>
                <a:uFillTx/>
                <a:latin typeface="Calibri" panose="020F0502020204030204"/>
                <a:ea typeface="+mn-ea"/>
                <a:cs typeface="+mn-cs"/>
              </a:rPr>
              <a:t> </a:t>
            </a:r>
            <a:r>
              <a:rPr lang="en-US" sz="4000" noProof="0">
                <a:solidFill>
                  <a:srgbClr val="008000"/>
                </a:solidFill>
                <a:latin typeface="Calibri" panose="020F0502020204030204"/>
              </a:rPr>
              <a:t>Hạt thóc</a:t>
            </a:r>
            <a:r>
              <a:rPr kumimoji="0" lang="en-US" sz="4000" b="0" i="0" u="none" strike="noStrike" kern="1200" cap="none" spc="0" normalizeH="0" noProof="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do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giả</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3797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73">
                <p:cTn id="115" fill="hold" display="0">
                  <p:stCondLst>
                    <p:cond delay="indefinite"/>
                  </p:stCondLst>
                  <p:endCondLst>
                    <p:cond evt="onStopAudio" delay="0">
                      <p:tgtEl>
                        <p:sldTgt/>
                      </p:tgtEl>
                    </p:cond>
                  </p:endCondLst>
                </p:cTn>
                <p:tgtEl>
                  <p:spTgt spid="6"/>
                </p:tgtEl>
              </p:cMediaNode>
            </p:audio>
            <p:audio>
              <p:cMediaNode vol="33333">
                <p:cTn id="116" fill="hold" display="0">
                  <p:stCondLst>
                    <p:cond delay="indefinite"/>
                  </p:stCondLst>
                  <p:endCondLst>
                    <p:cond evt="onStopAudio" delay="0">
                      <p:tgtEl>
                        <p:sldTgt/>
                      </p:tgtEl>
                    </p:cond>
                  </p:endCondLst>
                </p:cTn>
                <p:tgtEl>
                  <p:spTgt spid="18"/>
                </p:tgtEl>
              </p:cMediaNode>
            </p:audio>
            <p:audio>
              <p:cMediaNode vol="43939">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24">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D74DED-E406-4BD1-B57D-D983F7B01BE5}"/>
              </a:ext>
            </a:extLst>
          </p:cNvPr>
          <p:cNvSpPr txBox="1"/>
          <p:nvPr/>
        </p:nvSpPr>
        <p:spPr>
          <a:xfrm>
            <a:off x="678426" y="249248"/>
            <a:ext cx="11076039" cy="2185214"/>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13 tháng 1 năm 2022</a:t>
            </a:r>
          </a:p>
          <a:p>
            <a:pPr algn="ctr"/>
            <a:r>
              <a:rPr lang="en-US" sz="3200" u="sng">
                <a:latin typeface="Times New Roman" panose="02020603050405020304" pitchFamily="18" charset="0"/>
                <a:cs typeface="Times New Roman" panose="02020603050405020304" pitchFamily="18" charset="0"/>
              </a:rPr>
              <a:t>Tiếng Việt</a:t>
            </a:r>
          </a:p>
          <a:p>
            <a:pPr algn="ctr"/>
            <a:endParaRPr lang="en-US" sz="1000" u="sng">
              <a:latin typeface="Times New Roman" panose="02020603050405020304" pitchFamily="18" charset="0"/>
              <a:cs typeface="Times New Roman" panose="02020603050405020304" pitchFamily="18" charset="0"/>
            </a:endParaRPr>
          </a:p>
          <a:p>
            <a:pPr algn="ctr"/>
            <a:r>
              <a:rPr lang="en-US" sz="6000" b="1">
                <a:solidFill>
                  <a:srgbClr val="FF0000"/>
                </a:solidFill>
                <a:latin typeface="Times New Roman" panose="02020603050405020304" pitchFamily="18" charset="0"/>
                <a:cs typeface="Times New Roman" panose="02020603050405020304" pitchFamily="18" charset="0"/>
              </a:rPr>
              <a:t>Lũy tre</a:t>
            </a:r>
          </a:p>
        </p:txBody>
      </p:sp>
      <p:sp>
        <p:nvSpPr>
          <p:cNvPr id="3" name="TextBox 2">
            <a:extLst>
              <a:ext uri="{FF2B5EF4-FFF2-40B4-BE49-F238E27FC236}">
                <a16:creationId xmlns:a16="http://schemas.microsoft.com/office/drawing/2014/main" id="{60B6D241-616D-4547-AB13-E3D7658B9D5C}"/>
              </a:ext>
            </a:extLst>
          </p:cNvPr>
          <p:cNvSpPr txBox="1"/>
          <p:nvPr/>
        </p:nvSpPr>
        <p:spPr>
          <a:xfrm>
            <a:off x="771832" y="2193777"/>
            <a:ext cx="4616245" cy="440120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Những trưa đồng đầy nắng</a:t>
            </a:r>
          </a:p>
          <a:p>
            <a:r>
              <a:rPr lang="en-US" sz="3200">
                <a:latin typeface="Times New Roman" panose="02020603050405020304" pitchFamily="18" charset="0"/>
                <a:cs typeface="Times New Roman" panose="02020603050405020304" pitchFamily="18" charset="0"/>
              </a:rPr>
              <a:t>Trâu nằm nhai bóng râm</a:t>
            </a:r>
          </a:p>
          <a:p>
            <a:r>
              <a:rPr lang="en-US" sz="3200">
                <a:latin typeface="Times New Roman" panose="02020603050405020304" pitchFamily="18" charset="0"/>
                <a:cs typeface="Times New Roman" panose="02020603050405020304" pitchFamily="18" charset="0"/>
              </a:rPr>
              <a:t>Tre bần thần nhớ gió</a:t>
            </a:r>
          </a:p>
          <a:p>
            <a:r>
              <a:rPr lang="en-US" sz="3200">
                <a:latin typeface="Times New Roman" panose="02020603050405020304" pitchFamily="18" charset="0"/>
                <a:cs typeface="Times New Roman" panose="02020603050405020304" pitchFamily="18" charset="0"/>
              </a:rPr>
              <a:t>Chợt về đầy tiếng chim.</a:t>
            </a:r>
          </a:p>
          <a:p>
            <a:endParaRPr lang="en-US" sz="24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Mặt trời xuống núi ngủ</a:t>
            </a:r>
          </a:p>
          <a:p>
            <a:r>
              <a:rPr lang="en-US" sz="3200">
                <a:latin typeface="Times New Roman" panose="02020603050405020304" pitchFamily="18" charset="0"/>
                <a:cs typeface="Times New Roman" panose="02020603050405020304" pitchFamily="18" charset="0"/>
              </a:rPr>
              <a:t>Tre nâng vầng trăng lên</a:t>
            </a:r>
          </a:p>
          <a:p>
            <a:r>
              <a:rPr lang="en-US" sz="3200">
                <a:latin typeface="Times New Roman" panose="02020603050405020304" pitchFamily="18" charset="0"/>
                <a:cs typeface="Times New Roman" panose="02020603050405020304" pitchFamily="18" charset="0"/>
              </a:rPr>
              <a:t>Sao, sao treo đầy cành</a:t>
            </a:r>
          </a:p>
          <a:p>
            <a:r>
              <a:rPr lang="en-US" sz="3200">
                <a:latin typeface="Times New Roman" panose="02020603050405020304" pitchFamily="18" charset="0"/>
                <a:cs typeface="Times New Roman" panose="02020603050405020304" pitchFamily="18" charset="0"/>
              </a:rPr>
              <a:t>Suốt đêm dài thắp sáng.</a:t>
            </a:r>
          </a:p>
        </p:txBody>
      </p:sp>
      <p:sp>
        <p:nvSpPr>
          <p:cNvPr id="5" name="TextBox 4">
            <a:extLst>
              <a:ext uri="{FF2B5EF4-FFF2-40B4-BE49-F238E27FC236}">
                <a16:creationId xmlns:a16="http://schemas.microsoft.com/office/drawing/2014/main" id="{8A227D4A-9086-453A-BDD2-1C385F3400D3}"/>
              </a:ext>
            </a:extLst>
          </p:cNvPr>
          <p:cNvSpPr txBox="1"/>
          <p:nvPr/>
        </p:nvSpPr>
        <p:spPr>
          <a:xfrm>
            <a:off x="6803925" y="2714228"/>
            <a:ext cx="4950540" cy="2554545"/>
          </a:xfrm>
          <a:prstGeom prst="rect">
            <a:avLst/>
          </a:prstGeom>
          <a:noFill/>
        </p:spPr>
        <p:txBody>
          <a:bodyPr wrap="square">
            <a:spAutoFit/>
          </a:bodyPr>
          <a:lstStyle/>
          <a:p>
            <a:r>
              <a:rPr lang="en-US" sz="4000">
                <a:latin typeface="Times New Roman" panose="02020603050405020304" pitchFamily="18" charset="0"/>
                <a:cs typeface="Times New Roman" panose="02020603050405020304" pitchFamily="18" charset="0"/>
              </a:rPr>
              <a:t>Mỗi sớm mai thức dậy</a:t>
            </a:r>
          </a:p>
          <a:p>
            <a:r>
              <a:rPr lang="en-US" sz="4000">
                <a:latin typeface="Times New Roman" panose="02020603050405020304" pitchFamily="18" charset="0"/>
                <a:cs typeface="Times New Roman" panose="02020603050405020304" pitchFamily="18" charset="0"/>
              </a:rPr>
              <a:t>Lũy tre xanh rì rào</a:t>
            </a:r>
          </a:p>
          <a:p>
            <a:r>
              <a:rPr lang="en-US" sz="4000">
                <a:latin typeface="Times New Roman" panose="02020603050405020304" pitchFamily="18" charset="0"/>
                <a:cs typeface="Times New Roman" panose="02020603050405020304" pitchFamily="18" charset="0"/>
              </a:rPr>
              <a:t>Ngọn tre cong gọng vó</a:t>
            </a:r>
          </a:p>
          <a:p>
            <a:r>
              <a:rPr lang="en-US" sz="4000">
                <a:latin typeface="Times New Roman" panose="02020603050405020304" pitchFamily="18" charset="0"/>
                <a:cs typeface="Times New Roman" panose="02020603050405020304" pitchFamily="18" charset="0"/>
              </a:rPr>
              <a:t>Kéo mặt trời lên cao.</a:t>
            </a:r>
          </a:p>
        </p:txBody>
      </p:sp>
    </p:spTree>
    <p:extLst>
      <p:ext uri="{BB962C8B-B14F-4D97-AF65-F5344CB8AC3E}">
        <p14:creationId xmlns:p14="http://schemas.microsoft.com/office/powerpoint/2010/main" val="8920186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46063" y="905986"/>
            <a:ext cx="5255932" cy="2835173"/>
          </a:xfrm>
          <a:prstGeom prst="rect">
            <a:avLst/>
          </a:prstGeom>
          <a:noFill/>
          <a:ln>
            <a:noFill/>
          </a:ln>
        </p:spPr>
      </p:pic>
      <p:sp>
        <p:nvSpPr>
          <p:cNvPr id="19462" name="TextBox 8"/>
          <p:cNvSpPr txBox="1"/>
          <p:nvPr/>
        </p:nvSpPr>
        <p:spPr>
          <a:xfrm>
            <a:off x="109339" y="1088386"/>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a:ln>
                  <a:noFill/>
                </a:ln>
                <a:solidFill>
                  <a:srgbClr val="0000FF"/>
                </a:solidFill>
                <a:effectLst/>
                <a:uLnTx/>
                <a:uFillTx/>
                <a:latin typeface="HP001 4 hàng" panose="020B0603050302020204" pitchFamily="34" charset="0"/>
                <a:ea typeface="+mn-ea"/>
                <a:cs typeface="+mn-cs"/>
              </a:rPr>
              <a:t>Mỗi</a:t>
            </a:r>
            <a:r>
              <a:rPr kumimoji="0" lang="en-US" altLang="en-US" sz="4000" b="1" i="0" u="none" strike="noStrike" kern="1200" cap="none" spc="0" normalizeH="0" noProof="0">
                <a:ln>
                  <a:noFill/>
                </a:ln>
                <a:solidFill>
                  <a:srgbClr val="0000FF"/>
                </a:solidFill>
                <a:effectLst/>
                <a:uLnTx/>
                <a:uFillTx/>
                <a:latin typeface="HP001 4 hàng" panose="020B0603050302020204" pitchFamily="34" charset="0"/>
                <a:ea typeface="+mn-ea"/>
                <a:cs typeface="+mn-cs"/>
              </a:rPr>
              <a:t> sớm mai thức dậy</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109339" y="26712"/>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Nghe-</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viết</a:t>
            </a:r>
            <a:endPar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endParaRPr>
          </a:p>
        </p:txBody>
      </p:sp>
      <p:sp>
        <p:nvSpPr>
          <p:cNvPr id="9" name="TextBox 8">
            <a:extLst>
              <a:ext uri="{FF2B5EF4-FFF2-40B4-BE49-F238E27FC236}">
                <a16:creationId xmlns:a16="http://schemas.microsoft.com/office/drawing/2014/main" id="{616A117D-BE6F-4CB2-8CD8-0E929EBA4CF1}"/>
              </a:ext>
            </a:extLst>
          </p:cNvPr>
          <p:cNvSpPr txBox="1"/>
          <p:nvPr/>
        </p:nvSpPr>
        <p:spPr>
          <a:xfrm>
            <a:off x="109339" y="1737939"/>
            <a:ext cx="12651740" cy="706755"/>
          </a:xfrm>
          <a:prstGeom prst="rect">
            <a:avLst/>
          </a:prstGeom>
          <a:noFill/>
          <a:ln w="9525">
            <a:noFill/>
          </a:ln>
        </p:spPr>
        <p:txBody>
          <a:bodyPr wrap="square">
            <a:spAutoFit/>
          </a:bodyPr>
          <a:lstStyle/>
          <a:p>
            <a:pPr lvl="0">
              <a:defRPr/>
            </a:pPr>
            <a:r>
              <a:rPr lang="en-US" altLang="en-US" sz="4000" b="1" noProof="0">
                <a:solidFill>
                  <a:srgbClr val="0000FF"/>
                </a:solidFill>
                <a:latin typeface="HP001 4 hàng" panose="020B0603050302020204" pitchFamily="34" charset="0"/>
              </a:rPr>
              <a:t>Lũy tre xanh rì rào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0" name="TextBox 9">
            <a:extLst>
              <a:ext uri="{FF2B5EF4-FFF2-40B4-BE49-F238E27FC236}">
                <a16:creationId xmlns:a16="http://schemas.microsoft.com/office/drawing/2014/main" id="{84D30BA0-8073-45BB-BA90-4B0F13440872}"/>
              </a:ext>
            </a:extLst>
          </p:cNvPr>
          <p:cNvSpPr txBox="1"/>
          <p:nvPr/>
        </p:nvSpPr>
        <p:spPr>
          <a:xfrm>
            <a:off x="72616" y="235010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a:ln>
                  <a:noFill/>
                </a:ln>
                <a:solidFill>
                  <a:srgbClr val="0000FF"/>
                </a:solidFill>
                <a:effectLst/>
                <a:uLnTx/>
                <a:uFillTx/>
                <a:latin typeface="HP001 4 hàng" panose="020B0603050302020204" pitchFamily="34" charset="0"/>
                <a:ea typeface="+mn-ea"/>
                <a:cs typeface="+mn-cs"/>
              </a:rPr>
              <a:t>Ngọn</a:t>
            </a:r>
            <a:r>
              <a:rPr kumimoji="0" lang="en-US" altLang="en-US" sz="4000" b="1" i="0" u="none" strike="noStrike" kern="1200" cap="none" spc="0" normalizeH="0" noProof="0">
                <a:ln>
                  <a:noFill/>
                </a:ln>
                <a:solidFill>
                  <a:srgbClr val="0000FF"/>
                </a:solidFill>
                <a:effectLst/>
                <a:uLnTx/>
                <a:uFillTx/>
                <a:latin typeface="HP001 4 hàng" panose="020B0603050302020204" pitchFamily="34" charset="0"/>
                <a:ea typeface="+mn-ea"/>
                <a:cs typeface="+mn-cs"/>
              </a:rPr>
              <a:t> tre cong gọng vó</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1" name="TextBox 10">
            <a:extLst>
              <a:ext uri="{FF2B5EF4-FFF2-40B4-BE49-F238E27FC236}">
                <a16:creationId xmlns:a16="http://schemas.microsoft.com/office/drawing/2014/main" id="{46F46A85-DA4D-484D-AF37-EA55DC390E56}"/>
              </a:ext>
            </a:extLst>
          </p:cNvPr>
          <p:cNvSpPr txBox="1"/>
          <p:nvPr/>
        </p:nvSpPr>
        <p:spPr>
          <a:xfrm>
            <a:off x="72616" y="299956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a:ln>
                  <a:noFill/>
                </a:ln>
                <a:solidFill>
                  <a:srgbClr val="0000FF"/>
                </a:solidFill>
                <a:effectLst/>
                <a:uLnTx/>
                <a:uFillTx/>
                <a:latin typeface="HP001 4 hàng" panose="020B0603050302020204" pitchFamily="34" charset="0"/>
                <a:ea typeface="+mn-ea"/>
                <a:cs typeface="+mn-cs"/>
              </a:rPr>
              <a:t>Kéo</a:t>
            </a:r>
            <a:r>
              <a:rPr kumimoji="0" lang="en-US" altLang="en-US" sz="4000" b="1" i="0" u="none" strike="noStrike" kern="1200" cap="none" spc="0" normalizeH="0" noProof="0">
                <a:ln>
                  <a:noFill/>
                </a:ln>
                <a:solidFill>
                  <a:srgbClr val="0000FF"/>
                </a:solidFill>
                <a:effectLst/>
                <a:uLnTx/>
                <a:uFillTx/>
                <a:latin typeface="HP001 4 hàng" panose="020B0603050302020204" pitchFamily="34" charset="0"/>
                <a:ea typeface="+mn-ea"/>
                <a:cs typeface="+mn-cs"/>
              </a:rPr>
              <a:t> mặt trời lên cao.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15" name="Picture 14"/>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09339" y="4018148"/>
            <a:ext cx="6399037" cy="2808271"/>
          </a:xfrm>
          <a:prstGeom prst="rect">
            <a:avLst/>
          </a:prstGeom>
          <a:noFill/>
          <a:ln>
            <a:noFill/>
          </a:ln>
        </p:spPr>
      </p:pic>
      <p:sp>
        <p:nvSpPr>
          <p:cNvPr id="16" name="TextBox 8"/>
          <p:cNvSpPr txBox="1"/>
          <p:nvPr/>
        </p:nvSpPr>
        <p:spPr>
          <a:xfrm>
            <a:off x="72616" y="422150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a:ln>
                  <a:noFill/>
                </a:ln>
                <a:solidFill>
                  <a:srgbClr val="0000FF"/>
                </a:solidFill>
                <a:effectLst/>
                <a:uLnTx/>
                <a:uFillTx/>
                <a:latin typeface="HP001 4 hàng" panose="020B0603050302020204" pitchFamily="34" charset="0"/>
                <a:ea typeface="+mn-ea"/>
                <a:cs typeface="+mn-cs"/>
              </a:rPr>
              <a:t>Những trưa</a:t>
            </a:r>
            <a:r>
              <a:rPr kumimoji="0" lang="en-US" altLang="en-US" sz="4000" b="1" i="0" u="none" strike="noStrike" kern="1200" cap="none" spc="0" normalizeH="0" noProof="0">
                <a:ln>
                  <a:noFill/>
                </a:ln>
                <a:solidFill>
                  <a:srgbClr val="0000FF"/>
                </a:solidFill>
                <a:effectLst/>
                <a:uLnTx/>
                <a:uFillTx/>
                <a:latin typeface="HP001 4 hàng" panose="020B0603050302020204" pitchFamily="34" charset="0"/>
                <a:ea typeface="+mn-ea"/>
                <a:cs typeface="+mn-cs"/>
              </a:rPr>
              <a:t> đồng đầy nắng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7" name="TextBox 16">
            <a:extLst>
              <a:ext uri="{FF2B5EF4-FFF2-40B4-BE49-F238E27FC236}">
                <a16:creationId xmlns:a16="http://schemas.microsoft.com/office/drawing/2014/main" id="{616A117D-BE6F-4CB2-8CD8-0E929EBA4CF1}"/>
              </a:ext>
            </a:extLst>
          </p:cNvPr>
          <p:cNvSpPr txBox="1"/>
          <p:nvPr/>
        </p:nvSpPr>
        <p:spPr>
          <a:xfrm>
            <a:off x="0" y="4841947"/>
            <a:ext cx="12651740" cy="706755"/>
          </a:xfrm>
          <a:prstGeom prst="rect">
            <a:avLst/>
          </a:prstGeom>
          <a:noFill/>
          <a:ln w="9525">
            <a:noFill/>
          </a:ln>
        </p:spPr>
        <p:txBody>
          <a:bodyPr wrap="square">
            <a:spAutoFit/>
          </a:bodyPr>
          <a:lstStyle/>
          <a:p>
            <a:pPr lvl="0">
              <a:defRPr/>
            </a:pPr>
            <a:r>
              <a:rPr lang="en-US" altLang="en-US" sz="4000" b="1" noProof="0">
                <a:solidFill>
                  <a:srgbClr val="0000FF"/>
                </a:solidFill>
                <a:latin typeface="HP001 4 hàng" panose="020B0603050302020204" pitchFamily="34" charset="0"/>
              </a:rPr>
              <a:t>Trâu nằm nhai bóng râm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8" name="TextBox 17">
            <a:extLst>
              <a:ext uri="{FF2B5EF4-FFF2-40B4-BE49-F238E27FC236}">
                <a16:creationId xmlns:a16="http://schemas.microsoft.com/office/drawing/2014/main" id="{84D30BA0-8073-45BB-BA90-4B0F13440872}"/>
              </a:ext>
            </a:extLst>
          </p:cNvPr>
          <p:cNvSpPr txBox="1"/>
          <p:nvPr/>
        </p:nvSpPr>
        <p:spPr>
          <a:xfrm>
            <a:off x="36308" y="5487629"/>
            <a:ext cx="12651740" cy="706755"/>
          </a:xfrm>
          <a:prstGeom prst="rect">
            <a:avLst/>
          </a:prstGeom>
          <a:noFill/>
          <a:ln w="9525">
            <a:noFill/>
          </a:ln>
        </p:spPr>
        <p:txBody>
          <a:bodyPr wrap="square">
            <a:spAutoFit/>
          </a:bodyPr>
          <a:lstStyle/>
          <a:p>
            <a:pPr lvl="0">
              <a:defRPr/>
            </a:pPr>
            <a:r>
              <a:rPr lang="en-US" altLang="en-US" sz="4000" b="1">
                <a:solidFill>
                  <a:srgbClr val="0000FF"/>
                </a:solidFill>
                <a:latin typeface="HP001 4 hàng" panose="020B0603050302020204" pitchFamily="34" charset="0"/>
              </a:rPr>
              <a:t>T</a:t>
            </a:r>
            <a:r>
              <a:rPr kumimoji="0" lang="en-US" altLang="en-US" sz="4000" b="1" i="0" u="none" strike="noStrike" kern="1200" cap="none" spc="0" normalizeH="0" noProof="0">
                <a:ln>
                  <a:noFill/>
                </a:ln>
                <a:solidFill>
                  <a:srgbClr val="0000FF"/>
                </a:solidFill>
                <a:effectLst/>
                <a:uLnTx/>
                <a:uFillTx/>
                <a:latin typeface="HP001 4 hàng" panose="020B0603050302020204" pitchFamily="34" charset="0"/>
                <a:ea typeface="+mn-ea"/>
                <a:cs typeface="+mn-cs"/>
              </a:rPr>
              <a:t>re bần thần nhớ gió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9" name="TextBox 18">
            <a:extLst>
              <a:ext uri="{FF2B5EF4-FFF2-40B4-BE49-F238E27FC236}">
                <a16:creationId xmlns:a16="http://schemas.microsoft.com/office/drawing/2014/main" id="{46F46A85-DA4D-484D-AF37-EA55DC390E56}"/>
              </a:ext>
            </a:extLst>
          </p:cNvPr>
          <p:cNvSpPr txBox="1"/>
          <p:nvPr/>
        </p:nvSpPr>
        <p:spPr>
          <a:xfrm>
            <a:off x="36308" y="6088212"/>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a:ln>
                  <a:noFill/>
                </a:ln>
                <a:solidFill>
                  <a:srgbClr val="0000FF"/>
                </a:solidFill>
                <a:effectLst/>
                <a:uLnTx/>
                <a:uFillTx/>
                <a:latin typeface="HP001 4 hàng" panose="020B0603050302020204" pitchFamily="34" charset="0"/>
                <a:ea typeface="+mn-ea"/>
                <a:cs typeface="+mn-cs"/>
              </a:rPr>
              <a:t>Chợt về</a:t>
            </a:r>
            <a:r>
              <a:rPr kumimoji="0" lang="en-US" altLang="en-US" sz="4000" b="1" i="0" u="none" strike="noStrike" kern="1200" cap="none" spc="0" normalizeH="0" noProof="0">
                <a:ln>
                  <a:noFill/>
                </a:ln>
                <a:solidFill>
                  <a:srgbClr val="0000FF"/>
                </a:solidFill>
                <a:effectLst/>
                <a:uLnTx/>
                <a:uFillTx/>
                <a:latin typeface="HP001 4 hàng" panose="020B0603050302020204" pitchFamily="34" charset="0"/>
                <a:ea typeface="+mn-ea"/>
                <a:cs typeface="+mn-cs"/>
              </a:rPr>
              <a:t> đầy tiếng chim.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27" name="Picture 26"/>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5792963" y="974931"/>
            <a:ext cx="6399037" cy="2808271"/>
          </a:xfrm>
          <a:prstGeom prst="rect">
            <a:avLst/>
          </a:prstGeom>
          <a:noFill/>
          <a:ln>
            <a:noFill/>
          </a:ln>
        </p:spPr>
      </p:pic>
      <p:sp>
        <p:nvSpPr>
          <p:cNvPr id="28" name="TextBox 8"/>
          <p:cNvSpPr txBox="1"/>
          <p:nvPr/>
        </p:nvSpPr>
        <p:spPr>
          <a:xfrm>
            <a:off x="5756240" y="1178284"/>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a:ln>
                  <a:noFill/>
                </a:ln>
                <a:solidFill>
                  <a:srgbClr val="0000FF"/>
                </a:solidFill>
                <a:effectLst/>
                <a:uLnTx/>
                <a:uFillTx/>
                <a:latin typeface="HP001 4 hàng" panose="020B0603050302020204" pitchFamily="34" charset="0"/>
                <a:ea typeface="+mn-ea"/>
                <a:cs typeface="+mn-cs"/>
              </a:rPr>
              <a:t>Mặt</a:t>
            </a:r>
            <a:r>
              <a:rPr kumimoji="0" lang="en-US" altLang="en-US" sz="4000" b="1" i="0" u="none" strike="noStrike" kern="1200" cap="none" spc="0" normalizeH="0" noProof="0">
                <a:ln>
                  <a:noFill/>
                </a:ln>
                <a:solidFill>
                  <a:srgbClr val="0000FF"/>
                </a:solidFill>
                <a:effectLst/>
                <a:uLnTx/>
                <a:uFillTx/>
                <a:latin typeface="HP001 4 hàng" panose="020B0603050302020204" pitchFamily="34" charset="0"/>
                <a:ea typeface="+mn-ea"/>
                <a:cs typeface="+mn-cs"/>
              </a:rPr>
              <a:t> trời xuống núi ngủ</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9" name="TextBox 28">
            <a:extLst>
              <a:ext uri="{FF2B5EF4-FFF2-40B4-BE49-F238E27FC236}">
                <a16:creationId xmlns:a16="http://schemas.microsoft.com/office/drawing/2014/main" id="{616A117D-BE6F-4CB2-8CD8-0E929EBA4CF1}"/>
              </a:ext>
            </a:extLst>
          </p:cNvPr>
          <p:cNvSpPr txBox="1"/>
          <p:nvPr/>
        </p:nvSpPr>
        <p:spPr>
          <a:xfrm>
            <a:off x="5683624" y="1798730"/>
            <a:ext cx="12651740" cy="706755"/>
          </a:xfrm>
          <a:prstGeom prst="rect">
            <a:avLst/>
          </a:prstGeom>
          <a:noFill/>
          <a:ln w="9525">
            <a:noFill/>
          </a:ln>
        </p:spPr>
        <p:txBody>
          <a:bodyPr wrap="square">
            <a:spAutoFit/>
          </a:bodyPr>
          <a:lstStyle/>
          <a:p>
            <a:pPr lvl="0">
              <a:defRPr/>
            </a:pPr>
            <a:r>
              <a:rPr lang="en-US" altLang="en-US" sz="4000" b="1" noProof="0">
                <a:solidFill>
                  <a:srgbClr val="0000FF"/>
                </a:solidFill>
                <a:latin typeface="HP001 4 hàng" panose="020B0603050302020204" pitchFamily="34" charset="0"/>
              </a:rPr>
              <a:t>Tre nâng vầng trăng lên</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0" name="TextBox 29">
            <a:extLst>
              <a:ext uri="{FF2B5EF4-FFF2-40B4-BE49-F238E27FC236}">
                <a16:creationId xmlns:a16="http://schemas.microsoft.com/office/drawing/2014/main" id="{84D30BA0-8073-45BB-BA90-4B0F13440872}"/>
              </a:ext>
            </a:extLst>
          </p:cNvPr>
          <p:cNvSpPr txBox="1"/>
          <p:nvPr/>
        </p:nvSpPr>
        <p:spPr>
          <a:xfrm>
            <a:off x="5719932" y="2444412"/>
            <a:ext cx="12651740" cy="706755"/>
          </a:xfrm>
          <a:prstGeom prst="rect">
            <a:avLst/>
          </a:prstGeom>
          <a:noFill/>
          <a:ln w="9525">
            <a:noFill/>
          </a:ln>
        </p:spPr>
        <p:txBody>
          <a:bodyPr wrap="square">
            <a:spAutoFit/>
          </a:bodyPr>
          <a:lstStyle/>
          <a:p>
            <a:pPr lvl="0">
              <a:defRPr/>
            </a:pPr>
            <a:r>
              <a:rPr lang="en-US" altLang="en-US" sz="4000" b="1">
                <a:solidFill>
                  <a:srgbClr val="0000FF"/>
                </a:solidFill>
                <a:latin typeface="HP001 4 hàng" panose="020B0603050302020204" pitchFamily="34" charset="0"/>
              </a:rPr>
              <a:t>Sao, sao treo đầy cành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1" name="TextBox 30">
            <a:extLst>
              <a:ext uri="{FF2B5EF4-FFF2-40B4-BE49-F238E27FC236}">
                <a16:creationId xmlns:a16="http://schemas.microsoft.com/office/drawing/2014/main" id="{46F46A85-DA4D-484D-AF37-EA55DC390E56}"/>
              </a:ext>
            </a:extLst>
          </p:cNvPr>
          <p:cNvSpPr txBox="1"/>
          <p:nvPr/>
        </p:nvSpPr>
        <p:spPr>
          <a:xfrm>
            <a:off x="5719932" y="304499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a:ln>
                  <a:noFill/>
                </a:ln>
                <a:solidFill>
                  <a:srgbClr val="0000FF"/>
                </a:solidFill>
                <a:effectLst/>
                <a:uLnTx/>
                <a:uFillTx/>
                <a:latin typeface="HP001 4 hàng" panose="020B0603050302020204" pitchFamily="34" charset="0"/>
                <a:ea typeface="+mn-ea"/>
                <a:cs typeface="+mn-cs"/>
              </a:rPr>
              <a:t>Suốt đêm</a:t>
            </a:r>
            <a:r>
              <a:rPr kumimoji="0" lang="en-US" altLang="en-US" sz="4000" b="1" i="0" u="none" strike="noStrike" kern="1200" cap="none" spc="0" normalizeH="0" noProof="0">
                <a:ln>
                  <a:noFill/>
                </a:ln>
                <a:solidFill>
                  <a:srgbClr val="0000FF"/>
                </a:solidFill>
                <a:effectLst/>
                <a:uLnTx/>
                <a:uFillTx/>
                <a:latin typeface="HP001 4 hàng" panose="020B0603050302020204" pitchFamily="34" charset="0"/>
                <a:ea typeface="+mn-ea"/>
                <a:cs typeface="+mn-cs"/>
              </a:rPr>
              <a:t> dài thắp sáng.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heckerboard(across)">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heckerboard(across)">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heckerboard(across)">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9" grpId="0"/>
      <p:bldP spid="9" grpId="1"/>
      <p:bldP spid="10" grpId="0"/>
      <p:bldP spid="10" grpId="1"/>
      <p:bldP spid="11" grpId="0"/>
      <p:bldP spid="11" grpId="1"/>
      <p:bldP spid="16" grpId="0"/>
      <p:bldP spid="16" grpId="1"/>
      <p:bldP spid="17" grpId="0"/>
      <p:bldP spid="17" grpId="1"/>
      <p:bldP spid="18" grpId="0"/>
      <p:bldP spid="18" grpId="1"/>
      <p:bldP spid="19" grpId="0"/>
      <p:bldP spid="19" grpId="1"/>
      <p:bldP spid="28" grpId="0"/>
      <p:bldP spid="28" grpId="1"/>
      <p:bldP spid="29" grpId="0"/>
      <p:bldP spid="29" grpId="1"/>
      <p:bldP spid="30" grpId="0"/>
      <p:bldP spid="30" grpId="1"/>
      <p:bldP spid="31" grpId="0"/>
      <p:bldP spid="31"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A2EDBD-34C3-42B9-8A4D-2A8751B7423A}"/>
              </a:ext>
            </a:extLst>
          </p:cNvPr>
          <p:cNvSpPr txBox="1"/>
          <p:nvPr/>
        </p:nvSpPr>
        <p:spPr>
          <a:xfrm>
            <a:off x="702787" y="878765"/>
            <a:ext cx="10535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0" i="0" u="none" strike="noStrike" kern="1200" cap="none" spc="0" normalizeH="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uynh</a:t>
            </a:r>
            <a:r>
              <a:rPr kumimoji="0" lang="en-US" sz="3600" b="0" i="0" u="none" strike="noStrike" kern="1200" cap="none" spc="0" normalizeH="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hoặc </a:t>
            </a:r>
            <a:r>
              <a:rPr kumimoji="0" lang="en-US" sz="3600" b="1" i="0" u="none" strike="noStrike" kern="1200" cap="none" spc="0" normalizeH="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uych</a:t>
            </a:r>
            <a:r>
              <a:rPr kumimoji="0" lang="en-US" sz="3600" b="0" i="0" u="none" strike="noStrike" kern="1200" cap="none" spc="0" normalizeH="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thay vào ô trống</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1210236" y="2581836"/>
            <a:ext cx="10448365"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 Các bạn chạy h           h           trên sân bóng.</a:t>
            </a:r>
          </a:p>
        </p:txBody>
      </p:sp>
      <p:sp>
        <p:nvSpPr>
          <p:cNvPr id="6" name="TextBox 5"/>
          <p:cNvSpPr txBox="1"/>
          <p:nvPr/>
        </p:nvSpPr>
        <p:spPr>
          <a:xfrm>
            <a:off x="1210236" y="3504687"/>
            <a:ext cx="10448365"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 Nhà trường họp phụ h           vào chủ nhật.</a:t>
            </a:r>
          </a:p>
        </p:txBody>
      </p:sp>
      <p:sp>
        <p:nvSpPr>
          <p:cNvPr id="5" name="Rectangle 4"/>
          <p:cNvSpPr/>
          <p:nvPr/>
        </p:nvSpPr>
        <p:spPr>
          <a:xfrm>
            <a:off x="4787154" y="2743199"/>
            <a:ext cx="426291" cy="37670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6434418" y="2743199"/>
            <a:ext cx="375815" cy="37670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6230470" y="3671248"/>
            <a:ext cx="429637" cy="38213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87154"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uỳnh</a:t>
            </a:r>
          </a:p>
        </p:txBody>
      </p:sp>
      <p:sp>
        <p:nvSpPr>
          <p:cNvPr id="9" name="Rectangle 8"/>
          <p:cNvSpPr/>
          <p:nvPr/>
        </p:nvSpPr>
        <p:spPr>
          <a:xfrm>
            <a:off x="6434418"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uỵch</a:t>
            </a:r>
          </a:p>
        </p:txBody>
      </p:sp>
      <p:sp>
        <p:nvSpPr>
          <p:cNvPr id="12" name="Rectangle 11"/>
          <p:cNvSpPr/>
          <p:nvPr/>
        </p:nvSpPr>
        <p:spPr>
          <a:xfrm>
            <a:off x="6218563" y="3676678"/>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uynh</a:t>
            </a:r>
          </a:p>
        </p:txBody>
      </p:sp>
    </p:spTree>
    <p:extLst>
      <p:ext uri="{BB962C8B-B14F-4D97-AF65-F5344CB8AC3E}">
        <p14:creationId xmlns:p14="http://schemas.microsoft.com/office/powerpoint/2010/main" val="30316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animBg="1"/>
      <p:bldP spid="10" grpId="0" animBg="1"/>
      <p:bldP spid="11" grpId="0" animBg="1"/>
      <p:bldP spid="8" grpId="0" animBg="1"/>
      <p:bldP spid="9"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A28B-1F2C-4A95-9752-8493CA35F75D}"/>
              </a:ext>
            </a:extLst>
          </p:cNvPr>
          <p:cNvSpPr>
            <a:spLocks noGrp="1"/>
          </p:cNvSpPr>
          <p:nvPr>
            <p:ph type="title"/>
          </p:nvPr>
        </p:nvSpPr>
        <p:spPr>
          <a:xfrm>
            <a:off x="210670" y="3692034"/>
            <a:ext cx="10515600" cy="615156"/>
          </a:xfrm>
        </p:spPr>
        <p:txBody>
          <a:bodyPr>
            <a:normAutofit/>
          </a:bodyPr>
          <a:lstStyle/>
          <a:p>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 Chọn </a:t>
            </a:r>
            <a:r>
              <a:rPr lang="en-US" sz="34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iêt</a:t>
            </a:r>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iêc</a:t>
            </a:r>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p>
        </p:txBody>
      </p:sp>
      <p:sp>
        <p:nvSpPr>
          <p:cNvPr id="15" name="Title 1">
            <a:extLst>
              <a:ext uri="{FF2B5EF4-FFF2-40B4-BE49-F238E27FC236}">
                <a16:creationId xmlns:a16="http://schemas.microsoft.com/office/drawing/2014/main" id="{DB91A28B-1F2C-4A95-9752-8493CA35F75D}"/>
              </a:ext>
            </a:extLst>
          </p:cNvPr>
          <p:cNvSpPr txBox="1">
            <a:spLocks/>
          </p:cNvSpPr>
          <p:nvPr/>
        </p:nvSpPr>
        <p:spPr>
          <a:xfrm>
            <a:off x="163604" y="104668"/>
            <a:ext cx="10515600" cy="839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a:latin typeface="Times New Roman" panose="02020603050405020304" pitchFamily="18" charset="0"/>
                <a:ea typeface="Arial-Rounded" panose="020B0500000000000000" pitchFamily="34" charset="0"/>
                <a:cs typeface="Times New Roman" panose="02020603050405020304" pitchFamily="18" charset="0"/>
              </a:rPr>
              <a:t>3. Chọn </a:t>
            </a:r>
            <a:r>
              <a:rPr lang="en-US" sz="3400" b="1">
                <a:latin typeface="Times New Roman" panose="02020603050405020304" pitchFamily="18" charset="0"/>
                <a:ea typeface="Arial-Rounded" panose="020B0500000000000000" pitchFamily="34" charset="0"/>
                <a:cs typeface="Times New Roman" panose="02020603050405020304" pitchFamily="18" charset="0"/>
              </a:rPr>
              <a:t>a</a:t>
            </a:r>
            <a:r>
              <a:rPr lang="en-US" sz="3400">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a:latin typeface="Times New Roman" panose="02020603050405020304" pitchFamily="18" charset="0"/>
                <a:ea typeface="Arial-Rounded" panose="020B0500000000000000" pitchFamily="34" charset="0"/>
                <a:cs typeface="Times New Roman" panose="02020603050405020304" pitchFamily="18" charset="0"/>
              </a:rPr>
              <a:t>b</a:t>
            </a:r>
            <a:r>
              <a:rPr lang="en-US" sz="340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6" name="Title 1">
            <a:extLst>
              <a:ext uri="{FF2B5EF4-FFF2-40B4-BE49-F238E27FC236}">
                <a16:creationId xmlns:a16="http://schemas.microsoft.com/office/drawing/2014/main" id="{DB91A28B-1F2C-4A95-9752-8493CA35F75D}"/>
              </a:ext>
            </a:extLst>
          </p:cNvPr>
          <p:cNvSpPr txBox="1">
            <a:spLocks/>
          </p:cNvSpPr>
          <p:nvPr/>
        </p:nvSpPr>
        <p:spPr>
          <a:xfrm>
            <a:off x="2662518" y="1325562"/>
            <a:ext cx="8225117" cy="217842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a:latin typeface="Times New Roman" panose="02020603050405020304" pitchFamily="18" charset="0"/>
                <a:ea typeface="Arial-Rounded" panose="020B0500000000000000" pitchFamily="34" charset="0"/>
                <a:cs typeface="Times New Roman" panose="02020603050405020304" pitchFamily="18" charset="0"/>
              </a:rPr>
              <a:t>Những hạt mưa        i ti</a:t>
            </a:r>
          </a:p>
          <a:p>
            <a:r>
              <a:rPr lang="en-US" sz="3600">
                <a:latin typeface="Times New Roman" panose="02020603050405020304" pitchFamily="18" charset="0"/>
                <a:ea typeface="Arial-Rounded" panose="020B0500000000000000" pitchFamily="34" charset="0"/>
                <a:cs typeface="Times New Roman" panose="02020603050405020304" pitchFamily="18" charset="0"/>
              </a:rPr>
              <a:t>Dịu dàng và mềm mại</a:t>
            </a:r>
          </a:p>
          <a:p>
            <a:r>
              <a:rPr lang="en-US" sz="3600">
                <a:latin typeface="Times New Roman" panose="02020603050405020304" pitchFamily="18" charset="0"/>
                <a:ea typeface="Arial-Rounded" panose="020B0500000000000000" pitchFamily="34" charset="0"/>
                <a:cs typeface="Times New Roman" panose="02020603050405020304" pitchFamily="18" charset="0"/>
              </a:rPr>
              <a:t>Gọi mùa xuân ở     ai</a:t>
            </a:r>
          </a:p>
          <a:p>
            <a:r>
              <a:rPr lang="en-US" sz="3600">
                <a:latin typeface="Times New Roman" panose="02020603050405020304" pitchFamily="18" charset="0"/>
                <a:ea typeface="Arial-Rounded" panose="020B0500000000000000" pitchFamily="34" charset="0"/>
                <a:cs typeface="Times New Roman" panose="02020603050405020304" pitchFamily="18" charset="0"/>
              </a:rPr>
              <a:t>Trên mắt chồi xanh     on.</a:t>
            </a:r>
          </a:p>
          <a:p>
            <a:r>
              <a:rPr lang="en-US" sz="3600">
                <a:latin typeface="Times New Roman" panose="02020603050405020304" pitchFamily="18" charset="0"/>
                <a:ea typeface="Arial-Rounded" panose="020B0500000000000000" pitchFamily="34" charset="0"/>
                <a:cs typeface="Times New Roman" panose="02020603050405020304" pitchFamily="18" charset="0"/>
              </a:rPr>
              <a:t>		   </a:t>
            </a:r>
            <a:r>
              <a:rPr lang="en-US" sz="2600">
                <a:latin typeface="Times New Roman" panose="02020603050405020304" pitchFamily="18" charset="0"/>
                <a:ea typeface="Arial-Rounded" panose="020B0500000000000000" pitchFamily="34" charset="0"/>
                <a:cs typeface="Times New Roman" panose="02020603050405020304" pitchFamily="18" charset="0"/>
              </a:rPr>
              <a:t>( Theo Nguyễn Lâm Thắng)</a:t>
            </a:r>
          </a:p>
        </p:txBody>
      </p:sp>
      <p:sp>
        <p:nvSpPr>
          <p:cNvPr id="17" name="Title 1">
            <a:extLst>
              <a:ext uri="{FF2B5EF4-FFF2-40B4-BE49-F238E27FC236}">
                <a16:creationId xmlns:a16="http://schemas.microsoft.com/office/drawing/2014/main" id="{DB91A28B-1F2C-4A95-9752-8493CA35F75D}"/>
              </a:ext>
            </a:extLst>
          </p:cNvPr>
          <p:cNvSpPr txBox="1">
            <a:spLocks/>
          </p:cNvSpPr>
          <p:nvPr/>
        </p:nvSpPr>
        <p:spPr>
          <a:xfrm>
            <a:off x="2662518" y="4594378"/>
            <a:ext cx="9529482" cy="2586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a:latin typeface="Times New Roman" panose="02020603050405020304" pitchFamily="18" charset="0"/>
                <a:ea typeface="Arial-Rounded" panose="020B0500000000000000" pitchFamily="34" charset="0"/>
                <a:cs typeface="Times New Roman" panose="02020603050405020304" pitchFamily="18" charset="0"/>
              </a:rPr>
              <a:t>Bé đi dưới hang cây</a:t>
            </a:r>
          </a:p>
          <a:p>
            <a:r>
              <a:rPr lang="en-US" sz="3600">
                <a:latin typeface="Times New Roman" panose="02020603050405020304" pitchFamily="18" charset="0"/>
                <a:ea typeface="Arial-Rounded" panose="020B0500000000000000" pitchFamily="34" charset="0"/>
                <a:cs typeface="Times New Roman" panose="02020603050405020304" pitchFamily="18" charset="0"/>
              </a:rPr>
              <a:t>Chỉ thấy vòm lá b</a:t>
            </a:r>
          </a:p>
          <a:p>
            <a:r>
              <a:rPr lang="en-US" sz="3600">
                <a:latin typeface="Times New Roman" panose="02020603050405020304" pitchFamily="18" charset="0"/>
                <a:ea typeface="Arial-Rounded" panose="020B0500000000000000" pitchFamily="34" charset="0"/>
                <a:cs typeface="Times New Roman" panose="02020603050405020304" pitchFamily="18" charset="0"/>
              </a:rPr>
              <a:t>Nhạc công vẫn mê say</a:t>
            </a:r>
          </a:p>
          <a:p>
            <a:r>
              <a:rPr lang="en-US" sz="3600">
                <a:latin typeface="Times New Roman" panose="02020603050405020304" pitchFamily="18" charset="0"/>
                <a:ea typeface="Arial-Rounded" panose="020B0500000000000000" pitchFamily="34" charset="0"/>
                <a:cs typeface="Times New Roman" panose="02020603050405020304" pitchFamily="18" charset="0"/>
              </a:rPr>
              <a:t>Điệu bổng trầm tha th</a:t>
            </a:r>
          </a:p>
          <a:p>
            <a:r>
              <a:rPr lang="en-US" sz="3600">
                <a:latin typeface="Times New Roman" panose="02020603050405020304" pitchFamily="18" charset="0"/>
                <a:ea typeface="Arial-Rounded" panose="020B0500000000000000" pitchFamily="34" charset="0"/>
                <a:cs typeface="Times New Roman" panose="02020603050405020304" pitchFamily="18" charset="0"/>
              </a:rPr>
              <a:t>		     </a:t>
            </a:r>
            <a:r>
              <a:rPr lang="en-US" sz="2400">
                <a:latin typeface="Times New Roman" panose="02020603050405020304" pitchFamily="18" charset="0"/>
                <a:ea typeface="Arial-Rounded" panose="020B0500000000000000" pitchFamily="34" charset="0"/>
                <a:cs typeface="Times New Roman" panose="02020603050405020304" pitchFamily="18" charset="0"/>
              </a:rPr>
              <a:t>( Theo Nguyễn Lâm Thắng)</a:t>
            </a:r>
          </a:p>
          <a:p>
            <a:endParaRPr lang="en-US" sz="3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id="{DB91A28B-1F2C-4A95-9752-8493CA35F75D}"/>
              </a:ext>
            </a:extLst>
          </p:cNvPr>
          <p:cNvSpPr txBox="1">
            <a:spLocks/>
          </p:cNvSpPr>
          <p:nvPr/>
        </p:nvSpPr>
        <p:spPr>
          <a:xfrm>
            <a:off x="210670" y="817531"/>
            <a:ext cx="10515600" cy="615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 Chọn </a:t>
            </a:r>
            <a:r>
              <a:rPr lang="en-US" sz="34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a:t>
            </a:r>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p>
        </p:txBody>
      </p:sp>
      <p:sp>
        <p:nvSpPr>
          <p:cNvPr id="19" name="Rectangle 18"/>
          <p:cNvSpPr/>
          <p:nvPr/>
        </p:nvSpPr>
        <p:spPr>
          <a:xfrm>
            <a:off x="5587252" y="1379124"/>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5513294" y="2196409"/>
            <a:ext cx="410136" cy="32667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6052856" y="2558907"/>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6052856" y="4937295"/>
            <a:ext cx="421602" cy="347399"/>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6847914" y="5928016"/>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587252" y="1379123"/>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l</a:t>
            </a:r>
          </a:p>
        </p:txBody>
      </p:sp>
      <p:sp>
        <p:nvSpPr>
          <p:cNvPr id="26" name="Rectangle 25"/>
          <p:cNvSpPr/>
          <p:nvPr/>
        </p:nvSpPr>
        <p:spPr>
          <a:xfrm>
            <a:off x="5513294" y="218232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l</a:t>
            </a:r>
          </a:p>
        </p:txBody>
      </p:sp>
      <p:sp>
        <p:nvSpPr>
          <p:cNvPr id="27" name="Rectangle 26"/>
          <p:cNvSpPr/>
          <p:nvPr/>
        </p:nvSpPr>
        <p:spPr>
          <a:xfrm>
            <a:off x="6064322" y="257079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n</a:t>
            </a:r>
          </a:p>
        </p:txBody>
      </p:sp>
      <p:sp>
        <p:nvSpPr>
          <p:cNvPr id="28" name="Rectangle 27"/>
          <p:cNvSpPr/>
          <p:nvPr/>
        </p:nvSpPr>
        <p:spPr>
          <a:xfrm>
            <a:off x="6052856" y="4943943"/>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iếc</a:t>
            </a:r>
          </a:p>
        </p:txBody>
      </p:sp>
      <p:sp>
        <p:nvSpPr>
          <p:cNvPr id="29" name="Rectangle 28"/>
          <p:cNvSpPr/>
          <p:nvPr/>
        </p:nvSpPr>
        <p:spPr>
          <a:xfrm>
            <a:off x="6847914" y="5943375"/>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iết</a:t>
            </a:r>
          </a:p>
        </p:txBody>
      </p:sp>
    </p:spTree>
    <p:extLst>
      <p:ext uri="{BB962C8B-B14F-4D97-AF65-F5344CB8AC3E}">
        <p14:creationId xmlns:p14="http://schemas.microsoft.com/office/powerpoint/2010/main" val="24534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2" presetClass="entr" presetSubtype="4"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306" y="232213"/>
            <a:ext cx="11627894" cy="6346209"/>
          </a:xfrm>
          <a:prstGeom prst="rect">
            <a:avLst/>
          </a:prstGeom>
        </p:spPr>
      </p:pic>
    </p:spTree>
    <p:extLst>
      <p:ext uri="{BB962C8B-B14F-4D97-AF65-F5344CB8AC3E}">
        <p14:creationId xmlns:p14="http://schemas.microsoft.com/office/powerpoint/2010/main" val="4900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875"/>
            <a:ext cx="12413776" cy="1009375"/>
          </a:xfrm>
        </p:spPr>
        <p:txBody>
          <a:bodyPr/>
          <a:lstStyle/>
          <a:p>
            <a:r>
              <a:rPr lang="en-US"/>
              <a:t>1.Xếp các từ ngữ dưới đây vào nhóm thích hợp:</a:t>
            </a:r>
          </a:p>
        </p:txBody>
      </p:sp>
      <p:pic>
        <p:nvPicPr>
          <p:cNvPr id="5" name="Picture 4"/>
          <p:cNvPicPr>
            <a:picLocks noChangeAspect="1"/>
          </p:cNvPicPr>
          <p:nvPr/>
        </p:nvPicPr>
        <p:blipFill>
          <a:blip r:embed="rId2"/>
          <a:stretch>
            <a:fillRect/>
          </a:stretch>
        </p:blipFill>
        <p:spPr>
          <a:xfrm>
            <a:off x="1815450" y="4471404"/>
            <a:ext cx="2635168" cy="1799143"/>
          </a:xfrm>
          <a:prstGeom prst="rect">
            <a:avLst/>
          </a:prstGeom>
        </p:spPr>
      </p:pic>
      <p:pic>
        <p:nvPicPr>
          <p:cNvPr id="6" name="Picture 5"/>
          <p:cNvPicPr>
            <a:picLocks noChangeAspect="1"/>
          </p:cNvPicPr>
          <p:nvPr/>
        </p:nvPicPr>
        <p:blipFill>
          <a:blip r:embed="rId3"/>
          <a:stretch>
            <a:fillRect/>
          </a:stretch>
        </p:blipFill>
        <p:spPr>
          <a:xfrm>
            <a:off x="6872642" y="4286561"/>
            <a:ext cx="2762677" cy="2168830"/>
          </a:xfrm>
          <a:prstGeom prst="rect">
            <a:avLst/>
          </a:prstGeom>
        </p:spPr>
      </p:pic>
      <p:pic>
        <p:nvPicPr>
          <p:cNvPr id="7" name="Picture 6"/>
          <p:cNvPicPr>
            <a:picLocks noChangeAspect="1"/>
          </p:cNvPicPr>
          <p:nvPr/>
        </p:nvPicPr>
        <p:blipFill>
          <a:blip r:embed="rId4"/>
          <a:stretch>
            <a:fillRect/>
          </a:stretch>
        </p:blipFill>
        <p:spPr>
          <a:xfrm>
            <a:off x="1439800" y="1588018"/>
            <a:ext cx="2309314" cy="800988"/>
          </a:xfrm>
          <a:prstGeom prst="rect">
            <a:avLst/>
          </a:prstGeom>
        </p:spPr>
      </p:pic>
      <p:pic>
        <p:nvPicPr>
          <p:cNvPr id="8" name="Picture 7"/>
          <p:cNvPicPr>
            <a:picLocks noChangeAspect="1"/>
          </p:cNvPicPr>
          <p:nvPr/>
        </p:nvPicPr>
        <p:blipFill>
          <a:blip r:embed="rId5"/>
          <a:stretch>
            <a:fillRect/>
          </a:stretch>
        </p:blipFill>
        <p:spPr>
          <a:xfrm>
            <a:off x="1463611" y="2343578"/>
            <a:ext cx="2238477" cy="800988"/>
          </a:xfrm>
          <a:prstGeom prst="rect">
            <a:avLst/>
          </a:prstGeom>
        </p:spPr>
      </p:pic>
      <p:pic>
        <p:nvPicPr>
          <p:cNvPr id="9" name="Picture 8"/>
          <p:cNvPicPr>
            <a:picLocks noChangeAspect="1"/>
          </p:cNvPicPr>
          <p:nvPr/>
        </p:nvPicPr>
        <p:blipFill>
          <a:blip r:embed="rId6"/>
          <a:stretch>
            <a:fillRect/>
          </a:stretch>
        </p:blipFill>
        <p:spPr>
          <a:xfrm>
            <a:off x="1475876" y="3099138"/>
            <a:ext cx="2252645" cy="825634"/>
          </a:xfrm>
          <a:prstGeom prst="rect">
            <a:avLst/>
          </a:prstGeom>
        </p:spPr>
      </p:pic>
      <p:pic>
        <p:nvPicPr>
          <p:cNvPr id="10" name="Picture 9"/>
          <p:cNvPicPr>
            <a:picLocks noChangeAspect="1"/>
          </p:cNvPicPr>
          <p:nvPr/>
        </p:nvPicPr>
        <p:blipFill>
          <a:blip r:embed="rId7"/>
          <a:stretch>
            <a:fillRect/>
          </a:stretch>
        </p:blipFill>
        <p:spPr>
          <a:xfrm>
            <a:off x="5024996" y="1628308"/>
            <a:ext cx="2224309" cy="690082"/>
          </a:xfrm>
          <a:prstGeom prst="rect">
            <a:avLst/>
          </a:prstGeom>
        </p:spPr>
      </p:pic>
      <p:pic>
        <p:nvPicPr>
          <p:cNvPr id="11" name="Picture 10"/>
          <p:cNvPicPr>
            <a:picLocks noChangeAspect="1"/>
          </p:cNvPicPr>
          <p:nvPr/>
        </p:nvPicPr>
        <p:blipFill>
          <a:blip r:embed="rId8"/>
          <a:stretch>
            <a:fillRect/>
          </a:stretch>
        </p:blipFill>
        <p:spPr>
          <a:xfrm>
            <a:off x="5015470" y="2396840"/>
            <a:ext cx="2238477" cy="776343"/>
          </a:xfrm>
          <a:prstGeom prst="rect">
            <a:avLst/>
          </a:prstGeom>
        </p:spPr>
      </p:pic>
      <p:pic>
        <p:nvPicPr>
          <p:cNvPr id="12" name="Picture 11"/>
          <p:cNvPicPr>
            <a:picLocks noChangeAspect="1"/>
          </p:cNvPicPr>
          <p:nvPr/>
        </p:nvPicPr>
        <p:blipFill>
          <a:blip r:embed="rId9"/>
          <a:stretch>
            <a:fillRect/>
          </a:stretch>
        </p:blipFill>
        <p:spPr>
          <a:xfrm>
            <a:off x="5024996" y="3194388"/>
            <a:ext cx="2224309" cy="702405"/>
          </a:xfrm>
          <a:prstGeom prst="rect">
            <a:avLst/>
          </a:prstGeom>
        </p:spPr>
      </p:pic>
      <p:pic>
        <p:nvPicPr>
          <p:cNvPr id="13" name="Picture 12"/>
          <p:cNvPicPr>
            <a:picLocks noChangeAspect="1"/>
          </p:cNvPicPr>
          <p:nvPr/>
        </p:nvPicPr>
        <p:blipFill>
          <a:blip r:embed="rId10"/>
          <a:stretch>
            <a:fillRect/>
          </a:stretch>
        </p:blipFill>
        <p:spPr>
          <a:xfrm>
            <a:off x="8209091" y="1598982"/>
            <a:ext cx="2238477" cy="690082"/>
          </a:xfrm>
          <a:prstGeom prst="rect">
            <a:avLst/>
          </a:prstGeom>
        </p:spPr>
      </p:pic>
      <p:pic>
        <p:nvPicPr>
          <p:cNvPr id="14" name="Picture 13"/>
          <p:cNvPicPr>
            <a:picLocks noChangeAspect="1"/>
          </p:cNvPicPr>
          <p:nvPr/>
        </p:nvPicPr>
        <p:blipFill>
          <a:blip r:embed="rId11"/>
          <a:stretch>
            <a:fillRect/>
          </a:stretch>
        </p:blipFill>
        <p:spPr>
          <a:xfrm>
            <a:off x="8363801" y="2404948"/>
            <a:ext cx="2252645" cy="788665"/>
          </a:xfrm>
          <a:prstGeom prst="rect">
            <a:avLst/>
          </a:prstGeom>
        </p:spPr>
      </p:pic>
      <p:pic>
        <p:nvPicPr>
          <p:cNvPr id="15" name="Picture 14"/>
          <p:cNvPicPr>
            <a:picLocks noChangeAspect="1"/>
          </p:cNvPicPr>
          <p:nvPr/>
        </p:nvPicPr>
        <p:blipFill>
          <a:blip r:embed="rId12"/>
          <a:stretch>
            <a:fillRect/>
          </a:stretch>
        </p:blipFill>
        <p:spPr>
          <a:xfrm>
            <a:off x="8363801" y="3304428"/>
            <a:ext cx="2224309" cy="640791"/>
          </a:xfrm>
          <a:prstGeom prst="rect">
            <a:avLst/>
          </a:prstGeom>
        </p:spPr>
      </p:pic>
    </p:spTree>
    <p:extLst>
      <p:ext uri="{BB962C8B-B14F-4D97-AF65-F5344CB8AC3E}">
        <p14:creationId xmlns:p14="http://schemas.microsoft.com/office/powerpoint/2010/main" val="1366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16667E-7 -4.81481E-6 L 0.09167 0.38473 " pathEditMode="relative" rAng="0" ptsTypes="AA">
                                      <p:cBhvr>
                                        <p:cTn id="46" dur="2000" fill="hold"/>
                                        <p:tgtEl>
                                          <p:spTgt spid="7"/>
                                        </p:tgtEl>
                                        <p:attrNameLst>
                                          <p:attrName>ppt_x</p:attrName>
                                          <p:attrName>ppt_y</p:attrName>
                                        </p:attrNameLst>
                                      </p:cBhvr>
                                      <p:rCtr x="4583" y="19236"/>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 0 L 0 0.25 E" pathEditMode="relative" ptsTypes="">
                                      <p:cBhvr>
                                        <p:cTn id="50" dur="2000" fill="hold"/>
                                        <p:tgtEl>
                                          <p:spTgt spid="8"/>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00234 0.00324 L 0.42357 0.21551 " pathEditMode="relative" rAng="0" ptsTypes="AA">
                                      <p:cBhvr>
                                        <p:cTn id="54" dur="2000" fill="hold"/>
                                        <p:tgtEl>
                                          <p:spTgt spid="9"/>
                                        </p:tgtEl>
                                        <p:attrNameLst>
                                          <p:attrName>ppt_x</p:attrName>
                                          <p:attrName>ppt_y</p:attrName>
                                        </p:attrNameLst>
                                      </p:cBhvr>
                                      <p:rCtr x="21289" y="10602"/>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1.48148E-6 L 0.19596 0.42824 " pathEditMode="relative" rAng="0" ptsTypes="AA">
                                      <p:cBhvr>
                                        <p:cTn id="58" dur="2000" fill="hold"/>
                                        <p:tgtEl>
                                          <p:spTgt spid="10"/>
                                        </p:tgtEl>
                                        <p:attrNameLst>
                                          <p:attrName>ppt_x</p:attrName>
                                          <p:attrName>ppt_y</p:attrName>
                                        </p:attrNameLst>
                                      </p:cBhvr>
                                      <p:rCtr x="9792" y="2141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5E-6 1.48148E-6 L -0.23086 0.23148 " pathEditMode="relative" rAng="0" ptsTypes="AA">
                                      <p:cBhvr>
                                        <p:cTn id="62" dur="2000" fill="hold"/>
                                        <p:tgtEl>
                                          <p:spTgt spid="11"/>
                                        </p:tgtEl>
                                        <p:attrNameLst>
                                          <p:attrName>ppt_x</p:attrName>
                                          <p:attrName>ppt_y</p:attrName>
                                        </p:attrNameLst>
                                      </p:cBhvr>
                                      <p:rCtr x="-11549" y="11574"/>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79167E-6 1.85185E-6 L 0.14635 0.19282 " pathEditMode="relative" rAng="0" ptsTypes="AA">
                                      <p:cBhvr>
                                        <p:cTn id="66" dur="2000" fill="hold"/>
                                        <p:tgtEl>
                                          <p:spTgt spid="12"/>
                                        </p:tgtEl>
                                        <p:attrNameLst>
                                          <p:attrName>ppt_x</p:attrName>
                                          <p:attrName>ppt_y</p:attrName>
                                        </p:attrNameLst>
                                      </p:cBhvr>
                                      <p:rCtr x="7318" y="9630"/>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16667E-6 -3.33333E-6 L -0.06458 0.39769 " pathEditMode="relative" rAng="0" ptsTypes="AA">
                                      <p:cBhvr>
                                        <p:cTn id="70" dur="2000" fill="hold"/>
                                        <p:tgtEl>
                                          <p:spTgt spid="13"/>
                                        </p:tgtEl>
                                        <p:attrNameLst>
                                          <p:attrName>ppt_x</p:attrName>
                                          <p:attrName>ppt_y</p:attrName>
                                        </p:attrNameLst>
                                      </p:cBhvr>
                                      <p:rCtr x="-3229" y="1988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58333E-6 -1.85185E-6 L -0.49336 0.24398 " pathEditMode="relative" rAng="0" ptsTypes="AA">
                                      <p:cBhvr>
                                        <p:cTn id="74" dur="2000" fill="hold"/>
                                        <p:tgtEl>
                                          <p:spTgt spid="14"/>
                                        </p:tgtEl>
                                        <p:attrNameLst>
                                          <p:attrName>ppt_x</p:attrName>
                                          <p:attrName>ppt_y</p:attrName>
                                        </p:attrNameLst>
                                      </p:cBhvr>
                                      <p:rCtr x="-24674" y="12199"/>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54167E-6 -2.22222E-6 L -0.50143 0.09954 " pathEditMode="relative" rAng="0" ptsTypes="AA">
                                      <p:cBhvr>
                                        <p:cTn id="78" dur="2000" fill="hold"/>
                                        <p:tgtEl>
                                          <p:spTgt spid="15"/>
                                        </p:tgtEl>
                                        <p:attrNameLst>
                                          <p:attrName>ppt_x</p:attrName>
                                          <p:attrName>ppt_y</p:attrName>
                                        </p:attrNameLst>
                                      </p:cBhvr>
                                      <p:rCtr x="-25078"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1BDF-5245-4E9B-841B-E7E35F5B638C}"/>
              </a:ext>
            </a:extLst>
          </p:cNvPr>
          <p:cNvSpPr>
            <a:spLocks noGrp="1"/>
          </p:cNvSpPr>
          <p:nvPr>
            <p:ph type="title"/>
          </p:nvPr>
        </p:nvSpPr>
        <p:spPr>
          <a:xfrm>
            <a:off x="259307" y="365125"/>
            <a:ext cx="11778018" cy="1325563"/>
          </a:xfrm>
        </p:spPr>
        <p:txBody>
          <a:bodyPr>
            <a:normAutofit/>
          </a:bodyPr>
          <a:lstStyle/>
          <a:p>
            <a:r>
              <a:rPr lang="en-US" sz="4000" dirty="0">
                <a:latin typeface="Times New Roman" panose="02020603050405020304" pitchFamily="18" charset="0"/>
                <a:ea typeface="Arial-Rounded" panose="020B0500000000000000" pitchFamily="34" charset="0"/>
                <a:cs typeface="Times New Roman" panose="02020603050405020304" pitchFamily="18" charset="0"/>
              </a:rPr>
              <a:t>2</a:t>
            </a:r>
            <a:r>
              <a:rPr lang="en-US" sz="4000">
                <a:latin typeface="Times New Roman" panose="02020603050405020304" pitchFamily="18" charset="0"/>
                <a:ea typeface="Arial-Rounded" panose="020B0500000000000000" pitchFamily="34" charset="0"/>
                <a:cs typeface="Times New Roman" panose="02020603050405020304" pitchFamily="18" charset="0"/>
              </a:rPr>
              <a:t>. Ghép từ ngữ chỉ sự vật với những từ ngữ chỉ đặc điểm ở bài tập số 1 để tạo thành 3 câu.</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AAF0FC9-1386-4904-A518-41CC64D6577F}"/>
              </a:ext>
            </a:extLst>
          </p:cNvPr>
          <p:cNvSpPr>
            <a:spLocks noGrp="1"/>
          </p:cNvSpPr>
          <p:nvPr>
            <p:ph idx="1"/>
          </p:nvPr>
        </p:nvSpPr>
        <p:spPr>
          <a:xfrm>
            <a:off x="838200" y="1825625"/>
            <a:ext cx="10515600" cy="535438"/>
          </a:xfrm>
        </p:spPr>
        <p:txBody>
          <a:bodyPr>
            <a:normAutofit fontScale="92500" lnSpcReduction="20000"/>
          </a:bodyPr>
          <a:lstStyle/>
          <a:p>
            <a:pPr marL="0" indent="0">
              <a:buNone/>
            </a:pPr>
            <a:r>
              <a:rPr lang="en-US" sz="40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Bầu trời trong xanh.</a:t>
            </a:r>
            <a:endPar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7" name="Straight Connector 6"/>
          <p:cNvCxnSpPr/>
          <p:nvPr/>
        </p:nvCxnSpPr>
        <p:spPr>
          <a:xfrm>
            <a:off x="955343" y="1027907"/>
            <a:ext cx="2347415"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73522" y="982640"/>
            <a:ext cx="1876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77233" y="982640"/>
            <a:ext cx="2314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5656" y="1585417"/>
            <a:ext cx="3629168" cy="147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BAAF0FC9-1386-4904-A518-41CC64D6577F}"/>
              </a:ext>
            </a:extLst>
          </p:cNvPr>
          <p:cNvSpPr txBox="1">
            <a:spLocks/>
          </p:cNvSpPr>
          <p:nvPr/>
        </p:nvSpPr>
        <p:spPr>
          <a:xfrm>
            <a:off x="823414" y="2910980"/>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Lương lúa vàng óng.</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id="{BAAF0FC9-1386-4904-A518-41CC64D6577F}"/>
              </a:ext>
            </a:extLst>
          </p:cNvPr>
          <p:cNvSpPr txBox="1">
            <a:spLocks/>
          </p:cNvSpPr>
          <p:nvPr/>
        </p:nvSpPr>
        <p:spPr>
          <a:xfrm>
            <a:off x="838200" y="3690049"/>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lấp lánh. </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BAAF0FC9-1386-4904-A518-41CC64D6577F}"/>
              </a:ext>
            </a:extLst>
          </p:cNvPr>
          <p:cNvSpPr txBox="1">
            <a:spLocks/>
          </p:cNvSpPr>
          <p:nvPr/>
        </p:nvSpPr>
        <p:spPr>
          <a:xfrm>
            <a:off x="823414" y="4398991"/>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Lũy tre xanh.</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9398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 calcmode="lin" valueType="num">
                                      <p:cBhvr additive="base">
                                        <p:cTn id="4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additive="base">
                                        <p:cTn id="4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 calcmode="lin" valueType="num">
                                      <p:cBhvr additive="base">
                                        <p:cTn id="5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build="p"/>
      <p:bldP spid="18" grpId="0" build="p"/>
      <p:bldP spid="1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AC20-72B1-4646-B9DC-B543FAB81F3B}"/>
              </a:ext>
            </a:extLst>
          </p:cNvPr>
          <p:cNvSpPr>
            <a:spLocks noGrp="1"/>
          </p:cNvSpPr>
          <p:nvPr>
            <p:ph type="title"/>
          </p:nvPr>
        </p:nvSpPr>
        <p:spPr>
          <a:xfrm>
            <a:off x="245660" y="365125"/>
            <a:ext cx="11737074" cy="1325563"/>
          </a:xfrm>
        </p:spPr>
        <p:txBody>
          <a:bodyPr>
            <a:normAutofit/>
          </a:bodyPr>
          <a:lstStyle/>
          <a:p>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3</a:t>
            </a:r>
            <a:r>
              <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a:t>
            </a:r>
            <a:r>
              <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ỏi đáp về đặc điểm của các sự vật ngôi sao, dòng sông, nương lúa, bầu trời.</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BA05AC20-72B1-4646-B9DC-B543FAB81F3B}"/>
              </a:ext>
            </a:extLst>
          </p:cNvPr>
          <p:cNvSpPr txBox="1">
            <a:spLocks/>
          </p:cNvSpPr>
          <p:nvPr/>
        </p:nvSpPr>
        <p:spPr>
          <a:xfrm>
            <a:off x="245660" y="1454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 - Bầu trời </a:t>
            </a:r>
            <a:r>
              <a:rPr lang="en-US" sz="40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thế nào</a:t>
            </a: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Bầu trời </a:t>
            </a:r>
            <a:r>
              <a:rPr lang="en-US" sz="40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cao vời vợi</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itle 1">
            <a:extLst>
              <a:ext uri="{FF2B5EF4-FFF2-40B4-BE49-F238E27FC236}">
                <a16:creationId xmlns:a16="http://schemas.microsoft.com/office/drawing/2014/main" id="{BA05AC20-72B1-4646-B9DC-B543FAB81F3B}"/>
              </a:ext>
            </a:extLst>
          </p:cNvPr>
          <p:cNvSpPr txBox="1">
            <a:spLocks/>
          </p:cNvSpPr>
          <p:nvPr/>
        </p:nvSpPr>
        <p:spPr>
          <a:xfrm>
            <a:off x="387824" y="26583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Ngôi sao sáng lấp lánh.</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id="{BA05AC20-72B1-4646-B9DC-B543FAB81F3B}"/>
              </a:ext>
            </a:extLst>
          </p:cNvPr>
          <p:cNvSpPr txBox="1">
            <a:spLocks/>
          </p:cNvSpPr>
          <p:nvPr/>
        </p:nvSpPr>
        <p:spPr>
          <a:xfrm>
            <a:off x="387824" y="3868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Dòng sông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Dòng sông quanh co uốn khúc.</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BA05AC20-72B1-4646-B9DC-B543FAB81F3B}"/>
              </a:ext>
            </a:extLst>
          </p:cNvPr>
          <p:cNvSpPr txBox="1">
            <a:spLocks/>
          </p:cNvSpPr>
          <p:nvPr/>
        </p:nvSpPr>
        <p:spPr>
          <a:xfrm>
            <a:off x="387824" y="51942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Nương lúa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Nương lúa xanh mơn mởn.</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p:cNvCxnSpPr/>
          <p:nvPr/>
        </p:nvCxnSpPr>
        <p:spPr>
          <a:xfrm>
            <a:off x="887104" y="986962"/>
            <a:ext cx="1542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09498" y="979913"/>
            <a:ext cx="1812878" cy="7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93641" y="986962"/>
            <a:ext cx="2017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7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Sông</a:t>
            </a:r>
            <a:r>
              <a:rPr kumimoji="0" lang="en-US" sz="3600" b="0" i="0" u="none" strike="noStrike" kern="1200" cap="none" spc="0" normalizeH="0" noProof="0">
                <a:ln>
                  <a:noFill/>
                </a:ln>
                <a:solidFill>
                  <a:srgbClr val="008000"/>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553878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Cánh</a:t>
            </a:r>
            <a:r>
              <a:rPr kumimoji="0" lang="en-US" sz="3600" b="0" i="0" u="none" strike="noStrike" kern="1200" cap="none" spc="0" normalizeH="0" noProof="0">
                <a:ln>
                  <a:noFill/>
                </a:ln>
                <a:solidFill>
                  <a:srgbClr val="008000"/>
                </a:solidFill>
                <a:effectLst/>
                <a:uLnTx/>
                <a:uFillTx/>
                <a:latin typeface="Calibri" panose="020F0502020204030204"/>
                <a:ea typeface="+mn-ea"/>
                <a:cs typeface="+mn-cs"/>
              </a:rPr>
              <a:t> đồng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1" name="Rounded Rectangle 10"/>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Câu</a:t>
            </a:r>
            <a:r>
              <a:rPr kumimoji="0" lang="en-US" sz="3600" b="0" i="0" u="none" strike="noStrike" kern="1200" cap="none" spc="0" normalizeH="0" noProof="0">
                <a:ln>
                  <a:noFill/>
                </a:ln>
                <a:solidFill>
                  <a:srgbClr val="008000"/>
                </a:solidFill>
                <a:effectLst/>
                <a:uLnTx/>
                <a:uFillTx/>
                <a:latin typeface="Calibri" panose="020F0502020204030204"/>
                <a:ea typeface="+mn-ea"/>
                <a:cs typeface="+mn-cs"/>
              </a:rPr>
              <a:t> chuyện</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4419600" y="437688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mơ</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TextBox 12"/>
          <p:cNvSpPr txBox="1"/>
          <p:nvPr/>
        </p:nvSpPr>
        <p:spPr>
          <a:xfrm>
            <a:off x="1102659" y="1834426"/>
            <a:ext cx="64838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a:ln>
                  <a:noFill/>
                </a:ln>
                <a:solidFill>
                  <a:srgbClr val="008000"/>
                </a:solidFill>
                <a:effectLst/>
                <a:uLnTx/>
                <a:uFillTx/>
                <a:latin typeface="Calibri" panose="020F0502020204030204"/>
                <a:ea typeface="+mn-ea"/>
                <a:cs typeface="+mn-cs"/>
              </a:rPr>
              <a:t> được sinh ra ở đâu?</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560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33">
                <p:cTn id="115" fill="hold" display="0">
                  <p:stCondLst>
                    <p:cond delay="indefinite"/>
                  </p:stCondLst>
                  <p:endCondLst>
                    <p:cond evt="onStopAudio" delay="0">
                      <p:tgtEl>
                        <p:sldTgt/>
                      </p:tgtEl>
                    </p:cond>
                  </p:endCondLst>
                </p:cTn>
                <p:tgtEl>
                  <p:spTgt spid="16"/>
                </p:tgtEl>
              </p:cMediaNode>
            </p:audio>
            <p:audio>
              <p:cMediaNode vol="40909">
                <p:cTn id="116" fill="hold" display="0">
                  <p:stCondLst>
                    <p:cond delay="indefinite"/>
                  </p:stCondLst>
                  <p:endCondLst>
                    <p:cond evt="onStopAudio" delay="0">
                      <p:tgtEl>
                        <p:sldTgt/>
                      </p:tgtEl>
                    </p:cond>
                  </p:endCondLst>
                </p:cTn>
                <p:tgtEl>
                  <p:spTgt spid="17"/>
                </p:tgtEl>
              </p:cMediaNode>
            </p:audio>
            <p:audio>
              <p:cMediaNode vol="34848">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051112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238581-AE36-4D4E-95D3-D0F676A6C02D}"/>
              </a:ext>
            </a:extLst>
          </p:cNvPr>
          <p:cNvSpPr txBox="1"/>
          <p:nvPr/>
        </p:nvSpPr>
        <p:spPr>
          <a:xfrm>
            <a:off x="1158218" y="549157"/>
            <a:ext cx="10142128" cy="707886"/>
          </a:xfrm>
          <a:prstGeom prst="rect">
            <a:avLst/>
          </a:prstGeom>
          <a:noFill/>
        </p:spPr>
        <p:txBody>
          <a:bodyPr wrap="square" rtlCol="0">
            <a:spAutoFit/>
          </a:bodyPr>
          <a:lstStyle/>
          <a:p>
            <a:pPr marL="514350" indent="-514350" algn="l">
              <a:buAutoNum type="arabicPeriod"/>
            </a:pP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về đặc điểm của từng người trong tranh </a:t>
            </a:r>
            <a:endPar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20063" y="1257043"/>
            <a:ext cx="11030179" cy="4525192"/>
          </a:xfrm>
          <a:prstGeom prst="rect">
            <a:avLst/>
          </a:prstGeom>
        </p:spPr>
      </p:pic>
    </p:spTree>
    <p:extLst>
      <p:ext uri="{BB962C8B-B14F-4D97-AF65-F5344CB8AC3E}">
        <p14:creationId xmlns:p14="http://schemas.microsoft.com/office/powerpoint/2010/main" val="2140162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2. Viết 3 – 5 câu kể về một sự việc đã chứng kiến hoặc tham gia ở nơi em sống.</a:t>
            </a:r>
          </a:p>
        </p:txBody>
      </p:sp>
      <p:pic>
        <p:nvPicPr>
          <p:cNvPr id="4" name="Content Placeholder 3"/>
          <p:cNvPicPr>
            <a:picLocks noGrp="1" noChangeAspect="1"/>
          </p:cNvPicPr>
          <p:nvPr>
            <p:ph idx="1"/>
          </p:nvPr>
        </p:nvPicPr>
        <p:blipFill>
          <a:blip r:embed="rId2"/>
          <a:stretch>
            <a:fillRect/>
          </a:stretch>
        </p:blipFill>
        <p:spPr>
          <a:xfrm>
            <a:off x="382138" y="2128778"/>
            <a:ext cx="11641540" cy="4135544"/>
          </a:xfrm>
          <a:prstGeom prst="rect">
            <a:avLst/>
          </a:prstGeom>
        </p:spPr>
      </p:pic>
    </p:spTree>
    <p:extLst>
      <p:ext uri="{BB962C8B-B14F-4D97-AF65-F5344CB8AC3E}">
        <p14:creationId xmlns:p14="http://schemas.microsoft.com/office/powerpoint/2010/main" val="1590099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7A1402-0154-4D3C-B0A6-402C0E28C252}"/>
              </a:ext>
            </a:extLst>
          </p:cNvPr>
          <p:cNvSpPr txBox="1"/>
          <p:nvPr/>
        </p:nvSpPr>
        <p:spPr>
          <a:xfrm>
            <a:off x="634779" y="345003"/>
            <a:ext cx="10324373" cy="1200329"/>
          </a:xfrm>
          <a:prstGeom prst="rect">
            <a:avLst/>
          </a:prstGeom>
          <a:noFill/>
        </p:spPr>
        <p:txBody>
          <a:bodyPr wrap="square" rtlCol="0">
            <a:spAutoFit/>
          </a:bodyPr>
          <a:lstStyle/>
          <a:p>
            <a:r>
              <a:rPr lang="en-US" sz="3600"/>
              <a:t>2. Viết 3 – 5 câu kể về một sự việc đã chứng kiến hoặc tham gia ở nơi em sống.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peech Bubble: Rectangle with Corners Rounded 2">
            <a:extLst>
              <a:ext uri="{FF2B5EF4-FFF2-40B4-BE49-F238E27FC236}">
                <a16:creationId xmlns:a16="http://schemas.microsoft.com/office/drawing/2014/main" id="{0073B39B-2185-4E72-94A4-3A56DBC98290}"/>
              </a:ext>
            </a:extLst>
          </p:cNvPr>
          <p:cNvSpPr/>
          <p:nvPr/>
        </p:nvSpPr>
        <p:spPr>
          <a:xfrm>
            <a:off x="382138" y="1545333"/>
            <a:ext cx="11475566" cy="439144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Hôm đó là trưa thứ Sáu.</a:t>
            </a:r>
            <a:r>
              <a:rPr lang="en-US" sz="2800">
                <a:latin typeface="Times New Roman" panose="02020603050405020304" pitchFamily="18" charset="0"/>
                <a:cs typeface="Times New Roman" panose="02020603050405020304" pitchFamily="18" charset="0"/>
              </a:rPr>
              <a:t> Trên đường đi học về em gặp một bà cụ già mái tóc bạc trắng </a:t>
            </a:r>
            <a:r>
              <a:rPr lang="vi-VN" sz="2800">
                <a:latin typeface="Times New Roman" panose="02020603050405020304" pitchFamily="18" charset="0"/>
                <a:cs typeface="Times New Roman" panose="02020603050405020304" pitchFamily="18" charset="0"/>
              </a:rPr>
              <a:t>gương mặt mệt mỏi, đang đứng loay hoay. Cụ mặc bộ quần áo màu nâu, đầu đội nón lá. Lưng cụ hơi còng. Tay cụ xách một giỏ gì đó trông rất nặng. Em tiến lại gần và hỏi cụ:- Cụ ơi! Cụ sao đấy ạ?</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Cụ giật mình, quay lại nói chuyện với em:</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cụ đang đi tìm nhà con gái mà cụ đi mãi từ sáng đến giờ vẫn chưa tìm được.Hoá ra cụ bị lạc đường. Lúc đó, </a:t>
            </a:r>
            <a:r>
              <a:rPr lang="en-US" sz="2800">
                <a:latin typeface="Times New Roman" panose="02020603050405020304" pitchFamily="18" charset="0"/>
                <a:cs typeface="Times New Roman" panose="02020603050405020304" pitchFamily="18" charset="0"/>
              </a:rPr>
              <a:t>trên đường </a:t>
            </a:r>
            <a:r>
              <a:rPr lang="vi-VN" sz="2800">
                <a:latin typeface="Times New Roman" panose="02020603050405020304" pitchFamily="18" charset="0"/>
                <a:cs typeface="Times New Roman" panose="02020603050405020304" pitchFamily="18" charset="0"/>
              </a:rPr>
              <a:t>không </a:t>
            </a:r>
            <a:r>
              <a:rPr lang="en-US" sz="2800">
                <a:latin typeface="Times New Roman" panose="02020603050405020304" pitchFamily="18" charset="0"/>
                <a:cs typeface="Times New Roman" panose="02020603050405020304" pitchFamily="18" charset="0"/>
              </a:rPr>
              <a:t>có</a:t>
            </a:r>
            <a:r>
              <a:rPr lang="vi-VN" sz="2800">
                <a:latin typeface="Times New Roman" panose="02020603050405020304" pitchFamily="18" charset="0"/>
                <a:cs typeface="Times New Roman" panose="02020603050405020304" pitchFamily="18" charset="0"/>
              </a:rPr>
              <a:t> ai. Em thấy khó xử, không biết phải làm gì. Trời nắng thế này, biết bao giờ cụ mới tìm được nhà. Và rồi em quyết định</a:t>
            </a:r>
            <a:r>
              <a:rPr lang="en-US" sz="2800">
                <a:latin typeface="Times New Roman" panose="02020603050405020304" pitchFamily="18" charset="0"/>
                <a:cs typeface="Times New Roman" panose="02020603050405020304" pitchFamily="18" charset="0"/>
              </a:rPr>
              <a:t> tìm nhà giúp cụ.</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2146E7-DFE0-4405-ACA0-13B04A1E6E0F}"/>
              </a:ext>
            </a:extLst>
          </p:cNvPr>
          <p:cNvSpPr txBox="1"/>
          <p:nvPr/>
        </p:nvSpPr>
        <p:spPr>
          <a:xfrm>
            <a:off x="722671" y="1100731"/>
            <a:ext cx="11017045" cy="3970318"/>
          </a:xfrm>
          <a:prstGeom prst="rect">
            <a:avLst/>
          </a:prstGeom>
          <a:noFill/>
        </p:spPr>
        <p:txBody>
          <a:bodyPr wrap="square">
            <a:spAutoFit/>
          </a:bodyPr>
          <a:lstStyle/>
          <a:p>
            <a:pPr algn="just"/>
            <a:r>
              <a:rPr lang="en-US" sz="3600" b="0" i="0">
                <a:effectLst/>
                <a:latin typeface="Times New Roman" panose="02020603050405020304" pitchFamily="18" charset="0"/>
                <a:cs typeface="Times New Roman" panose="02020603050405020304" pitchFamily="18" charset="0"/>
              </a:rPr>
              <a:t>	</a:t>
            </a:r>
            <a:r>
              <a:rPr lang="vi-VN" sz="3600" b="0" i="0">
                <a:effectLst/>
                <a:latin typeface="Times New Roman" panose="02020603050405020304" pitchFamily="18" charset="0"/>
                <a:cs typeface="Times New Roman" panose="02020603050405020304" pitchFamily="18" charset="0"/>
              </a:rPr>
              <a:t>Trên đường tới sân bóng, em nhìn thấy một bà cụ đang sách một túi đồ trông có vẻ rất nặng. Bỗng nhiên, một đám thanh niên đi qua va vào bà cụ. Túi đồ bị rơi xuống đường. Nhưng đám thanh niên không quay lại nhặt đồ giúp bà. Thấy vậy, em liền chạy tới giúp bà xách túi đồ. Xong xuôi, bà cụ nhìn em mỉm cười rồi cảm ơn. Em cảm thấy rất vui vì làm được một việc tốt.</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4870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Đọc</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mở</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rộng</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33997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4B6A6-4658-4695-94E7-4DFE2DE7802A}"/>
              </a:ext>
            </a:extLst>
          </p:cNvPr>
          <p:cNvSpPr>
            <a:spLocks noGrp="1"/>
          </p:cNvSpPr>
          <p:nvPr>
            <p:ph type="title"/>
          </p:nvPr>
        </p:nvSpPr>
        <p:spPr>
          <a:xfrm>
            <a:off x="268941" y="232967"/>
            <a:ext cx="11724279" cy="1325563"/>
          </a:xfrm>
        </p:spPr>
        <p:txBody>
          <a:bodyPr>
            <a:normAutofit/>
          </a:bodyPr>
          <a:lstStyle/>
          <a:p>
            <a:r>
              <a:rPr lang="en-US" sz="36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3600">
                <a:latin typeface="Times New Roman" panose="02020603050405020304" pitchFamily="18" charset="0"/>
                <a:ea typeface="Arial-Rounded" panose="020B0500000000000000" pitchFamily="34" charset="0"/>
                <a:cs typeface="Times New Roman" panose="02020603050405020304" pitchFamily="18" charset="0"/>
              </a:rPr>
              <a:t>, về vẻ đẹp thiên nhiên. Trao đổi với các bạn suy nghĩ của em về bài thơ.</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452824" y="1558530"/>
            <a:ext cx="5101815" cy="4832092"/>
          </a:xfrm>
          <a:prstGeom prst="rect">
            <a:avLst/>
          </a:prstGeom>
        </p:spPr>
        <p:txBody>
          <a:bodyPr wrap="square">
            <a:spAutoFit/>
          </a:bodyPr>
          <a:lstStyle/>
          <a:p>
            <a:r>
              <a:rPr lang="en-US" sz="2800" b="1">
                <a:solidFill>
                  <a:srgbClr val="333333"/>
                </a:solidFill>
                <a:latin typeface="Helvetica Neue"/>
              </a:rPr>
              <a:t>	  </a:t>
            </a:r>
            <a:r>
              <a:rPr lang="vi-VN" sz="2800" b="1">
                <a:solidFill>
                  <a:srgbClr val="333333"/>
                </a:solidFill>
                <a:latin typeface="Helvetica Neue"/>
              </a:rPr>
              <a:t>GIÓ</a:t>
            </a:r>
            <a:endParaRPr lang="vi-VN" sz="2800">
              <a:solidFill>
                <a:srgbClr val="333333"/>
              </a:solidFill>
              <a:latin typeface="Helvetica Neue"/>
            </a:endParaRPr>
          </a:p>
          <a:p>
            <a:pPr algn="just"/>
            <a:endParaRPr lang="vi-VN" sz="2800">
              <a:solidFill>
                <a:srgbClr val="333333"/>
              </a:solidFill>
              <a:latin typeface="Helvetica Neue"/>
            </a:endParaRPr>
          </a:p>
          <a:p>
            <a:pPr algn="just"/>
            <a:r>
              <a:rPr lang="vi-VN" sz="2800">
                <a:solidFill>
                  <a:srgbClr val="333333"/>
                </a:solidFill>
                <a:latin typeface="Helvetica Neue"/>
              </a:rPr>
              <a:t>Gió lúc nào cũng chạy</a:t>
            </a:r>
          </a:p>
          <a:p>
            <a:pPr algn="just"/>
            <a:r>
              <a:rPr lang="vi-VN" sz="2800">
                <a:solidFill>
                  <a:srgbClr val="333333"/>
                </a:solidFill>
                <a:latin typeface="Helvetica Neue"/>
              </a:rPr>
              <a:t>Suốt ngày vội thế à</a:t>
            </a:r>
          </a:p>
          <a:p>
            <a:pPr algn="just"/>
            <a:r>
              <a:rPr lang="vi-VN" sz="2800">
                <a:solidFill>
                  <a:srgbClr val="333333"/>
                </a:solidFill>
                <a:latin typeface="Helvetica Neue"/>
              </a:rPr>
              <a:t>Lúc nào cũng huýt sáo</a:t>
            </a:r>
          </a:p>
          <a:p>
            <a:pPr algn="just"/>
            <a:r>
              <a:rPr lang="vi-VN" sz="2800">
                <a:solidFill>
                  <a:srgbClr val="333333"/>
                </a:solidFill>
                <a:latin typeface="Helvetica Neue"/>
              </a:rPr>
              <a:t>Lúc nào cũng hát ca …</a:t>
            </a:r>
          </a:p>
          <a:p>
            <a:pPr algn="just"/>
            <a:endParaRPr lang="vi-VN" sz="2800">
              <a:solidFill>
                <a:srgbClr val="333333"/>
              </a:solidFill>
              <a:latin typeface="Helvetica Neue"/>
            </a:endParaRPr>
          </a:p>
          <a:p>
            <a:pPr algn="just"/>
            <a:r>
              <a:rPr lang="vi-VN" sz="2800">
                <a:solidFill>
                  <a:srgbClr val="333333"/>
                </a:solidFill>
                <a:latin typeface="Helvetica Neue"/>
              </a:rPr>
              <a:t>Gió thích chơi chong chóng</a:t>
            </a:r>
          </a:p>
          <a:p>
            <a:pPr algn="just"/>
            <a:r>
              <a:rPr lang="vi-VN" sz="2800">
                <a:solidFill>
                  <a:srgbClr val="333333"/>
                </a:solidFill>
                <a:latin typeface="Helvetica Neue"/>
              </a:rPr>
              <a:t>Cùng bé chơi thả diều</a:t>
            </a:r>
          </a:p>
          <a:p>
            <a:pPr algn="just"/>
            <a:r>
              <a:rPr lang="vi-VN" sz="2800">
                <a:solidFill>
                  <a:srgbClr val="333333"/>
                </a:solidFill>
                <a:latin typeface="Helvetica Neue"/>
              </a:rPr>
              <a:t>Lại giật tung nón bé</a:t>
            </a:r>
          </a:p>
          <a:p>
            <a:pPr algn="just"/>
            <a:r>
              <a:rPr lang="vi-VN" sz="2800">
                <a:solidFill>
                  <a:srgbClr val="333333"/>
                </a:solidFill>
                <a:latin typeface="Helvetica Neue"/>
              </a:rPr>
              <a:t>Gió bông đùa chọc trêu</a:t>
            </a:r>
            <a:endParaRPr lang="vi-VN" sz="2800" b="0" i="0">
              <a:solidFill>
                <a:srgbClr val="333333"/>
              </a:solidFill>
              <a:effectLst/>
              <a:latin typeface="Helvetica Neue"/>
            </a:endParaRPr>
          </a:p>
        </p:txBody>
      </p:sp>
      <p:pic>
        <p:nvPicPr>
          <p:cNvPr id="5" name="Picture 4"/>
          <p:cNvPicPr>
            <a:picLocks noChangeAspect="1"/>
          </p:cNvPicPr>
          <p:nvPr/>
        </p:nvPicPr>
        <p:blipFill>
          <a:blip r:embed="rId2"/>
          <a:stretch>
            <a:fillRect/>
          </a:stretch>
        </p:blipFill>
        <p:spPr>
          <a:xfrm>
            <a:off x="4967785" y="1452282"/>
            <a:ext cx="7025435" cy="5131054"/>
          </a:xfrm>
          <a:prstGeom prst="rect">
            <a:avLst/>
          </a:prstGeom>
        </p:spPr>
      </p:pic>
    </p:spTree>
    <p:extLst>
      <p:ext uri="{BB962C8B-B14F-4D97-AF65-F5344CB8AC3E}">
        <p14:creationId xmlns:p14="http://schemas.microsoft.com/office/powerpoint/2010/main" val="407957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8" y="365125"/>
            <a:ext cx="11685495" cy="1325563"/>
          </a:xfrm>
        </p:spPr>
        <p:txBody>
          <a:bodyPr>
            <a:normAutofit/>
          </a:bodyPr>
          <a:lstStyle/>
          <a:p>
            <a:r>
              <a:rPr lang="en-US" sz="4000"/>
              <a:t>2.Viết vào nhật kí đọc sách một khổ thơ em thích.</a:t>
            </a:r>
          </a:p>
        </p:txBody>
      </p:sp>
      <p:pic>
        <p:nvPicPr>
          <p:cNvPr id="4" name="Picture 3"/>
          <p:cNvPicPr>
            <a:picLocks noChangeAspect="1"/>
          </p:cNvPicPr>
          <p:nvPr/>
        </p:nvPicPr>
        <p:blipFill>
          <a:blip r:embed="rId2"/>
          <a:stretch>
            <a:fillRect/>
          </a:stretch>
        </p:blipFill>
        <p:spPr>
          <a:xfrm>
            <a:off x="1048871" y="2124075"/>
            <a:ext cx="9937375" cy="3577478"/>
          </a:xfrm>
          <a:prstGeom prst="rect">
            <a:avLst/>
          </a:prstGeom>
        </p:spPr>
      </p:pic>
    </p:spTree>
    <p:extLst>
      <p:ext uri="{BB962C8B-B14F-4D97-AF65-F5344CB8AC3E}">
        <p14:creationId xmlns:p14="http://schemas.microsoft.com/office/powerpoint/2010/main" val="3733734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 </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419600" y="5566258"/>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Món</a:t>
            </a:r>
            <a:r>
              <a:rPr kumimoji="0" lang="en-US" sz="3600" b="0" i="0" u="none" strike="noStrike" kern="1200" cap="none" spc="0" normalizeH="0" noProof="0">
                <a:ln>
                  <a:noFill/>
                </a:ln>
                <a:solidFill>
                  <a:srgbClr val="008000"/>
                </a:solidFill>
                <a:effectLst/>
                <a:uLnTx/>
                <a:uFillTx/>
                <a:latin typeface="Calibri" panose="020F0502020204030204"/>
                <a:ea typeface="+mn-ea"/>
                <a:cs typeface="+mn-cs"/>
              </a:rPr>
              <a:t> ăn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098" y="435700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lang="en-US" sz="3600">
                <a:solidFill>
                  <a:srgbClr val="008000"/>
                </a:solidFill>
                <a:latin typeface="Calibri" panose="020F0502020204030204"/>
              </a:rPr>
              <a:t>n</a:t>
            </a:r>
            <a:r>
              <a:rPr lang="en-US" sz="3600" noProof="0">
                <a:solidFill>
                  <a:srgbClr val="008000"/>
                </a:solidFill>
                <a:latin typeface="Calibri" panose="020F0502020204030204"/>
              </a:rPr>
              <a:t>uôi sống con người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C.</a:t>
            </a:r>
            <a:r>
              <a:rPr kumimoji="0" lang="en-US" sz="3600" b="0" i="0" u="none" strike="noStrike" kern="1200" cap="none" spc="0" normalizeH="0" noProof="0">
                <a:ln>
                  <a:noFill/>
                </a:ln>
                <a:solidFill>
                  <a:srgbClr val="008000"/>
                </a:solidFill>
                <a:effectLst/>
                <a:uLnTx/>
                <a:uFillTx/>
                <a:latin typeface="Calibri" panose="020F0502020204030204"/>
                <a:ea typeface="+mn-ea"/>
                <a:cs typeface="+mn-cs"/>
              </a:rPr>
              <a:t> một loại thực phẩm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4" name="Rounded Rectangle 13"/>
          <p:cNvSpPr/>
          <p:nvPr/>
        </p:nvSpPr>
        <p:spPr>
          <a:xfrm>
            <a:off x="4419599" y="437688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B.một</a:t>
            </a:r>
            <a:r>
              <a:rPr kumimoji="0" lang="en-US" sz="3600" b="0" i="0" u="none" strike="noStrike" kern="1200" cap="none" spc="0" normalizeH="0" noProof="0">
                <a:ln>
                  <a:noFill/>
                </a:ln>
                <a:solidFill>
                  <a:srgbClr val="008000"/>
                </a:solidFill>
                <a:effectLst/>
                <a:uLnTx/>
                <a:uFillTx/>
                <a:latin typeface="Calibri" panose="020F0502020204030204"/>
                <a:ea typeface="+mn-ea"/>
                <a:cs typeface="+mn-cs"/>
              </a:rPr>
              <a:t> thức quà</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5" name="TextBox 14"/>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a:ln>
                  <a:noFill/>
                </a:ln>
                <a:solidFill>
                  <a:srgbClr val="008000"/>
                </a:solidFill>
                <a:effectLst/>
                <a:uLnTx/>
                <a:uFillTx/>
                <a:latin typeface="Calibri" panose="020F0502020204030204"/>
                <a:ea typeface="+mn-ea"/>
                <a:cs typeface="+mn-cs"/>
              </a:rPr>
              <a:t> quý giá như thế nào với con người? </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4235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94">
                <p:cTn id="115" fill="hold" display="0">
                  <p:stCondLst>
                    <p:cond delay="indefinite"/>
                  </p:stCondLst>
                  <p:endCondLst>
                    <p:cond evt="onStopAudio" delay="0">
                      <p:tgtEl>
                        <p:sldTgt/>
                      </p:tgtEl>
                    </p:cond>
                  </p:endCondLst>
                </p:cTn>
                <p:tgtEl>
                  <p:spTgt spid="18"/>
                </p:tgtEl>
              </p:cMediaNode>
            </p:audio>
            <p:audio>
              <p:cMediaNode vol="36364">
                <p:cTn id="116" fill="hold" display="0">
                  <p:stCondLst>
                    <p:cond delay="indefinite"/>
                  </p:stCondLst>
                  <p:endCondLst>
                    <p:cond evt="onStopAudio" delay="0">
                      <p:tgtEl>
                        <p:sldTgt/>
                      </p:tgtEl>
                    </p:cond>
                  </p:endCondLst>
                </p:cTn>
                <p:tgtEl>
                  <p:spTgt spid="19"/>
                </p:tgtEl>
              </p:cMediaNode>
            </p:audio>
            <p:audio>
              <p:cMediaNode vol="33333">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24">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Lũy</a:t>
              </a:r>
              <a:r>
                <a:rPr kumimoji="0" lang="en-US" sz="4400" b="1" i="0" u="none" strike="noStrike" kern="1200" cap="none" spc="0" normalizeH="0" noProof="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tre</a:t>
              </a:r>
              <a:endParaRPr kumimoji="0" lang="en-US" sz="4400" b="1" i="0" u="none" strike="noStrike" kern="1200" cap="none" spc="0" normalizeH="0" baseline="0" noProof="0" dirty="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8</a:t>
            </a:r>
            <a:endPar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09495" y="1720103"/>
            <a:ext cx="8559893" cy="3416673"/>
          </a:xfrm>
          <a:prstGeom prst="rect">
            <a:avLst/>
          </a:prstGeom>
        </p:spPr>
      </p:pic>
    </p:spTree>
    <p:extLst>
      <p:ext uri="{BB962C8B-B14F-4D97-AF65-F5344CB8AC3E}">
        <p14:creationId xmlns:p14="http://schemas.microsoft.com/office/powerpoint/2010/main" val="174616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50148" y="244118"/>
            <a:ext cx="1952359" cy="707886"/>
          </a:xfrm>
          <a:prstGeom prst="rect">
            <a:avLst/>
          </a:prstGeom>
          <a:noFill/>
        </p:spPr>
        <p:txBody>
          <a:bodyPr wrap="square" rtlCol="0">
            <a:spAutoFit/>
          </a:bodyPr>
          <a:lstStyle/>
          <a:p>
            <a:r>
              <a:rPr lang="en-US" sz="4000" b="1">
                <a:solidFill>
                  <a:srgbClr val="0070C0"/>
                </a:solidFill>
                <a:latin typeface="Times New Roman" panose="02020603050405020304" pitchFamily="18" charset="0"/>
                <a:cs typeface="Times New Roman" panose="02020603050405020304" pitchFamily="18" charset="0"/>
              </a:rPr>
              <a:t>Lũy tre </a:t>
            </a:r>
          </a:p>
        </p:txBody>
      </p:sp>
      <p:sp>
        <p:nvSpPr>
          <p:cNvPr id="10" name="TextBox 9"/>
          <p:cNvSpPr txBox="1"/>
          <p:nvPr/>
        </p:nvSpPr>
        <p:spPr>
          <a:xfrm>
            <a:off x="972670" y="1089303"/>
            <a:ext cx="4985442"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Mỗi sớm mai thức dậy </a:t>
            </a:r>
          </a:p>
          <a:p>
            <a:r>
              <a:rPr lang="en-US" sz="3600">
                <a:latin typeface="Times New Roman" panose="02020603050405020304" pitchFamily="18" charset="0"/>
                <a:cs typeface="Times New Roman" panose="02020603050405020304" pitchFamily="18" charset="0"/>
              </a:rPr>
              <a:t>Lũy tre xanh rì rào </a:t>
            </a:r>
          </a:p>
          <a:p>
            <a:r>
              <a:rPr lang="en-US" sz="3600">
                <a:latin typeface="Times New Roman" panose="02020603050405020304" pitchFamily="18" charset="0"/>
                <a:cs typeface="Times New Roman" panose="02020603050405020304" pitchFamily="18" charset="0"/>
              </a:rPr>
              <a:t>Ngọn tre cong gọng vó</a:t>
            </a:r>
          </a:p>
          <a:p>
            <a:r>
              <a:rPr lang="en-US" sz="3600">
                <a:latin typeface="Times New Roman" panose="02020603050405020304" pitchFamily="18" charset="0"/>
                <a:cs typeface="Times New Roman" panose="02020603050405020304" pitchFamily="18" charset="0"/>
              </a:rPr>
              <a:t>Kéo mặt trời lên cao.</a:t>
            </a:r>
          </a:p>
        </p:txBody>
      </p:sp>
      <p:sp>
        <p:nvSpPr>
          <p:cNvPr id="12" name="TextBox 11"/>
          <p:cNvSpPr txBox="1"/>
          <p:nvPr/>
        </p:nvSpPr>
        <p:spPr>
          <a:xfrm>
            <a:off x="848229" y="3579833"/>
            <a:ext cx="52343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Những trưa đồng đầy nắng</a:t>
            </a:r>
          </a:p>
          <a:p>
            <a:r>
              <a:rPr lang="en-US" sz="3600">
                <a:latin typeface="Times New Roman" panose="02020603050405020304" pitchFamily="18" charset="0"/>
                <a:cs typeface="Times New Roman" panose="02020603050405020304" pitchFamily="18" charset="0"/>
              </a:rPr>
              <a:t>Trâu nằm nhai bóng râm</a:t>
            </a:r>
          </a:p>
          <a:p>
            <a:r>
              <a:rPr lang="en-US" sz="3600">
                <a:latin typeface="Times New Roman" panose="02020603050405020304" pitchFamily="18" charset="0"/>
                <a:cs typeface="Times New Roman" panose="02020603050405020304" pitchFamily="18" charset="0"/>
              </a:rPr>
              <a:t>Tre bần thần nhớ gió</a:t>
            </a:r>
          </a:p>
          <a:p>
            <a:r>
              <a:rPr lang="en-US" sz="3600">
                <a:latin typeface="Times New Roman" panose="02020603050405020304" pitchFamily="18" charset="0"/>
                <a:cs typeface="Times New Roman" panose="02020603050405020304" pitchFamily="18" charset="0"/>
              </a:rPr>
              <a:t>Chợt về đầy tiếng chim.</a:t>
            </a:r>
          </a:p>
        </p:txBody>
      </p:sp>
      <p:sp>
        <p:nvSpPr>
          <p:cNvPr id="13" name="TextBox 12"/>
          <p:cNvSpPr txBox="1"/>
          <p:nvPr/>
        </p:nvSpPr>
        <p:spPr>
          <a:xfrm>
            <a:off x="6082553" y="1069868"/>
            <a:ext cx="66059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Mặt trời xuống núi ngủ</a:t>
            </a:r>
          </a:p>
          <a:p>
            <a:r>
              <a:rPr lang="en-US" sz="3600">
                <a:latin typeface="Times New Roman" panose="02020603050405020304" pitchFamily="18" charset="0"/>
                <a:cs typeface="Times New Roman" panose="02020603050405020304" pitchFamily="18" charset="0"/>
              </a:rPr>
              <a:t>Tre nâng vầng trăng lên</a:t>
            </a:r>
          </a:p>
          <a:p>
            <a:r>
              <a:rPr lang="en-US" sz="3600">
                <a:latin typeface="Times New Roman" panose="02020603050405020304" pitchFamily="18" charset="0"/>
                <a:cs typeface="Times New Roman" panose="02020603050405020304" pitchFamily="18" charset="0"/>
              </a:rPr>
              <a:t>Sao,sao treo đầy cành</a:t>
            </a:r>
          </a:p>
          <a:p>
            <a:r>
              <a:rPr lang="en-US" sz="3600">
                <a:latin typeface="Times New Roman" panose="02020603050405020304" pitchFamily="18" charset="0"/>
                <a:cs typeface="Times New Roman" panose="02020603050405020304" pitchFamily="18" charset="0"/>
              </a:rPr>
              <a:t>Suốt đêm dài thắp sáng.</a:t>
            </a:r>
          </a:p>
        </p:txBody>
      </p:sp>
      <p:sp>
        <p:nvSpPr>
          <p:cNvPr id="15" name="TextBox 14"/>
          <p:cNvSpPr txBox="1"/>
          <p:nvPr/>
        </p:nvSpPr>
        <p:spPr>
          <a:xfrm>
            <a:off x="6082553" y="3697697"/>
            <a:ext cx="5372688"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Bỗng gà lên tiếng gáy </a:t>
            </a:r>
          </a:p>
          <a:p>
            <a:r>
              <a:rPr lang="en-US" sz="3600">
                <a:latin typeface="Times New Roman" panose="02020603050405020304" pitchFamily="18" charset="0"/>
                <a:cs typeface="Times New Roman" panose="02020603050405020304" pitchFamily="18" charset="0"/>
              </a:rPr>
              <a:t>Xôn sao ngoài lũy tre</a:t>
            </a:r>
          </a:p>
          <a:p>
            <a:r>
              <a:rPr lang="en-US" sz="3600">
                <a:latin typeface="Times New Roman" panose="02020603050405020304" pitchFamily="18" charset="0"/>
                <a:cs typeface="Times New Roman" panose="02020603050405020304" pitchFamily="18" charset="0"/>
              </a:rPr>
              <a:t>Đêm chuyền dần về sáng</a:t>
            </a:r>
          </a:p>
          <a:p>
            <a:r>
              <a:rPr lang="en-US" sz="3600">
                <a:latin typeface="Times New Roman" panose="02020603050405020304" pitchFamily="18" charset="0"/>
                <a:cs typeface="Times New Roman" panose="02020603050405020304" pitchFamily="18" charset="0"/>
              </a:rPr>
              <a:t>Mầm măng đợi nắng về.</a:t>
            </a: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23" name="Group 22">
            <a:extLst>
              <a:ext uri="{FF2B5EF4-FFF2-40B4-BE49-F238E27FC236}">
                <a16:creationId xmlns:a16="http://schemas.microsoft.com/office/drawing/2014/main" id="{CC44A66A-CFBC-4185-A688-03B3CA2D55C7}"/>
              </a:ext>
            </a:extLst>
          </p:cNvPr>
          <p:cNvGrpSpPr/>
          <p:nvPr/>
        </p:nvGrpSpPr>
        <p:grpSpPr>
          <a:xfrm>
            <a:off x="3842836" y="1993081"/>
            <a:ext cx="6916419" cy="2315210"/>
            <a:chOff x="3815445" y="140918"/>
            <a:chExt cx="3822655" cy="2315191"/>
          </a:xfrm>
        </p:grpSpPr>
        <p:grpSp>
          <p:nvGrpSpPr>
            <p:cNvPr id="24" name="Group 23">
              <a:extLst>
                <a:ext uri="{FF2B5EF4-FFF2-40B4-BE49-F238E27FC236}">
                  <a16:creationId xmlns:a16="http://schemas.microsoft.com/office/drawing/2014/main" id="{1539DEE3-0D31-4D4B-B17C-13F497CFC2B4}"/>
                </a:ext>
              </a:extLst>
            </p:cNvPr>
            <p:cNvGrpSpPr/>
            <p:nvPr/>
          </p:nvGrpSpPr>
          <p:grpSpPr>
            <a:xfrm>
              <a:off x="3815445" y="140918"/>
              <a:ext cx="3822655" cy="2315191"/>
              <a:chOff x="181619" y="1261924"/>
              <a:chExt cx="2109019" cy="2109019"/>
            </a:xfrm>
          </p:grpSpPr>
          <p:sp>
            <p:nvSpPr>
              <p:cNvPr id="29" name="Hexagon 28">
                <a:extLst>
                  <a:ext uri="{FF2B5EF4-FFF2-40B4-BE49-F238E27FC236}">
                    <a16:creationId xmlns:a16="http://schemas.microsoft.com/office/drawing/2014/main" id="{3EEDFF07-C64F-4FF0-923E-4B48D1B444BF}"/>
                  </a:ext>
                </a:extLst>
              </p:cNvPr>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C84C34AA-C2BA-4DD7-9967-7C7586E86BEC}"/>
                  </a:ext>
                </a:extLst>
              </p:cNvPr>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ần thần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chỉ tâm trạng nhớ thương, lưu luyến, nghĩ ngợi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26" name="10">
              <a:extLst>
                <a:ext uri="{FF2B5EF4-FFF2-40B4-BE49-F238E27FC236}">
                  <a16:creationId xmlns:a16="http://schemas.microsoft.com/office/drawing/2014/main" id="{A116BEF2-535D-41B5-BB8D-B674141EBBC4}"/>
                </a:ext>
              </a:extLst>
            </p:cNvPr>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860</TotalTime>
  <Words>1752</Words>
  <Application>Microsoft Office PowerPoint</Application>
  <PresentationFormat>Widescreen</PresentationFormat>
  <Paragraphs>269</Paragraphs>
  <Slides>39</Slides>
  <Notes>14</Notes>
  <HiddenSlides>0</HiddenSlides>
  <MMClips>19</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39</vt:i4>
      </vt:variant>
    </vt:vector>
  </HeadingPairs>
  <TitlesOfParts>
    <vt:vector size="56" baseType="lpstr">
      <vt:lpstr>Microsoft YaHei</vt:lpstr>
      <vt:lpstr>Arial</vt:lpstr>
      <vt:lpstr>Arial Rounded MT Bold</vt:lpstr>
      <vt:lpstr>Arial-Rounded</vt:lpstr>
      <vt:lpstr>Calibri</vt:lpstr>
      <vt:lpstr>Calibri Light</vt:lpstr>
      <vt:lpstr>Helvetica Neue</vt:lpstr>
      <vt:lpstr>HP001 4 hàng</vt:lpstr>
      <vt:lpstr>Times New Roman</vt:lpstr>
      <vt:lpstr>Verdana</vt:lpstr>
      <vt:lpstr>1_Office Theme</vt:lpstr>
      <vt:lpstr>2_Office Theme</vt:lpstr>
      <vt:lpstr>3_Office Theme</vt:lpstr>
      <vt:lpstr>2_Office 主题​​</vt:lpstr>
      <vt:lpstr>4_Office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những từ ngữ chỉ thời gian trong bài</vt:lpstr>
      <vt:lpstr>PowerPoint Presentation</vt:lpstr>
      <vt:lpstr>PowerPoint Presentation</vt:lpstr>
      <vt:lpstr>PowerPoint Presentation</vt:lpstr>
      <vt:lpstr>PowerPoint Presentation</vt:lpstr>
      <vt:lpstr>PowerPoint Presentation</vt:lpstr>
      <vt:lpstr>b. Chọn iêt hoặc iêc thay vào ô vuông.</vt:lpstr>
      <vt:lpstr>PowerPoint Presentation</vt:lpstr>
      <vt:lpstr>PowerPoint Presentation</vt:lpstr>
      <vt:lpstr>PowerPoint Presentation</vt:lpstr>
      <vt:lpstr>1.Xếp các từ ngữ dưới đây vào nhóm thích hợp:</vt:lpstr>
      <vt:lpstr>2. Ghép từ ngữ chỉ sự vật với những từ ngữ chỉ đặc điểm ở bài tập số 1 để tạo thành 3 câu.</vt:lpstr>
      <vt:lpstr>3. Hỏi đáp về đặc điểm của các sự vật ngôi sao, dòng sông, nương lúa, bầu trời.</vt:lpstr>
      <vt:lpstr>PowerPoint Presentation</vt:lpstr>
      <vt:lpstr>PowerPoint Presentation</vt:lpstr>
      <vt:lpstr>2. Viết 3 – 5 câu kể về một sự việc đã chứng kiến hoặc tham gia ở nơi em sống.</vt:lpstr>
      <vt:lpstr>PowerPoint Presentation</vt:lpstr>
      <vt:lpstr>PowerPoint Presentation</vt:lpstr>
      <vt:lpstr>PowerPoint Presentation</vt:lpstr>
      <vt:lpstr>Tìm đọc một bài thơ, về vẻ đẹp thiên nhiên. Trao đổi với các bạn suy nghĩ của em về bài thơ.</vt:lpstr>
      <vt:lpstr>2.Viết vào nhật kí đọc sách một khổ thơ em thích.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59</cp:revision>
  <dcterms:created xsi:type="dcterms:W3CDTF">2021-05-27T08:02:03Z</dcterms:created>
  <dcterms:modified xsi:type="dcterms:W3CDTF">2022-05-12T07:31:52Z</dcterms:modified>
</cp:coreProperties>
</file>